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131"/>
  </p:notesMasterIdLst>
  <p:sldIdLst>
    <p:sldId id="287" r:id="rId2"/>
    <p:sldId id="293" r:id="rId3"/>
    <p:sldId id="411" r:id="rId4"/>
    <p:sldId id="412" r:id="rId5"/>
    <p:sldId id="410" r:id="rId6"/>
    <p:sldId id="409" r:id="rId7"/>
    <p:sldId id="292" r:id="rId8"/>
    <p:sldId id="297" r:id="rId9"/>
    <p:sldId id="395" r:id="rId10"/>
    <p:sldId id="262" r:id="rId11"/>
    <p:sldId id="271" r:id="rId12"/>
    <p:sldId id="257" r:id="rId13"/>
    <p:sldId id="268" r:id="rId14"/>
    <p:sldId id="392" r:id="rId15"/>
    <p:sldId id="279" r:id="rId16"/>
    <p:sldId id="280" r:id="rId17"/>
    <p:sldId id="281" r:id="rId18"/>
    <p:sldId id="282" r:id="rId19"/>
    <p:sldId id="266" r:id="rId20"/>
    <p:sldId id="277" r:id="rId21"/>
    <p:sldId id="264" r:id="rId22"/>
    <p:sldId id="276" r:id="rId23"/>
    <p:sldId id="270" r:id="rId24"/>
    <p:sldId id="269" r:id="rId25"/>
    <p:sldId id="397" r:id="rId26"/>
    <p:sldId id="413" r:id="rId27"/>
    <p:sldId id="414" r:id="rId28"/>
    <p:sldId id="283" r:id="rId29"/>
    <p:sldId id="265" r:id="rId30"/>
    <p:sldId id="284" r:id="rId31"/>
    <p:sldId id="298" r:id="rId32"/>
    <p:sldId id="285" r:id="rId33"/>
    <p:sldId id="393" r:id="rId34"/>
    <p:sldId id="398" r:id="rId35"/>
    <p:sldId id="300" r:id="rId36"/>
    <p:sldId id="301" r:id="rId37"/>
    <p:sldId id="302" r:id="rId38"/>
    <p:sldId id="303" r:id="rId39"/>
    <p:sldId id="304" r:id="rId40"/>
    <p:sldId id="305" r:id="rId41"/>
    <p:sldId id="307" r:id="rId42"/>
    <p:sldId id="308" r:id="rId43"/>
    <p:sldId id="306" r:id="rId44"/>
    <p:sldId id="399" r:id="rId45"/>
    <p:sldId id="259" r:id="rId46"/>
    <p:sldId id="263" r:id="rId47"/>
    <p:sldId id="309" r:id="rId48"/>
    <p:sldId id="312" r:id="rId49"/>
    <p:sldId id="313" r:id="rId50"/>
    <p:sldId id="314" r:id="rId51"/>
    <p:sldId id="317" r:id="rId52"/>
    <p:sldId id="316" r:id="rId53"/>
    <p:sldId id="318" r:id="rId54"/>
    <p:sldId id="320" r:id="rId55"/>
    <p:sldId id="319" r:id="rId56"/>
    <p:sldId id="321" r:id="rId57"/>
    <p:sldId id="323" r:id="rId58"/>
    <p:sldId id="400" r:id="rId59"/>
    <p:sldId id="415" r:id="rId60"/>
    <p:sldId id="416" r:id="rId61"/>
    <p:sldId id="325" r:id="rId62"/>
    <p:sldId id="326" r:id="rId63"/>
    <p:sldId id="328" r:id="rId64"/>
    <p:sldId id="327" r:id="rId65"/>
    <p:sldId id="330" r:id="rId66"/>
    <p:sldId id="331" r:id="rId67"/>
    <p:sldId id="332" r:id="rId68"/>
    <p:sldId id="401" r:id="rId69"/>
    <p:sldId id="334" r:id="rId70"/>
    <p:sldId id="335" r:id="rId71"/>
    <p:sldId id="337" r:id="rId72"/>
    <p:sldId id="336" r:id="rId73"/>
    <p:sldId id="338" r:id="rId74"/>
    <p:sldId id="339" r:id="rId75"/>
    <p:sldId id="345" r:id="rId76"/>
    <p:sldId id="344" r:id="rId77"/>
    <p:sldId id="340" r:id="rId78"/>
    <p:sldId id="341" r:id="rId79"/>
    <p:sldId id="343" r:id="rId80"/>
    <p:sldId id="342" r:id="rId81"/>
    <p:sldId id="402" r:id="rId82"/>
    <p:sldId id="346" r:id="rId83"/>
    <p:sldId id="347" r:id="rId84"/>
    <p:sldId id="348" r:id="rId85"/>
    <p:sldId id="349" r:id="rId86"/>
    <p:sldId id="350" r:id="rId87"/>
    <p:sldId id="351" r:id="rId88"/>
    <p:sldId id="403" r:id="rId89"/>
    <p:sldId id="353" r:id="rId90"/>
    <p:sldId id="354" r:id="rId91"/>
    <p:sldId id="355" r:id="rId92"/>
    <p:sldId id="356" r:id="rId93"/>
    <p:sldId id="357" r:id="rId94"/>
    <p:sldId id="358" r:id="rId95"/>
    <p:sldId id="361" r:id="rId96"/>
    <p:sldId id="362" r:id="rId97"/>
    <p:sldId id="404" r:id="rId98"/>
    <p:sldId id="360" r:id="rId99"/>
    <p:sldId id="363" r:id="rId100"/>
    <p:sldId id="364" r:id="rId101"/>
    <p:sldId id="365" r:id="rId102"/>
    <p:sldId id="366" r:id="rId103"/>
    <p:sldId id="367" r:id="rId104"/>
    <p:sldId id="405" r:id="rId105"/>
    <p:sldId id="369" r:id="rId106"/>
    <p:sldId id="370" r:id="rId107"/>
    <p:sldId id="371" r:id="rId108"/>
    <p:sldId id="372" r:id="rId109"/>
    <p:sldId id="373" r:id="rId110"/>
    <p:sldId id="374" r:id="rId111"/>
    <p:sldId id="375" r:id="rId112"/>
    <p:sldId id="376" r:id="rId113"/>
    <p:sldId id="406" r:id="rId114"/>
    <p:sldId id="378" r:id="rId115"/>
    <p:sldId id="379" r:id="rId116"/>
    <p:sldId id="380" r:id="rId117"/>
    <p:sldId id="381" r:id="rId118"/>
    <p:sldId id="382" r:id="rId119"/>
    <p:sldId id="383" r:id="rId120"/>
    <p:sldId id="384" r:id="rId121"/>
    <p:sldId id="385" r:id="rId122"/>
    <p:sldId id="407" r:id="rId123"/>
    <p:sldId id="387" r:id="rId124"/>
    <p:sldId id="388" r:id="rId125"/>
    <p:sldId id="396" r:id="rId126"/>
    <p:sldId id="389" r:id="rId127"/>
    <p:sldId id="408" r:id="rId128"/>
    <p:sldId id="391" r:id="rId129"/>
    <p:sldId id="418" r:id="rId1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p15:clr>
            <a:srgbClr val="A4A3A4"/>
          </p15:clr>
        </p15:guide>
        <p15:guide id="2" pos="4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F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96327" autoAdjust="0"/>
  </p:normalViewPr>
  <p:slideViewPr>
    <p:cSldViewPr>
      <p:cViewPr varScale="1">
        <p:scale>
          <a:sx n="123" d="100"/>
          <a:sy n="123" d="100"/>
        </p:scale>
        <p:origin x="1872" y="120"/>
      </p:cViewPr>
      <p:guideLst>
        <p:guide orient="horz" pos="288"/>
        <p:guide pos="432"/>
      </p:guideLst>
    </p:cSldViewPr>
  </p:slideViewPr>
  <p:notesTextViewPr>
    <p:cViewPr>
      <p:scale>
        <a:sx n="1" d="1"/>
        <a:sy n="1" d="1"/>
      </p:scale>
      <p:origin x="0" y="-1104"/>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902027-9852-D447-896B-4BA62E44398B}" type="datetimeFigureOut">
              <a:rPr lang="en-US" smtClean="0"/>
              <a:t>4/15/25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FDAF7B-78A0-3C46-9D4C-F62A9D0DC74E}" type="slidenum">
              <a:rPr lang="en-US" smtClean="0"/>
              <a:t>‹#›</a:t>
            </a:fld>
            <a:endParaRPr lang="en-US"/>
          </a:p>
        </p:txBody>
      </p:sp>
    </p:spTree>
    <p:extLst>
      <p:ext uri="{BB962C8B-B14F-4D97-AF65-F5344CB8AC3E}">
        <p14:creationId xmlns:p14="http://schemas.microsoft.com/office/powerpoint/2010/main" val="27673465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gri.msstate.edu/research/cmdmn/images/Melitara.jpg"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www.gri.msstate.edu/research/cmdmn/images/Cacto.jp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en.wikipedia.org/wiki/Diurnal_animal"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en.wikipedia.org/w/index.php?title=Gypsy_moth&amp;action=edit&amp;section=5" TargetMode="External"/><Relationship Id="rId5" Type="http://schemas.openxmlformats.org/officeDocument/2006/relationships/hyperlink" Target="http://en.wikipedia.org/wiki/Pheromone" TargetMode="External"/><Relationship Id="rId4" Type="http://schemas.openxmlformats.org/officeDocument/2006/relationships/hyperlink" Target="http://en.wikipedia.org/wiki/Nocturnal"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a:t>
            </a:fld>
            <a:endParaRPr lang="en-US"/>
          </a:p>
        </p:txBody>
      </p:sp>
    </p:spTree>
    <p:extLst>
      <p:ext uri="{BB962C8B-B14F-4D97-AF65-F5344CB8AC3E}">
        <p14:creationId xmlns:p14="http://schemas.microsoft.com/office/powerpoint/2010/main" val="589772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pupating, emerge through exit holes during the spring. After emerging, adult beetles feed on tree exteriors for 2 to 3 days, then mate. Adult beetles remain active only during summer and early fall months before perishing—completing a 1–year life cycle. (USDA-APHIS, 2005)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17</a:t>
            </a:fld>
            <a:endParaRPr lang="en-US"/>
          </a:p>
        </p:txBody>
      </p:sp>
    </p:spTree>
    <p:extLst>
      <p:ext uri="{BB962C8B-B14F-4D97-AF65-F5344CB8AC3E}">
        <p14:creationId xmlns:p14="http://schemas.microsoft.com/office/powerpoint/2010/main" val="32107910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Benghal</a:t>
            </a:r>
            <a:r>
              <a:rPr lang="en-US" sz="1200" kern="1200" dirty="0">
                <a:solidFill>
                  <a:schemeClr val="tx1"/>
                </a:solidFill>
                <a:effectLst/>
                <a:latin typeface="+mn-lt"/>
                <a:ea typeface="+mn-ea"/>
                <a:cs typeface="+mn-cs"/>
              </a:rPr>
              <a:t> dayflower is an annual or perennial herb with simple, alternate leaves (Figure 3), approximately 2 inches long (~ 5 cm) and nearly as wide (~ 3 cm). Leaves and above-ground stems have short hairs (pubescent) and longer red hairs on the leaf sheath and petiole margins (Figure 4).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Other species that occur in the mid-south include Asiatic dayflower (C. </a:t>
            </a:r>
            <a:r>
              <a:rPr lang="en-US" sz="1200" b="0" i="0" u="none" strike="noStrike" kern="1200" baseline="0" dirty="0" err="1">
                <a:solidFill>
                  <a:schemeClr val="tx1"/>
                </a:solidFill>
                <a:latin typeface="+mn-lt"/>
                <a:ea typeface="+mn-ea"/>
                <a:cs typeface="+mn-cs"/>
              </a:rPr>
              <a:t>communis</a:t>
            </a:r>
            <a:r>
              <a:rPr lang="en-US" sz="1200" b="0" i="0" u="none" strike="noStrike" kern="1200" baseline="0" dirty="0">
                <a:solidFill>
                  <a:schemeClr val="tx1"/>
                </a:solidFill>
                <a:latin typeface="+mn-lt"/>
                <a:ea typeface="+mn-ea"/>
                <a:cs typeface="+mn-cs"/>
              </a:rPr>
              <a:t> L.), Carolina dayflower (</a:t>
            </a:r>
            <a:r>
              <a:rPr lang="en-US" sz="1200" b="0" i="0" u="none" strike="noStrike" kern="1200" baseline="0" dirty="0" err="1">
                <a:solidFill>
                  <a:schemeClr val="tx1"/>
                </a:solidFill>
                <a:latin typeface="+mn-lt"/>
                <a:ea typeface="+mn-ea"/>
                <a:cs typeface="+mn-cs"/>
              </a:rPr>
              <a:t>Commelina</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caroliniana</a:t>
            </a:r>
            <a:r>
              <a:rPr lang="en-US" sz="1200" b="0" i="0" u="none" strike="noStrike" kern="1200" baseline="0" dirty="0">
                <a:solidFill>
                  <a:schemeClr val="tx1"/>
                </a:solidFill>
                <a:latin typeface="+mn-lt"/>
                <a:ea typeface="+mn-ea"/>
                <a:cs typeface="+mn-cs"/>
              </a:rPr>
              <a:t> Walt.), common dayflower (C. </a:t>
            </a:r>
            <a:r>
              <a:rPr lang="en-US" sz="1200" b="0" i="0" u="none" strike="noStrike" kern="1200" baseline="0" dirty="0" err="1">
                <a:solidFill>
                  <a:schemeClr val="tx1"/>
                </a:solidFill>
                <a:latin typeface="+mn-lt"/>
                <a:ea typeface="+mn-ea"/>
                <a:cs typeface="+mn-cs"/>
              </a:rPr>
              <a:t>diffusa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Burm</a:t>
            </a:r>
            <a:r>
              <a:rPr lang="en-US" sz="1200" b="0" i="0" u="none" strike="noStrike" kern="1200" baseline="0" dirty="0">
                <a:solidFill>
                  <a:schemeClr val="tx1"/>
                </a:solidFill>
                <a:latin typeface="+mn-lt"/>
                <a:ea typeface="+mn-ea"/>
                <a:cs typeface="+mn-cs"/>
              </a:rPr>
              <a:t>. f. var. </a:t>
            </a:r>
            <a:r>
              <a:rPr lang="en-US" sz="1200" b="0" i="0" u="none" strike="noStrike" kern="1200" baseline="0" dirty="0" err="1">
                <a:solidFill>
                  <a:schemeClr val="tx1"/>
                </a:solidFill>
                <a:latin typeface="+mn-lt"/>
                <a:ea typeface="+mn-ea"/>
                <a:cs typeface="+mn-cs"/>
              </a:rPr>
              <a:t>diffusa</a:t>
            </a:r>
            <a:r>
              <a:rPr lang="en-US" sz="1200" b="0" i="0" u="none" strike="noStrike" kern="1200" baseline="0" dirty="0">
                <a:solidFill>
                  <a:schemeClr val="tx1"/>
                </a:solidFill>
                <a:latin typeface="+mn-lt"/>
                <a:ea typeface="+mn-ea"/>
                <a:cs typeface="+mn-cs"/>
              </a:rPr>
              <a:t>), Virginia dayflower (C. </a:t>
            </a:r>
            <a:r>
              <a:rPr lang="en-US" sz="1200" b="0" i="0" u="none" strike="noStrike" kern="1200" baseline="0" dirty="0" err="1">
                <a:solidFill>
                  <a:schemeClr val="tx1"/>
                </a:solidFill>
                <a:latin typeface="+mn-lt"/>
                <a:ea typeface="+mn-ea"/>
                <a:cs typeface="+mn-cs"/>
              </a:rPr>
              <a:t>virginica</a:t>
            </a:r>
            <a:r>
              <a:rPr lang="en-US" sz="1200" b="0" i="0" u="none" strike="noStrike" kern="1200" baseline="0" dirty="0">
                <a:solidFill>
                  <a:schemeClr val="tx1"/>
                </a:solidFill>
                <a:latin typeface="+mn-lt"/>
                <a:ea typeface="+mn-ea"/>
                <a:cs typeface="+mn-cs"/>
              </a:rPr>
              <a:t> L.), and </a:t>
            </a:r>
            <a:r>
              <a:rPr lang="en-US" sz="1200" b="0" i="0" u="none" strike="noStrike" kern="1200" baseline="0" dirty="0" err="1">
                <a:solidFill>
                  <a:schemeClr val="tx1"/>
                </a:solidFill>
                <a:latin typeface="+mn-lt"/>
                <a:ea typeface="+mn-ea"/>
                <a:cs typeface="+mn-cs"/>
              </a:rPr>
              <a:t>whitemouth</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dayflower (C. </a:t>
            </a:r>
            <a:r>
              <a:rPr lang="en-US" sz="1200" b="0" i="0" u="none" strike="noStrike" kern="1200" baseline="0" dirty="0" err="1">
                <a:solidFill>
                  <a:schemeClr val="tx1"/>
                </a:solidFill>
                <a:latin typeface="+mn-lt"/>
                <a:ea typeface="+mn-ea"/>
                <a:cs typeface="+mn-cs"/>
              </a:rPr>
              <a:t>erecta</a:t>
            </a:r>
            <a:r>
              <a:rPr lang="en-US" sz="1200" b="0" i="0" u="none" strike="noStrike" kern="1200" baseline="0" dirty="0">
                <a:solidFill>
                  <a:schemeClr val="tx1"/>
                </a:solidFill>
                <a:latin typeface="+mn-lt"/>
                <a:ea typeface="+mn-ea"/>
                <a:cs typeface="+mn-cs"/>
              </a:rPr>
              <a:t> L.). All have flowers with two to three bright blue petals (Figure 1). However, only </a:t>
            </a:r>
            <a:r>
              <a:rPr lang="en-US" sz="1200" b="0" i="0" u="none" strike="noStrike" kern="1200" baseline="0" dirty="0" err="1">
                <a:solidFill>
                  <a:schemeClr val="tx1"/>
                </a:solidFill>
                <a:latin typeface="+mn-lt"/>
                <a:ea typeface="+mn-ea"/>
                <a:cs typeface="+mn-cs"/>
              </a:rPr>
              <a:t>Benghal</a:t>
            </a:r>
            <a:r>
              <a:rPr lang="en-US" sz="1200" b="0" i="0" u="none" strike="noStrike" kern="1200" baseline="0" dirty="0">
                <a:solidFill>
                  <a:schemeClr val="tx1"/>
                </a:solidFill>
                <a:latin typeface="+mn-lt"/>
                <a:ea typeface="+mn-ea"/>
                <a:cs typeface="+mn-cs"/>
              </a:rPr>
              <a:t> dayflower</a:t>
            </a:r>
          </a:p>
          <a:p>
            <a:r>
              <a:rPr lang="en-US" sz="1200" b="0" i="0" u="none" strike="noStrike" kern="1200" baseline="0" dirty="0">
                <a:solidFill>
                  <a:schemeClr val="tx1"/>
                </a:solidFill>
                <a:latin typeface="+mn-lt"/>
                <a:ea typeface="+mn-ea"/>
                <a:cs typeface="+mn-cs"/>
              </a:rPr>
              <a:t>has subterranean flowers (Figure 2). Both </a:t>
            </a:r>
            <a:r>
              <a:rPr lang="en-US" sz="1200" b="0" i="0" u="none" strike="noStrike" kern="1200" baseline="0" dirty="0" err="1">
                <a:solidFill>
                  <a:schemeClr val="tx1"/>
                </a:solidFill>
                <a:latin typeface="+mn-lt"/>
                <a:ea typeface="+mn-ea"/>
                <a:cs typeface="+mn-cs"/>
              </a:rPr>
              <a:t>Benghal</a:t>
            </a:r>
            <a:r>
              <a:rPr lang="en-US" sz="1200" b="0" i="0" u="none" strike="noStrike" kern="1200" baseline="0" dirty="0">
                <a:solidFill>
                  <a:schemeClr val="tx1"/>
                </a:solidFill>
                <a:latin typeface="+mn-lt"/>
                <a:ea typeface="+mn-ea"/>
                <a:cs typeface="+mn-cs"/>
              </a:rPr>
              <a:t> dayflower and Virginia dayflower may produce underground stems</a:t>
            </a:r>
          </a:p>
          <a:p>
            <a:r>
              <a:rPr lang="en-US" sz="1200" b="0" i="0" u="none" strike="noStrike" kern="1200" baseline="0" dirty="0">
                <a:solidFill>
                  <a:schemeClr val="tx1"/>
                </a:solidFill>
                <a:latin typeface="+mn-lt"/>
                <a:ea typeface="+mn-ea"/>
                <a:cs typeface="+mn-cs"/>
              </a:rPr>
              <a:t>and red hairs, but blue petals and proportionally longer leaves on Virginia dayflower help differentiate it from </a:t>
            </a:r>
            <a:r>
              <a:rPr lang="en-US" sz="1200" b="0" i="0" u="none" strike="noStrike" kern="1200" baseline="0" dirty="0" err="1">
                <a:solidFill>
                  <a:schemeClr val="tx1"/>
                </a:solidFill>
                <a:latin typeface="+mn-lt"/>
                <a:ea typeface="+mn-ea"/>
                <a:cs typeface="+mn-cs"/>
              </a:rPr>
              <a:t>Benghal</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dayflower which has broader leaves and purple-blue petals. Additionally, </a:t>
            </a:r>
            <a:r>
              <a:rPr lang="en-US" sz="1200" b="0" i="0" u="none" strike="noStrike" kern="1200" baseline="0" dirty="0" err="1">
                <a:solidFill>
                  <a:schemeClr val="tx1"/>
                </a:solidFill>
                <a:latin typeface="+mn-lt"/>
                <a:ea typeface="+mn-ea"/>
                <a:cs typeface="+mn-cs"/>
              </a:rPr>
              <a:t>Benghal</a:t>
            </a:r>
            <a:r>
              <a:rPr lang="en-US" sz="1200" b="0" i="0" u="none" strike="noStrike" kern="1200" baseline="0" dirty="0">
                <a:solidFill>
                  <a:schemeClr val="tx1"/>
                </a:solidFill>
                <a:latin typeface="+mn-lt"/>
                <a:ea typeface="+mn-ea"/>
                <a:cs typeface="+mn-cs"/>
              </a:rPr>
              <a:t> dayflower has short hairs (pubescence)</a:t>
            </a:r>
          </a:p>
          <a:p>
            <a:r>
              <a:rPr lang="en-US" sz="1200" b="0" i="0" u="none" strike="noStrike" kern="1200" baseline="0" dirty="0">
                <a:solidFill>
                  <a:schemeClr val="tx1"/>
                </a:solidFill>
                <a:latin typeface="+mn-lt"/>
                <a:ea typeface="+mn-ea"/>
                <a:cs typeface="+mn-cs"/>
              </a:rPr>
              <a:t>on the upper leaf surface, unlike Virginia dayflower which is typically scabrous.</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117</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Underground </a:t>
            </a:r>
            <a:r>
              <a:rPr lang="en-US" sz="1200" kern="1200" dirty="0" err="1">
                <a:solidFill>
                  <a:schemeClr val="tx1"/>
                </a:solidFill>
                <a:effectLst/>
                <a:latin typeface="+mn-lt"/>
                <a:ea typeface="+mn-ea"/>
                <a:cs typeface="+mn-cs"/>
              </a:rPr>
              <a:t>stolons</a:t>
            </a:r>
            <a:r>
              <a:rPr lang="en-US" sz="1200" kern="1200" dirty="0">
                <a:solidFill>
                  <a:schemeClr val="tx1"/>
                </a:solidFill>
                <a:effectLst/>
                <a:latin typeface="+mn-lt"/>
                <a:ea typeface="+mn-ea"/>
                <a:cs typeface="+mn-cs"/>
              </a:rPr>
              <a:t> can produce subterranean flowers (</a:t>
            </a:r>
            <a:r>
              <a:rPr lang="en-US" sz="1200" kern="1200" dirty="0" err="1">
                <a:solidFill>
                  <a:schemeClr val="tx1"/>
                </a:solidFill>
                <a:effectLst/>
                <a:latin typeface="+mn-lt"/>
                <a:ea typeface="+mn-ea"/>
                <a:cs typeface="+mn-cs"/>
              </a:rPr>
              <a:t>cleistogamous</a:t>
            </a:r>
            <a:r>
              <a:rPr lang="en-US" sz="1200" kern="1200" dirty="0">
                <a:solidFill>
                  <a:schemeClr val="tx1"/>
                </a:solidFill>
                <a:effectLst/>
                <a:latin typeface="+mn-lt"/>
                <a:ea typeface="+mn-ea"/>
                <a:cs typeface="+mn-cs"/>
              </a:rPr>
              <a:t>) (Figure 2). Both types of flowers can produce seed, although seeds are dimorphic. Aerial seeds are small (~2 mm) with five seeds per capsule, while subterranean seeds are large (~3 mm) with three seeds per capsule. Both have a rough surface. Plants, flowers, seeds, and chromosome number can be variable.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118</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119</a:t>
            </a:fld>
            <a:endParaRPr lang="en-US"/>
          </a:p>
        </p:txBody>
      </p:sp>
    </p:spTree>
    <p:extLst>
      <p:ext uri="{BB962C8B-B14F-4D97-AF65-F5344CB8AC3E}">
        <p14:creationId xmlns:p14="http://schemas.microsoft.com/office/powerpoint/2010/main" val="6798603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Both types of flowers can produce seed, although seeds are dimorphic. Aerial seeds are small (~2 mm) with five seeds per capsule, while subterranean seeds are large (~3 mm) with three seeds per capsule. Both have a rough surface. Plants, flowers, seeds, and chromosome number can be variable. (Madsen, 2006)</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Plants reproduce both sexually and asexually. A single plant can produce 1600 seeds. Fresh, aerial seed are dormant because of an impermeable seed coat. Dormancy can be broke by scarification. The smaller aerial seed tend to </a:t>
            </a:r>
            <a:r>
              <a:rPr lang="en-US" sz="1200" kern="1200" dirty="0" err="1">
                <a:solidFill>
                  <a:schemeClr val="tx1"/>
                </a:solidFill>
                <a:effectLst/>
                <a:latin typeface="+mn-lt"/>
                <a:ea typeface="+mn-ea"/>
                <a:cs typeface="+mn-cs"/>
              </a:rPr>
              <a:t>germi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nate</a:t>
            </a:r>
            <a:r>
              <a:rPr lang="en-US" sz="1200" kern="1200" dirty="0">
                <a:solidFill>
                  <a:schemeClr val="tx1"/>
                </a:solidFill>
                <a:effectLst/>
                <a:latin typeface="+mn-lt"/>
                <a:ea typeface="+mn-ea"/>
                <a:cs typeface="+mn-cs"/>
              </a:rPr>
              <a:t> at shallower soil depths (&lt; 5 cm) compared to larger subterranean seed (&lt; 14 cm). Seasonal germination can occur over an extended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120</a:t>
            </a:fld>
            <a:endParaRPr lang="en-US"/>
          </a:p>
        </p:txBody>
      </p:sp>
    </p:spTree>
    <p:extLst>
      <p:ext uri="{BB962C8B-B14F-4D97-AF65-F5344CB8AC3E}">
        <p14:creationId xmlns:p14="http://schemas.microsoft.com/office/powerpoint/2010/main" val="6798603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121</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latin typeface="+mn-lt"/>
                <a:ea typeface="+mn-ea"/>
                <a:cs typeface="+mn-cs"/>
              </a:rPr>
              <a:t>THREAT</a:t>
            </a:r>
            <a:r>
              <a:rPr lang="en-US" sz="1200" i="0" kern="1200" baseline="0" dirty="0">
                <a:solidFill>
                  <a:schemeClr val="tx1"/>
                </a:solidFill>
                <a:latin typeface="+mn-lt"/>
                <a:ea typeface="+mn-ea"/>
                <a:cs typeface="+mn-cs"/>
              </a:rPr>
              <a:t> </a:t>
            </a:r>
          </a:p>
          <a:p>
            <a:r>
              <a:rPr lang="en-US" sz="1200" kern="1200" dirty="0" err="1">
                <a:solidFill>
                  <a:schemeClr val="tx1"/>
                </a:solidFill>
                <a:effectLst/>
                <a:latin typeface="+mn-lt"/>
                <a:ea typeface="+mn-ea"/>
                <a:cs typeface="+mn-cs"/>
              </a:rPr>
              <a:t>Benghal</a:t>
            </a:r>
            <a:r>
              <a:rPr lang="en-US" sz="1200" kern="1200" dirty="0">
                <a:solidFill>
                  <a:schemeClr val="tx1"/>
                </a:solidFill>
                <a:effectLst/>
                <a:latin typeface="+mn-lt"/>
                <a:ea typeface="+mn-ea"/>
                <a:cs typeface="+mn-cs"/>
              </a:rPr>
              <a:t> dayflower is native to Africa and Tropical Asia, but has become a weed worldwide in the tropics and subtropics. In the United States, it has been reported in California, Florida, Georgia, Louisiana, Mississippi, and North Carolina (Figure 6). It occurs in both wet and dry lands, but grows best in moist, highly-fertile soils. Because it has exhibited tolerance to Roundup®, is has become particularly troublesome in Roundup Ready® cropping systems in the United States. It is troublesome in cotton, soybeans, peanuts, and, to a lesser extent, corn. However, it can also be a weed in natural areas, roadsides, waste places, along dikes, irrigation ditch banks, field borders, wet pasturelands and gardens. It has also been found in nursery containers, another possible means of movement. </a:t>
            </a:r>
            <a:endParaRPr lang="en-US" dirty="0"/>
          </a:p>
          <a:p>
            <a:endParaRPr lang="en-US" sz="1200" i="0" kern="1200" dirty="0">
              <a:solidFill>
                <a:schemeClr val="tx1"/>
              </a:solidFill>
              <a:latin typeface="+mn-lt"/>
              <a:ea typeface="+mn-ea"/>
              <a:cs typeface="+mn-cs"/>
            </a:endParaRPr>
          </a:p>
          <a:p>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ACTION</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Benghal</a:t>
            </a:r>
            <a:r>
              <a:rPr lang="en-US" sz="1200" kern="1200" dirty="0">
                <a:solidFill>
                  <a:schemeClr val="tx1"/>
                </a:solidFill>
                <a:effectLst/>
                <a:latin typeface="+mn-lt"/>
                <a:ea typeface="+mn-ea"/>
                <a:cs typeface="+mn-cs"/>
              </a:rPr>
              <a:t> dayflower is a Federal noxious weed, which means it is a violation of Federal law to transport this plant across a state line. In the southeastern United States, it is listed as a noxious weed in Alabama, Florida, North Carolina, and most recently, Mississippi. </a:t>
            </a:r>
            <a:endParaRPr lang="en-US" dirty="0"/>
          </a:p>
          <a:p>
            <a:r>
              <a:rPr lang="en-US" sz="1200" kern="1200" dirty="0">
                <a:solidFill>
                  <a:schemeClr val="tx1"/>
                </a:solidFill>
                <a:effectLst/>
                <a:latin typeface="+mn-lt"/>
                <a:ea typeface="+mn-ea"/>
                <a:cs typeface="+mn-cs"/>
              </a:rPr>
              <a:t>Hand removal may be possible for very small infestations. Seedlings in moist soil can often be pulled up carefully to ensure complete removal. Early detection and eradication is important, since larger </a:t>
            </a:r>
            <a:r>
              <a:rPr lang="en-US" sz="1200" kern="1200" dirty="0" err="1">
                <a:solidFill>
                  <a:schemeClr val="tx1"/>
                </a:solidFill>
                <a:effectLst/>
                <a:latin typeface="+mn-lt"/>
                <a:ea typeface="+mn-ea"/>
                <a:cs typeface="+mn-cs"/>
              </a:rPr>
              <a:t>infesta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tions</a:t>
            </a:r>
            <a:r>
              <a:rPr lang="en-US" sz="1200" kern="1200" dirty="0">
                <a:solidFill>
                  <a:schemeClr val="tx1"/>
                </a:solidFill>
                <a:effectLst/>
                <a:latin typeface="+mn-lt"/>
                <a:ea typeface="+mn-ea"/>
                <a:cs typeface="+mn-cs"/>
              </a:rPr>
              <a:t> may require broadcast herbicide applications. </a:t>
            </a:r>
            <a:endParaRPr lang="en-US" dirty="0"/>
          </a:p>
          <a:p>
            <a:r>
              <a:rPr lang="en-US" sz="1200" kern="1200" dirty="0">
                <a:solidFill>
                  <a:schemeClr val="tx1"/>
                </a:solidFill>
                <a:effectLst/>
                <a:latin typeface="+mn-lt"/>
                <a:ea typeface="+mn-ea"/>
                <a:cs typeface="+mn-cs"/>
              </a:rPr>
              <a:t>Fig. 3. Leaves of </a:t>
            </a:r>
            <a:r>
              <a:rPr lang="en-US" sz="1200" kern="1200" dirty="0" err="1">
                <a:solidFill>
                  <a:schemeClr val="tx1"/>
                </a:solidFill>
                <a:effectLst/>
                <a:latin typeface="+mn-lt"/>
                <a:ea typeface="+mn-ea"/>
                <a:cs typeface="+mn-cs"/>
              </a:rPr>
              <a:t>Benghal</a:t>
            </a:r>
            <a:r>
              <a:rPr lang="en-US" sz="1200" kern="1200" dirty="0">
                <a:solidFill>
                  <a:schemeClr val="tx1"/>
                </a:solidFill>
                <a:effectLst/>
                <a:latin typeface="+mn-lt"/>
                <a:ea typeface="+mn-ea"/>
                <a:cs typeface="+mn-cs"/>
              </a:rPr>
              <a:t> dayflower (</a:t>
            </a:r>
            <a:r>
              <a:rPr lang="en-US" sz="1200" kern="1200" dirty="0" err="1">
                <a:solidFill>
                  <a:schemeClr val="tx1"/>
                </a:solidFill>
                <a:effectLst/>
                <a:latin typeface="+mn-lt"/>
                <a:ea typeface="+mn-ea"/>
                <a:cs typeface="+mn-cs"/>
              </a:rPr>
              <a:t>Commelina</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benghalensis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 showing leaf shape and arrangement. Photo by Stanley Culpepper, The University of Georgia, </a:t>
            </a:r>
            <a:r>
              <a:rPr lang="en-US" sz="1200" kern="1200" dirty="0" err="1">
                <a:solidFill>
                  <a:schemeClr val="tx1"/>
                </a:solidFill>
                <a:effectLst/>
                <a:latin typeface="+mn-lt"/>
                <a:ea typeface="+mn-ea"/>
                <a:cs typeface="+mn-cs"/>
              </a:rPr>
              <a:t>www.forestryimages.org</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Control of </a:t>
            </a:r>
            <a:r>
              <a:rPr lang="en-US" sz="1200" kern="1200" dirty="0" err="1">
                <a:solidFill>
                  <a:schemeClr val="tx1"/>
                </a:solidFill>
                <a:effectLst/>
                <a:latin typeface="+mn-lt"/>
                <a:ea typeface="+mn-ea"/>
                <a:cs typeface="+mn-cs"/>
              </a:rPr>
              <a:t>Benghal</a:t>
            </a:r>
            <a:r>
              <a:rPr lang="en-US" sz="1200" kern="1200" dirty="0">
                <a:solidFill>
                  <a:schemeClr val="tx1"/>
                </a:solidFill>
                <a:effectLst/>
                <a:latin typeface="+mn-lt"/>
                <a:ea typeface="+mn-ea"/>
                <a:cs typeface="+mn-cs"/>
              </a:rPr>
              <a:t> dayflower (</a:t>
            </a:r>
            <a:r>
              <a:rPr lang="en-US" sz="1200" kern="1200" dirty="0" err="1">
                <a:solidFill>
                  <a:schemeClr val="tx1"/>
                </a:solidFill>
                <a:effectLst/>
                <a:latin typeface="+mn-lt"/>
                <a:ea typeface="+mn-ea"/>
                <a:cs typeface="+mn-cs"/>
              </a:rPr>
              <a:t>Commelina</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benghalensis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 populations can be achieved by moldboard plowing plant material more than 1 inch below the soil surface. Several herbicides, such as MSMA, Roundup (glyphosate), and 2,4-D provide effective </a:t>
            </a:r>
            <a:r>
              <a:rPr lang="en-US" sz="1200" kern="1200" dirty="0" err="1">
                <a:solidFill>
                  <a:schemeClr val="tx1"/>
                </a:solidFill>
                <a:effectLst/>
                <a:latin typeface="+mn-lt"/>
                <a:ea typeface="+mn-ea"/>
                <a:cs typeface="+mn-cs"/>
              </a:rPr>
              <a:t>postemergence</a:t>
            </a:r>
            <a:r>
              <a:rPr lang="en-US" sz="1200" kern="1200" dirty="0">
                <a:solidFill>
                  <a:schemeClr val="tx1"/>
                </a:solidFill>
                <a:effectLst/>
                <a:latin typeface="+mn-lt"/>
                <a:ea typeface="+mn-ea"/>
                <a:cs typeface="+mn-cs"/>
              </a:rPr>
              <a:t> control when applied to small, actively growing plants. Since </a:t>
            </a:r>
            <a:r>
              <a:rPr lang="en-US" sz="1200" kern="1200" dirty="0" err="1">
                <a:solidFill>
                  <a:schemeClr val="tx1"/>
                </a:solidFill>
                <a:effectLst/>
                <a:latin typeface="+mn-lt"/>
                <a:ea typeface="+mn-ea"/>
                <a:cs typeface="+mn-cs"/>
              </a:rPr>
              <a:t>Benghal</a:t>
            </a:r>
            <a:r>
              <a:rPr lang="en-US" sz="1200" kern="1200" dirty="0">
                <a:solidFill>
                  <a:schemeClr val="tx1"/>
                </a:solidFill>
                <a:effectLst/>
                <a:latin typeface="+mn-lt"/>
                <a:ea typeface="+mn-ea"/>
                <a:cs typeface="+mn-cs"/>
              </a:rPr>
              <a:t> dayflower has shown tolerance to Roundup, caution should be taken re- </a:t>
            </a:r>
            <a:r>
              <a:rPr lang="en-US" sz="1200" kern="1200" dirty="0" err="1">
                <a:solidFill>
                  <a:schemeClr val="tx1"/>
                </a:solidFill>
                <a:effectLst/>
                <a:latin typeface="+mn-lt"/>
                <a:ea typeface="+mn-ea"/>
                <a:cs typeface="+mn-cs"/>
              </a:rPr>
              <a:t>garding</a:t>
            </a:r>
            <a:r>
              <a:rPr lang="en-US" sz="1200" kern="1200" dirty="0">
                <a:solidFill>
                  <a:schemeClr val="tx1"/>
                </a:solidFill>
                <a:effectLst/>
                <a:latin typeface="+mn-lt"/>
                <a:ea typeface="+mn-ea"/>
                <a:cs typeface="+mn-cs"/>
              </a:rPr>
              <a:t> application rates and plant maturity. Because of the high germination rates of seed and the length of germination periods, the key to season-long control of </a:t>
            </a:r>
            <a:r>
              <a:rPr lang="en-US" sz="1200" kern="1200" dirty="0" err="1">
                <a:solidFill>
                  <a:schemeClr val="tx1"/>
                </a:solidFill>
                <a:effectLst/>
                <a:latin typeface="+mn-lt"/>
                <a:ea typeface="+mn-ea"/>
                <a:cs typeface="+mn-cs"/>
              </a:rPr>
              <a:t>Benghal</a:t>
            </a:r>
            <a:r>
              <a:rPr lang="en-US" sz="1200" kern="1200" dirty="0">
                <a:solidFill>
                  <a:schemeClr val="tx1"/>
                </a:solidFill>
                <a:effectLst/>
                <a:latin typeface="+mn-lt"/>
                <a:ea typeface="+mn-ea"/>
                <a:cs typeface="+mn-cs"/>
              </a:rPr>
              <a:t> dayflower is to include a </a:t>
            </a:r>
            <a:r>
              <a:rPr lang="en-US" sz="1200" kern="1200" dirty="0" err="1">
                <a:solidFill>
                  <a:schemeClr val="tx1"/>
                </a:solidFill>
                <a:effectLst/>
                <a:latin typeface="+mn-lt"/>
                <a:ea typeface="+mn-ea"/>
                <a:cs typeface="+mn-cs"/>
              </a:rPr>
              <a:t>herbi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cide</a:t>
            </a:r>
            <a:r>
              <a:rPr lang="en-US" sz="1200" kern="1200" dirty="0">
                <a:solidFill>
                  <a:schemeClr val="tx1"/>
                </a:solidFill>
                <a:effectLst/>
                <a:latin typeface="+mn-lt"/>
                <a:ea typeface="+mn-ea"/>
                <a:cs typeface="+mn-cs"/>
              </a:rPr>
              <a:t> that provides residual </a:t>
            </a:r>
            <a:r>
              <a:rPr lang="en-US" sz="1200" kern="1200" dirty="0" err="1">
                <a:solidFill>
                  <a:schemeClr val="tx1"/>
                </a:solidFill>
                <a:effectLst/>
                <a:latin typeface="+mn-lt"/>
                <a:ea typeface="+mn-ea"/>
                <a:cs typeface="+mn-cs"/>
              </a:rPr>
              <a:t>preemergence</a:t>
            </a:r>
            <a:r>
              <a:rPr lang="en-US" sz="1200" kern="1200" dirty="0">
                <a:solidFill>
                  <a:schemeClr val="tx1"/>
                </a:solidFill>
                <a:effectLst/>
                <a:latin typeface="+mn-lt"/>
                <a:ea typeface="+mn-ea"/>
                <a:cs typeface="+mn-cs"/>
              </a:rPr>
              <a:t> control. Dual Magnum (s-</a:t>
            </a:r>
            <a:r>
              <a:rPr lang="en-US" sz="1200" kern="1200" dirty="0" err="1">
                <a:solidFill>
                  <a:schemeClr val="tx1"/>
                </a:solidFill>
                <a:effectLst/>
                <a:latin typeface="+mn-lt"/>
                <a:ea typeface="+mn-ea"/>
                <a:cs typeface="+mn-cs"/>
              </a:rPr>
              <a:t>metolachlor</a:t>
            </a:r>
            <a:r>
              <a:rPr lang="en-US" sz="1200" kern="1200" dirty="0">
                <a:solidFill>
                  <a:schemeClr val="tx1"/>
                </a:solidFill>
                <a:effectLst/>
                <a:latin typeface="+mn-lt"/>
                <a:ea typeface="+mn-ea"/>
                <a:cs typeface="+mn-cs"/>
              </a:rPr>
              <a:t>) and other </a:t>
            </a:r>
            <a:r>
              <a:rPr lang="en-US" sz="1200" kern="1200" dirty="0" err="1">
                <a:solidFill>
                  <a:schemeClr val="tx1"/>
                </a:solidFill>
                <a:effectLst/>
                <a:latin typeface="+mn-lt"/>
                <a:ea typeface="+mn-ea"/>
                <a:cs typeface="+mn-cs"/>
              </a:rPr>
              <a:t>chloroacetamide</a:t>
            </a:r>
            <a:r>
              <a:rPr lang="en-US" sz="1200" kern="1200" dirty="0">
                <a:solidFill>
                  <a:schemeClr val="tx1"/>
                </a:solidFill>
                <a:effectLst/>
                <a:latin typeface="+mn-lt"/>
                <a:ea typeface="+mn-ea"/>
                <a:cs typeface="+mn-cs"/>
              </a:rPr>
              <a:t> herbicides, such as Lasso (</a:t>
            </a:r>
            <a:r>
              <a:rPr lang="en-US" sz="1200" kern="1200" dirty="0" err="1">
                <a:solidFill>
                  <a:schemeClr val="tx1"/>
                </a:solidFill>
                <a:effectLst/>
                <a:latin typeface="+mn-lt"/>
                <a:ea typeface="+mn-ea"/>
                <a:cs typeface="+mn-cs"/>
              </a:rPr>
              <a:t>alachlor</a:t>
            </a:r>
            <a:r>
              <a:rPr lang="en-US" sz="1200" kern="1200" dirty="0">
                <a:solidFill>
                  <a:schemeClr val="tx1"/>
                </a:solidFill>
                <a:effectLst/>
                <a:latin typeface="+mn-lt"/>
                <a:ea typeface="+mn-ea"/>
                <a:cs typeface="+mn-cs"/>
              </a:rPr>
              <a:t>) and Outlook (</a:t>
            </a:r>
            <a:r>
              <a:rPr lang="en-US" sz="1200" kern="1200" dirty="0" err="1">
                <a:solidFill>
                  <a:schemeClr val="tx1"/>
                </a:solidFill>
                <a:effectLst/>
                <a:latin typeface="+mn-lt"/>
                <a:ea typeface="+mn-ea"/>
                <a:cs typeface="+mn-cs"/>
              </a:rPr>
              <a:t>dimethanamid</a:t>
            </a:r>
            <a:r>
              <a:rPr lang="en-US" sz="1200" kern="1200" dirty="0">
                <a:solidFill>
                  <a:schemeClr val="tx1"/>
                </a:solidFill>
                <a:effectLst/>
                <a:latin typeface="+mn-lt"/>
                <a:ea typeface="+mn-ea"/>
                <a:cs typeface="+mn-cs"/>
              </a:rPr>
              <a:t>) are effective, although Dual Magnum provides the longest residual control. Herbicides frequently used for </a:t>
            </a:r>
            <a:r>
              <a:rPr lang="en-US" sz="1200" kern="1200" dirty="0" err="1">
                <a:solidFill>
                  <a:schemeClr val="tx1"/>
                </a:solidFill>
                <a:effectLst/>
                <a:latin typeface="+mn-lt"/>
                <a:ea typeface="+mn-ea"/>
                <a:cs typeface="+mn-cs"/>
              </a:rPr>
              <a:t>noncropland</a:t>
            </a:r>
            <a:r>
              <a:rPr lang="en-US" sz="1200" kern="1200" dirty="0">
                <a:solidFill>
                  <a:schemeClr val="tx1"/>
                </a:solidFill>
                <a:effectLst/>
                <a:latin typeface="+mn-lt"/>
                <a:ea typeface="+mn-ea"/>
                <a:cs typeface="+mn-cs"/>
              </a:rPr>
              <a:t> weed control are currently being evaluated for control of </a:t>
            </a:r>
            <a:r>
              <a:rPr lang="en-US" sz="1200" kern="1200" dirty="0" err="1">
                <a:solidFill>
                  <a:schemeClr val="tx1"/>
                </a:solidFill>
                <a:effectLst/>
                <a:latin typeface="+mn-lt"/>
                <a:ea typeface="+mn-ea"/>
                <a:cs typeface="+mn-cs"/>
              </a:rPr>
              <a:t>Benghal</a:t>
            </a:r>
            <a:r>
              <a:rPr lang="en-US" sz="1200" kern="1200" dirty="0">
                <a:solidFill>
                  <a:schemeClr val="tx1"/>
                </a:solidFill>
                <a:effectLst/>
                <a:latin typeface="+mn-lt"/>
                <a:ea typeface="+mn-ea"/>
                <a:cs typeface="+mn-cs"/>
              </a:rPr>
              <a:t> dayflower. Check with your local county ex- tension office for additional information. </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122</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123</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124</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125</a:t>
            </a:fld>
            <a:endParaRPr lang="en-US"/>
          </a:p>
        </p:txBody>
      </p:sp>
    </p:spTree>
    <p:extLst>
      <p:ext uri="{BB962C8B-B14F-4D97-AF65-F5344CB8AC3E}">
        <p14:creationId xmlns:p14="http://schemas.microsoft.com/office/powerpoint/2010/main" val="28764087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126</a:t>
            </a:fld>
            <a:endParaRPr lang="en-US"/>
          </a:p>
        </p:txBody>
      </p:sp>
    </p:spTree>
    <p:extLst>
      <p:ext uri="{BB962C8B-B14F-4D97-AF65-F5344CB8AC3E}">
        <p14:creationId xmlns:p14="http://schemas.microsoft.com/office/powerpoint/2010/main" val="2876408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emerging, adult beetles feed on tree exteriors for 2 to 3 days, then mate. Adult beetles remain active only during summer and early fall months before perishing—completing a 1–year life cycle. (USDA-APHIS, 2005) </a:t>
            </a:r>
            <a:endParaRPr lang="en-US" dirty="0"/>
          </a:p>
          <a:p>
            <a:endParaRPr lang="en-US" dirty="0"/>
          </a:p>
          <a:p>
            <a:r>
              <a:rPr lang="en-US" sz="1200" kern="1200" dirty="0">
                <a:solidFill>
                  <a:schemeClr val="tx1"/>
                </a:solidFill>
                <a:latin typeface="+mn-lt"/>
                <a:ea typeface="+mn-ea"/>
                <a:cs typeface="+mn-cs"/>
              </a:rPr>
              <a:t>The adult beetle breaks out of its </a:t>
            </a:r>
            <a:r>
              <a:rPr lang="en-US" sz="1200" kern="1200" dirty="0" err="1">
                <a:solidFill>
                  <a:schemeClr val="tx1"/>
                </a:solidFill>
                <a:latin typeface="+mn-lt"/>
                <a:ea typeface="+mn-ea"/>
                <a:cs typeface="+mn-cs"/>
              </a:rPr>
              <a:t>pupal</a:t>
            </a:r>
            <a:r>
              <a:rPr lang="en-US" sz="1200" kern="1200" dirty="0">
                <a:solidFill>
                  <a:schemeClr val="tx1"/>
                </a:solidFill>
                <a:latin typeface="+mn-lt"/>
                <a:ea typeface="+mn-ea"/>
                <a:cs typeface="+mn-cs"/>
              </a:rPr>
              <a:t> casing and chews its way out of the tree, creating perfectly round exit holes that are about 3/8” in diameter. Adult beetles emerge in July and August. They feed on leaves and small twigs and then mate, continuing the life cycle with the female beetles laying more eggs in the tree. Female beetles tend to lay eggs on the same tree every year until the tree dies.</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18</a:t>
            </a:fld>
            <a:endParaRPr lang="en-US"/>
          </a:p>
        </p:txBody>
      </p:sp>
    </p:spTree>
    <p:extLst>
      <p:ext uri="{BB962C8B-B14F-4D97-AF65-F5344CB8AC3E}">
        <p14:creationId xmlns:p14="http://schemas.microsoft.com/office/powerpoint/2010/main" val="32107910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latin typeface="+mn-lt"/>
                <a:ea typeface="+mn-ea"/>
                <a:cs typeface="+mn-cs"/>
              </a:rPr>
              <a:t>THREAT</a:t>
            </a:r>
            <a:r>
              <a:rPr lang="en-US" sz="1200" i="0" kern="1200" baseline="0" dirty="0">
                <a:solidFill>
                  <a:schemeClr val="tx1"/>
                </a:solidFill>
                <a:latin typeface="+mn-lt"/>
                <a:ea typeface="+mn-ea"/>
                <a:cs typeface="+mn-cs"/>
              </a:rPr>
              <a:t> </a:t>
            </a:r>
          </a:p>
          <a:p>
            <a:r>
              <a:rPr lang="en-US" sz="1200" kern="1200" dirty="0">
                <a:solidFill>
                  <a:schemeClr val="tx1"/>
                </a:solidFill>
                <a:effectLst/>
                <a:latin typeface="+mn-lt"/>
                <a:ea typeface="+mn-ea"/>
                <a:cs typeface="+mn-cs"/>
              </a:rPr>
              <a:t>It is very important that the snails, eggs and bedding are collected by state or federal inspectors, instead of being released in the wild or disposed of in a landfill. In addition to the health risk they may pose, giant African land snails have a huge appetite. They are known to eat at least 500 different types of plants. If fruits or vegetables are not available, the snails will eat a variety of ornamental plants, tree bark and even paint and stucco on houses. Giant African land snails also reproduce rapidly, laying as many as 100 to 400 eggs in a single session. Snails contain both male and female reproductive organs and can lay up to 1,200 eggs per year. Although these snails thrive in tropical and subtropical areas, they can survive cold conditions and snow. In northern areas, the snails would become slow and sluggish, almost in a hibernating state, until warm weather returns. There is also a chance that the snails could be transported to a warmer climate, where they would thrive and place the agricultural and natural resources of southern states at risk. </a:t>
            </a:r>
            <a:endParaRPr lang="en-US" dirty="0"/>
          </a:p>
          <a:p>
            <a:r>
              <a:rPr lang="en-US" sz="1200" kern="1200" dirty="0">
                <a:solidFill>
                  <a:schemeClr val="tx1"/>
                </a:solidFill>
                <a:effectLst/>
                <a:latin typeface="+mn-lt"/>
                <a:ea typeface="+mn-ea"/>
                <a:cs typeface="+mn-cs"/>
              </a:rPr>
              <a:t>The final reason for turning the snails in to state or federal officials instead of releasing them or disposing of them is so that the origin of the snails can be traced, which will help reduce the risk of more snails finding their way into classrooms, pet stores or private homes. </a:t>
            </a:r>
            <a:endParaRPr lang="en-US" dirty="0"/>
          </a:p>
          <a:p>
            <a:r>
              <a:rPr lang="en-US" sz="1200" i="0" kern="1200" dirty="0">
                <a:solidFill>
                  <a:schemeClr val="tx1"/>
                </a:solidFill>
                <a:latin typeface="+mn-lt"/>
                <a:ea typeface="+mn-ea"/>
                <a:cs typeface="+mn-cs"/>
              </a:rPr>
              <a:t>(</a:t>
            </a:r>
            <a:r>
              <a:rPr lang="en-US" sz="1200" kern="1200" dirty="0">
                <a:solidFill>
                  <a:schemeClr val="tx1"/>
                </a:solidFill>
                <a:effectLst/>
                <a:latin typeface="+mn-lt"/>
                <a:ea typeface="+mn-ea"/>
                <a:cs typeface="+mn-cs"/>
              </a:rPr>
              <a:t>UDSA APHIS Michigan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yr</a:t>
            </a:r>
            <a:r>
              <a:rPr lang="en-US" sz="1200" kern="1200" dirty="0">
                <a:solidFill>
                  <a:schemeClr val="tx1"/>
                </a:solidFill>
                <a:effectLst/>
                <a:latin typeface="+mn-lt"/>
                <a:ea typeface="+mn-ea"/>
                <a:cs typeface="+mn-cs"/>
              </a:rPr>
              <a:t>?)</a:t>
            </a:r>
          </a:p>
          <a:p>
            <a:endParaRPr lang="en-US" sz="1200" i="0" kern="1200" dirty="0">
              <a:solidFill>
                <a:schemeClr val="tx1"/>
              </a:solidFill>
              <a:latin typeface="+mn-lt"/>
              <a:ea typeface="+mn-ea"/>
              <a:cs typeface="+mn-cs"/>
            </a:endParaRPr>
          </a:p>
          <a:p>
            <a:r>
              <a:rPr lang="en-US" sz="1200" b="1" kern="1200" dirty="0">
                <a:solidFill>
                  <a:schemeClr val="tx1"/>
                </a:solidFill>
                <a:latin typeface="+mn-lt"/>
                <a:ea typeface="+mn-ea"/>
                <a:cs typeface="+mn-cs"/>
              </a:rPr>
              <a:t>Threat(s):</a:t>
            </a:r>
            <a:r>
              <a:rPr lang="en-US" sz="1200" b="0" kern="1200" dirty="0">
                <a:solidFill>
                  <a:schemeClr val="tx1"/>
                </a:solidFill>
                <a:latin typeface="+mn-lt"/>
                <a:ea typeface="+mn-ea"/>
                <a:cs typeface="+mn-cs"/>
              </a:rPr>
              <a:t>    The Giant African Snails’ greatest lethal threat to humans is </a:t>
            </a:r>
            <a:r>
              <a:rPr lang="en-US" sz="1200" b="0" kern="1200" dirty="0" err="1">
                <a:solidFill>
                  <a:schemeClr val="tx1"/>
                </a:solidFill>
                <a:latin typeface="+mn-lt"/>
                <a:ea typeface="+mn-ea"/>
                <a:cs typeface="+mn-cs"/>
              </a:rPr>
              <a:t>eosinophilic</a:t>
            </a:r>
            <a:r>
              <a:rPr lang="en-US" sz="1200" b="0" kern="1200" dirty="0">
                <a:solidFill>
                  <a:schemeClr val="tx1"/>
                </a:solidFill>
                <a:latin typeface="+mn-lt"/>
                <a:ea typeface="+mn-ea"/>
                <a:cs typeface="+mn-cs"/>
              </a:rPr>
              <a:t> meningitis.  This condition is caused by the rat lungworm parasite, </a:t>
            </a:r>
            <a:r>
              <a:rPr lang="en-US" sz="1200" b="0" kern="1200" dirty="0" err="1">
                <a:solidFill>
                  <a:schemeClr val="tx1"/>
                </a:solidFill>
                <a:latin typeface="+mn-lt"/>
                <a:ea typeface="+mn-ea"/>
                <a:cs typeface="+mn-cs"/>
              </a:rPr>
              <a:t>angiostrongylus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cantonesnsis</a:t>
            </a:r>
            <a:r>
              <a:rPr lang="en-US" sz="1200" b="0" kern="1200" dirty="0">
                <a:solidFill>
                  <a:schemeClr val="tx1"/>
                </a:solidFill>
                <a:latin typeface="+mn-lt"/>
                <a:ea typeface="+mn-ea"/>
                <a:cs typeface="+mn-cs"/>
              </a:rPr>
              <a:t>.  Most often this parasite is transferred by eating the snail, as some humans consider snails a delicacy.  In addition the Giant African Snail can carry the gram-negative bacterium, </a:t>
            </a:r>
            <a:r>
              <a:rPr lang="en-US" sz="1200" b="0" kern="1200" dirty="0" err="1">
                <a:solidFill>
                  <a:schemeClr val="tx1"/>
                </a:solidFill>
                <a:latin typeface="+mn-lt"/>
                <a:ea typeface="+mn-ea"/>
                <a:cs typeface="+mn-cs"/>
              </a:rPr>
              <a:t>aeromonas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hydrophila</a:t>
            </a:r>
            <a:r>
              <a:rPr lang="en-US" sz="1200" b="0" kern="1200" dirty="0">
                <a:solidFill>
                  <a:schemeClr val="tx1"/>
                </a:solidFill>
                <a:latin typeface="+mn-lt"/>
                <a:ea typeface="+mn-ea"/>
                <a:cs typeface="+mn-cs"/>
              </a:rPr>
              <a:t>, causing a wide variety of symptoms, especially in persons with a weak immune system. </a:t>
            </a:r>
          </a:p>
          <a:p>
            <a:r>
              <a:rPr lang="en-US" sz="1200" b="0" kern="1200" dirty="0">
                <a:solidFill>
                  <a:schemeClr val="tx1"/>
                </a:solidFill>
                <a:latin typeface="+mn-lt"/>
                <a:ea typeface="+mn-ea"/>
                <a:cs typeface="+mn-cs"/>
              </a:rPr>
              <a:t>Giant African Snails cause great economic peril to farmers due to their propensity in consuming large amounts of crops/plants.  Their diet consists of over 500 different plant species.  A wide variety of horticulture and medicinal plants are known to be attacked by this snail.  Not only does this decrease the income for agricultural producers, but it also impacts their living conditions (often requiring relocation) and decreases food and medical resources for humans, animals and other species. </a:t>
            </a:r>
          </a:p>
          <a:p>
            <a:r>
              <a:rPr lang="en-US" sz="1200" b="0" kern="1200" dirty="0">
                <a:solidFill>
                  <a:schemeClr val="tx1"/>
                </a:solidFill>
                <a:latin typeface="+mn-lt"/>
                <a:ea typeface="+mn-ea"/>
                <a:cs typeface="+mn-cs"/>
              </a:rPr>
              <a:t>The economic consequences persist in eradicating these creatures, sometimes costing millions of dollars.  Another economic penalty involves the decrease in tourism.  As noted earlier, Giant African Snails thrive in warm, tropical conditions – often tourist destinations.</a:t>
            </a:r>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(heather stokes, 2006)</a:t>
            </a:r>
          </a:p>
          <a:p>
            <a:r>
              <a:rPr lang="en-US" sz="1200" i="0" kern="1200" dirty="0">
                <a:solidFill>
                  <a:schemeClr val="tx1"/>
                </a:solidFill>
                <a:latin typeface="+mn-lt"/>
                <a:ea typeface="+mn-ea"/>
                <a:cs typeface="+mn-cs"/>
              </a:rPr>
              <a:t>ACTION</a:t>
            </a:r>
          </a:p>
        </p:txBody>
      </p:sp>
      <p:sp>
        <p:nvSpPr>
          <p:cNvPr id="4" name="Slide Number Placeholder 3"/>
          <p:cNvSpPr>
            <a:spLocks noGrp="1"/>
          </p:cNvSpPr>
          <p:nvPr>
            <p:ph type="sldNum" sz="quarter" idx="10"/>
          </p:nvPr>
        </p:nvSpPr>
        <p:spPr/>
        <p:txBody>
          <a:bodyPr/>
          <a:lstStyle/>
          <a:p>
            <a:fld id="{C7FDAF7B-78A0-3C46-9D4C-F62A9D0DC74E}" type="slidenum">
              <a:rPr lang="en-US" smtClean="0"/>
              <a:t>127</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7FDAF7B-78A0-3C46-9D4C-F62A9D0DC74E}" type="slidenum">
              <a:rPr lang="en-US" smtClean="0"/>
              <a:t>128</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1 to 1 ½ inches in length</a:t>
            </a:r>
          </a:p>
          <a:p>
            <a:r>
              <a:rPr lang="en-US" sz="1200" kern="1200" dirty="0">
                <a:solidFill>
                  <a:schemeClr val="tx1"/>
                </a:solidFill>
                <a:latin typeface="+mn-lt"/>
                <a:ea typeface="+mn-ea"/>
                <a:cs typeface="+mn-cs"/>
              </a:rPr>
              <a:t>		Long antennae banded with black and white (longer than the insect’s body)</a:t>
            </a:r>
          </a:p>
          <a:p>
            <a:r>
              <a:rPr lang="en-US" sz="1200" kern="1200" dirty="0">
                <a:solidFill>
                  <a:schemeClr val="tx1"/>
                </a:solidFill>
                <a:latin typeface="+mn-lt"/>
                <a:ea typeface="+mn-ea"/>
                <a:cs typeface="+mn-cs"/>
              </a:rPr>
              <a:t>		Shiny, jet black body with distinctive white spots</a:t>
            </a:r>
          </a:p>
          <a:p>
            <a:r>
              <a:rPr lang="en-US" sz="1200" kern="1200" dirty="0">
                <a:solidFill>
                  <a:schemeClr val="tx1"/>
                </a:solidFill>
                <a:latin typeface="+mn-lt"/>
                <a:ea typeface="+mn-ea"/>
                <a:cs typeface="+mn-cs"/>
              </a:rPr>
              <a:t>		Six legs</a:t>
            </a:r>
          </a:p>
          <a:p>
            <a:r>
              <a:rPr lang="en-US" sz="1200" kern="1200" dirty="0">
                <a:solidFill>
                  <a:schemeClr val="tx1"/>
                </a:solidFill>
                <a:latin typeface="+mn-lt"/>
                <a:ea typeface="+mn-ea"/>
                <a:cs typeface="+mn-cs"/>
              </a:rPr>
              <a:t>		May have blue feet</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20</a:t>
            </a:fld>
            <a:endParaRPr lang="en-US"/>
          </a:p>
        </p:txBody>
      </p:sp>
    </p:spTree>
    <p:extLst>
      <p:ext uri="{BB962C8B-B14F-4D97-AF65-F5344CB8AC3E}">
        <p14:creationId xmlns:p14="http://schemas.microsoft.com/office/powerpoint/2010/main" val="1321001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1 to 1 ½ inches in length</a:t>
            </a:r>
          </a:p>
          <a:p>
            <a:r>
              <a:rPr lang="en-US" sz="1200" kern="1200" dirty="0">
                <a:solidFill>
                  <a:schemeClr val="tx1"/>
                </a:solidFill>
                <a:latin typeface="+mn-lt"/>
                <a:ea typeface="+mn-ea"/>
                <a:cs typeface="+mn-cs"/>
              </a:rPr>
              <a:t>		Long antennae banded with black and white (longer than the insect’s body)</a:t>
            </a:r>
          </a:p>
          <a:p>
            <a:r>
              <a:rPr lang="en-US" sz="1200" kern="1200" dirty="0">
                <a:solidFill>
                  <a:schemeClr val="tx1"/>
                </a:solidFill>
                <a:latin typeface="+mn-lt"/>
                <a:ea typeface="+mn-ea"/>
                <a:cs typeface="+mn-cs"/>
              </a:rPr>
              <a:t>		Shiny, jet black body with distinctive white spots</a:t>
            </a:r>
          </a:p>
          <a:p>
            <a:r>
              <a:rPr lang="en-US" sz="1200" kern="1200" dirty="0">
                <a:solidFill>
                  <a:schemeClr val="tx1"/>
                </a:solidFill>
                <a:latin typeface="+mn-lt"/>
                <a:ea typeface="+mn-ea"/>
                <a:cs typeface="+mn-cs"/>
              </a:rPr>
              <a:t>		Six legs</a:t>
            </a:r>
          </a:p>
          <a:p>
            <a:r>
              <a:rPr lang="en-US" sz="1200" kern="1200" dirty="0">
                <a:solidFill>
                  <a:schemeClr val="tx1"/>
                </a:solidFill>
                <a:latin typeface="+mn-lt"/>
                <a:ea typeface="+mn-ea"/>
                <a:cs typeface="+mn-cs"/>
              </a:rPr>
              <a:t>		May have blue feet</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21</a:t>
            </a:fld>
            <a:endParaRPr lang="en-US"/>
          </a:p>
        </p:txBody>
      </p:sp>
    </p:spTree>
    <p:extLst>
      <p:ext uri="{BB962C8B-B14F-4D97-AF65-F5344CB8AC3E}">
        <p14:creationId xmlns:p14="http://schemas.microsoft.com/office/powerpoint/2010/main" val="132100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While it can fly, the beetle tends to lay eggs in the same tree from which it emerged as an adult. </a:t>
            </a:r>
          </a:p>
          <a:p>
            <a:r>
              <a:rPr lang="en-US" sz="1200" kern="1200" dirty="0">
                <a:solidFill>
                  <a:schemeClr val="tx1"/>
                </a:solidFill>
                <a:latin typeface="+mn-lt"/>
                <a:ea typeface="+mn-ea"/>
                <a:cs typeface="+mn-cs"/>
              </a:rPr>
              <a:t>In addition to looking for the beetle, you can search for signs of infestation, including: </a:t>
            </a:r>
          </a:p>
          <a:p>
            <a:r>
              <a:rPr lang="en-US" sz="1200" kern="1200" dirty="0">
                <a:solidFill>
                  <a:schemeClr val="tx1"/>
                </a:solidFill>
                <a:latin typeface="+mn-lt"/>
                <a:ea typeface="+mn-ea"/>
                <a:cs typeface="+mn-cs"/>
              </a:rPr>
              <a:t>		Shallow </a:t>
            </a:r>
            <a:r>
              <a:rPr lang="en-US" sz="1200" kern="1200" dirty="0" err="1">
                <a:solidFill>
                  <a:schemeClr val="tx1"/>
                </a:solidFill>
                <a:latin typeface="+mn-lt"/>
                <a:ea typeface="+mn-ea"/>
                <a:cs typeface="+mn-cs"/>
              </a:rPr>
              <a:t>divits</a:t>
            </a:r>
            <a:r>
              <a:rPr lang="en-US" sz="1200" kern="1200" dirty="0">
                <a:solidFill>
                  <a:schemeClr val="tx1"/>
                </a:solidFill>
                <a:latin typeface="+mn-lt"/>
                <a:ea typeface="+mn-ea"/>
                <a:cs typeface="+mn-cs"/>
              </a:rPr>
              <a:t> in the bark where the eggs are laid</a:t>
            </a:r>
          </a:p>
          <a:p>
            <a:r>
              <a:rPr lang="en-US" sz="1200" kern="1200" dirty="0">
                <a:solidFill>
                  <a:schemeClr val="tx1"/>
                </a:solidFill>
                <a:latin typeface="+mn-lt"/>
                <a:ea typeface="+mn-ea"/>
                <a:cs typeface="+mn-cs"/>
              </a:rPr>
              <a:t>		Sap seeping from wounds in the tree</a:t>
            </a:r>
          </a:p>
          <a:p>
            <a:r>
              <a:rPr lang="en-US" sz="1200" kern="1200" dirty="0">
                <a:solidFill>
                  <a:schemeClr val="tx1"/>
                </a:solidFill>
                <a:latin typeface="+mn-lt"/>
                <a:ea typeface="+mn-ea"/>
                <a:cs typeface="+mn-cs"/>
              </a:rPr>
              <a:t>		Dime-sized (1/4” or larger), perfectly round exit holes in the tree</a:t>
            </a:r>
          </a:p>
          <a:p>
            <a:r>
              <a:rPr lang="en-US" sz="1200" kern="1200" dirty="0">
                <a:solidFill>
                  <a:schemeClr val="tx1"/>
                </a:solidFill>
                <a:latin typeface="+mn-lt"/>
                <a:ea typeface="+mn-ea"/>
                <a:cs typeface="+mn-cs"/>
              </a:rPr>
              <a:t>		Sawdust-like materials, called </a:t>
            </a:r>
            <a:r>
              <a:rPr lang="en-US" sz="1200" kern="1200" dirty="0" err="1">
                <a:solidFill>
                  <a:schemeClr val="tx1"/>
                </a:solidFill>
                <a:latin typeface="+mn-lt"/>
                <a:ea typeface="+mn-ea"/>
                <a:cs typeface="+mn-cs"/>
              </a:rPr>
              <a:t>frass</a:t>
            </a:r>
            <a:r>
              <a:rPr lang="en-US" sz="1200" kern="1200" dirty="0">
                <a:solidFill>
                  <a:schemeClr val="tx1"/>
                </a:solidFill>
                <a:latin typeface="+mn-lt"/>
                <a:ea typeface="+mn-ea"/>
                <a:cs typeface="+mn-cs"/>
              </a:rPr>
              <a:t>, on the ground and the branches</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Visible Asian </a:t>
            </a:r>
            <a:r>
              <a:rPr lang="en-US" sz="1200" kern="1200" dirty="0" err="1">
                <a:solidFill>
                  <a:schemeClr val="tx1"/>
                </a:solidFill>
                <a:latin typeface="+mn-lt"/>
                <a:ea typeface="+mn-ea"/>
                <a:cs typeface="+mn-cs"/>
              </a:rPr>
              <a:t>longhorned</a:t>
            </a:r>
            <a:r>
              <a:rPr lang="en-US" sz="1200" kern="1200" dirty="0">
                <a:solidFill>
                  <a:schemeClr val="tx1"/>
                </a:solidFill>
                <a:latin typeface="+mn-lt"/>
                <a:ea typeface="+mn-ea"/>
                <a:cs typeface="+mn-cs"/>
              </a:rPr>
              <a:t> beetles. Adult beetles have bullet-shaped bodies from 3/4 inch to 1-1/2 inches long, shiny black with white spots and long striped antennae, 1-1/2 to 2-1/2 times the size of its body.</a:t>
            </a:r>
          </a:p>
          <a:p>
            <a:r>
              <a:rPr lang="en-US" sz="1200" kern="1200" dirty="0">
                <a:solidFill>
                  <a:schemeClr val="tx1"/>
                </a:solidFill>
                <a:latin typeface="+mn-lt"/>
                <a:ea typeface="+mn-ea"/>
                <a:cs typeface="+mn-cs"/>
              </a:rPr>
              <a:t>A series of chewed round depressions in the bark of a tree</a:t>
            </a:r>
          </a:p>
          <a:p>
            <a:r>
              <a:rPr lang="en-US" sz="1200" kern="1200" dirty="0">
                <a:solidFill>
                  <a:schemeClr val="tx1"/>
                </a:solidFill>
                <a:latin typeface="+mn-lt"/>
                <a:ea typeface="+mn-ea"/>
                <a:cs typeface="+mn-cs"/>
              </a:rPr>
              <a:t>Pencil-sized, perfectly round tree exit holes</a:t>
            </a:r>
          </a:p>
          <a:p>
            <a:r>
              <a:rPr lang="en-US" sz="1200" kern="1200" dirty="0">
                <a:solidFill>
                  <a:schemeClr val="tx1"/>
                </a:solidFill>
                <a:latin typeface="+mn-lt"/>
                <a:ea typeface="+mn-ea"/>
                <a:cs typeface="+mn-cs"/>
              </a:rPr>
              <a:t>Excessive sawdust buildup near tree bases</a:t>
            </a:r>
          </a:p>
          <a:p>
            <a:r>
              <a:rPr lang="en-US" sz="1200" kern="1200" dirty="0">
                <a:solidFill>
                  <a:schemeClr val="tx1"/>
                </a:solidFill>
                <a:latin typeface="+mn-lt"/>
                <a:ea typeface="+mn-ea"/>
                <a:cs typeface="+mn-cs"/>
              </a:rPr>
              <a:t>Unseasonable yellowed or drooping leaves</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24</a:t>
            </a:fld>
            <a:endParaRPr lang="en-US"/>
          </a:p>
        </p:txBody>
      </p:sp>
    </p:spTree>
    <p:extLst>
      <p:ext uri="{BB962C8B-B14F-4D97-AF65-F5344CB8AC3E}">
        <p14:creationId xmlns:p14="http://schemas.microsoft.com/office/powerpoint/2010/main" val="3655574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DAMAGES: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Economic losses would be greatest to the urban forest. A study of seven cities in the northeast and north central regions (Baltimore, Boston, Chicago, Jersey City, New York City, Philadelphia, and Syracuse) found that half of their trees are vulnerable to Asian </a:t>
            </a:r>
            <a:r>
              <a:rPr lang="en-US" sz="1200" kern="1200" dirty="0" err="1">
                <a:solidFill>
                  <a:schemeClr val="tx1"/>
                </a:solidFill>
                <a:latin typeface="+mn-lt"/>
                <a:ea typeface="+mn-ea"/>
                <a:cs typeface="+mn-cs"/>
              </a:rPr>
              <a:t>longhorned</a:t>
            </a:r>
            <a:r>
              <a:rPr lang="en-US" sz="1200" kern="1200" dirty="0">
                <a:solidFill>
                  <a:schemeClr val="tx1"/>
                </a:solidFill>
                <a:latin typeface="+mn-lt"/>
                <a:ea typeface="+mn-ea"/>
                <a:cs typeface="+mn-cs"/>
              </a:rPr>
              <a:t> beetle. The estimated cost to remove and replace the trees killed (called compensatory value) would vary from $72 million in Jersey City to $2.2 billion in New York City. Nationwide, the Asian </a:t>
            </a:r>
            <a:r>
              <a:rPr lang="en-US" sz="1200" kern="1200" dirty="0" err="1">
                <a:solidFill>
                  <a:schemeClr val="tx1"/>
                </a:solidFill>
                <a:latin typeface="+mn-lt"/>
                <a:ea typeface="+mn-ea"/>
                <a:cs typeface="+mn-cs"/>
              </a:rPr>
              <a:t>longhorned</a:t>
            </a:r>
            <a:r>
              <a:rPr lang="en-US" sz="1200" kern="1200" dirty="0">
                <a:solidFill>
                  <a:schemeClr val="tx1"/>
                </a:solidFill>
                <a:latin typeface="+mn-lt"/>
                <a:ea typeface="+mn-ea"/>
                <a:cs typeface="+mn-cs"/>
              </a:rPr>
              <a:t> beetle could kill a third of urban trees, which have a compensatory value of $669 billion (Nowak et al., 2001).  In rural areas, the Asian </a:t>
            </a:r>
            <a:r>
              <a:rPr lang="en-US" sz="1200" kern="1200" dirty="0" err="1">
                <a:solidFill>
                  <a:schemeClr val="tx1"/>
                </a:solidFill>
                <a:latin typeface="+mn-lt"/>
                <a:ea typeface="+mn-ea"/>
                <a:cs typeface="+mn-cs"/>
              </a:rPr>
              <a:t>longhorned</a:t>
            </a:r>
            <a:r>
              <a:rPr lang="en-US" sz="1200" kern="1200" dirty="0">
                <a:solidFill>
                  <a:schemeClr val="tx1"/>
                </a:solidFill>
                <a:latin typeface="+mn-lt"/>
                <a:ea typeface="+mn-ea"/>
                <a:cs typeface="+mn-cs"/>
              </a:rPr>
              <a:t> beetle would damage a range of commercial interests. One obvious impact would be on timber production. Discounted monetary losses for timber resources around Chicago and New York would range from $1 to $10 million 30 years after introduction (USDA APHIS &amp; Forest Service, 2000). Other industries likely to be affected include maple syrup production, nursery production, and "leaf peeper" tourism. In 2007, maple syrup production was valued at $41.7 million. In Vermont alone, the multiplier effect of the maple sugar industry to related equipment, manufacturing, packaging, and retail sectors equals $105 million annually and represents 4,000 seasonal jobs (USDA National Ag. Statistics Service, 2009; </a:t>
            </a:r>
            <a:r>
              <a:rPr lang="en-US" sz="1200" kern="1200" dirty="0" err="1">
                <a:solidFill>
                  <a:schemeClr val="tx1"/>
                </a:solidFill>
                <a:latin typeface="+mn-lt"/>
                <a:ea typeface="+mn-ea"/>
                <a:cs typeface="+mn-cs"/>
              </a:rPr>
              <a:t>Andrienne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Wojciechowski</a:t>
            </a:r>
            <a:r>
              <a:rPr lang="en-US" sz="1200" kern="1200" dirty="0">
                <a:solidFill>
                  <a:schemeClr val="tx1"/>
                </a:solidFill>
                <a:latin typeface="+mn-lt"/>
                <a:ea typeface="+mn-ea"/>
                <a:cs typeface="+mn-cs"/>
              </a:rPr>
              <a:t> , pers. comm. December 2008). One million tourists intent on viewing autumn foliage generate $1 billion in revenue in New England each year (USDA APHIS, 1998). Maples are noted for producing some of most vivid colors that draw these tourists (USDA APHIS, 1998). DON’T MOVE FIREWOOD</a:t>
            </a:r>
          </a:p>
          <a:p>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beetle has the potential to damage such industries as lumber, maple syrup, nursery, and tourism accumulating over $41 billion in losses. </a:t>
            </a:r>
            <a:endParaRPr lang="en-US" dirty="0"/>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Q. Is there an effective treatment to control or destroy these pests?</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A.</a:t>
            </a:r>
            <a:r>
              <a:rPr lang="en-US" sz="1200" b="0" kern="1200" dirty="0">
                <a:solidFill>
                  <a:schemeClr val="tx1"/>
                </a:solidFill>
                <a:latin typeface="+mn-lt"/>
                <a:ea typeface="+mn-ea"/>
                <a:cs typeface="+mn-cs"/>
              </a:rPr>
              <a:t> While ALB-infested cargo can be effectively treated, it is not easy to control ALB once it is introduced to the environment. Although costly and undesirable, the only assured method of eliminating the beetle is to cut and chip infested trees.</a:t>
            </a:r>
          </a:p>
          <a:p>
            <a:r>
              <a:rPr lang="en-US" sz="1200" b="0" kern="1200" dirty="0">
                <a:solidFill>
                  <a:schemeClr val="tx1"/>
                </a:solidFill>
                <a:latin typeface="+mn-lt"/>
                <a:ea typeface="+mn-ea"/>
                <a:cs typeface="+mn-cs"/>
              </a:rPr>
              <a:t>Working together with State and local cooperators, APHIS also treats host trees not infested with ALB during spring months in targeted locations within infested areas.</a:t>
            </a:r>
          </a:p>
          <a:p>
            <a:r>
              <a:rPr lang="en-US" sz="1200" b="0" u="sng" kern="1200" dirty="0">
                <a:solidFill>
                  <a:schemeClr val="tx1"/>
                </a:solidFill>
                <a:latin typeface="+mn-lt"/>
                <a:ea typeface="+mn-ea"/>
                <a:cs typeface="+mn-cs"/>
              </a:rPr>
              <a:t>Top</a:t>
            </a:r>
          </a:p>
          <a:p>
            <a:r>
              <a:rPr lang="en-US" sz="1200" b="1" u="sng" kern="1200" dirty="0">
                <a:solidFill>
                  <a:schemeClr val="tx1"/>
                </a:solidFill>
                <a:latin typeface="+mn-lt"/>
                <a:ea typeface="+mn-ea"/>
                <a:cs typeface="+mn-cs"/>
              </a:rPr>
              <a:t>Q. What insecticide is used?</a:t>
            </a:r>
            <a:r>
              <a:rPr lang="en-US" sz="1200" b="0" u="sng" kern="1200" dirty="0">
                <a:solidFill>
                  <a:schemeClr val="tx1"/>
                </a:solidFill>
                <a:latin typeface="+mn-lt"/>
                <a:ea typeface="+mn-ea"/>
                <a:cs typeface="+mn-cs"/>
              </a:rPr>
              <a:t> </a:t>
            </a:r>
            <a:r>
              <a:rPr lang="en-US" sz="1200" b="1" u="sng" kern="1200" dirty="0">
                <a:solidFill>
                  <a:schemeClr val="tx1"/>
                </a:solidFill>
                <a:latin typeface="+mn-lt"/>
                <a:ea typeface="+mn-ea"/>
                <a:cs typeface="+mn-cs"/>
              </a:rPr>
              <a:t>A.</a:t>
            </a:r>
            <a:r>
              <a:rPr lang="en-US" sz="1200" b="0" u="sng" kern="1200" dirty="0">
                <a:solidFill>
                  <a:schemeClr val="tx1"/>
                </a:solidFill>
                <a:latin typeface="+mn-lt"/>
                <a:ea typeface="+mn-ea"/>
                <a:cs typeface="+mn-cs"/>
              </a:rPr>
              <a:t> Several insecticides with the active ingredient, </a:t>
            </a:r>
            <a:r>
              <a:rPr lang="en-US" sz="1200" b="0" u="sng" kern="1200" dirty="0" err="1">
                <a:solidFill>
                  <a:schemeClr val="tx1"/>
                </a:solidFill>
                <a:latin typeface="+mn-lt"/>
                <a:ea typeface="+mn-ea"/>
                <a:cs typeface="+mn-cs"/>
              </a:rPr>
              <a:t>imidacloprid</a:t>
            </a:r>
            <a:r>
              <a:rPr lang="en-US" sz="1200" b="0" u="sng" kern="1200" dirty="0">
                <a:solidFill>
                  <a:schemeClr val="tx1"/>
                </a:solidFill>
                <a:latin typeface="+mn-lt"/>
                <a:ea typeface="+mn-ea"/>
                <a:cs typeface="+mn-cs"/>
              </a:rPr>
              <a:t>, are approved for use within the ALB treatment program.</a:t>
            </a:r>
          </a:p>
          <a:p>
            <a:r>
              <a:rPr lang="en-US" sz="1200" b="0" u="sng" kern="1200" dirty="0">
                <a:solidFill>
                  <a:schemeClr val="tx1"/>
                </a:solidFill>
                <a:latin typeface="+mn-lt"/>
                <a:ea typeface="+mn-ea"/>
                <a:cs typeface="+mn-cs"/>
              </a:rPr>
              <a:t>Top</a:t>
            </a:r>
          </a:p>
          <a:p>
            <a:r>
              <a:rPr lang="en-US" sz="1200" b="1" u="sng" kern="1200" dirty="0">
                <a:solidFill>
                  <a:schemeClr val="tx1"/>
                </a:solidFill>
                <a:latin typeface="+mn-lt"/>
                <a:ea typeface="+mn-ea"/>
                <a:cs typeface="+mn-cs"/>
              </a:rPr>
              <a:t>Q. How are the insecticide injections made to the tree?</a:t>
            </a:r>
            <a:r>
              <a:rPr lang="en-US" sz="1200" b="0" u="sng" kern="1200" dirty="0">
                <a:solidFill>
                  <a:schemeClr val="tx1"/>
                </a:solidFill>
                <a:latin typeface="+mn-lt"/>
                <a:ea typeface="+mn-ea"/>
                <a:cs typeface="+mn-cs"/>
              </a:rPr>
              <a:t> </a:t>
            </a:r>
            <a:r>
              <a:rPr lang="en-US" sz="1200" b="1" u="sng" kern="1200" dirty="0">
                <a:solidFill>
                  <a:schemeClr val="tx1"/>
                </a:solidFill>
                <a:latin typeface="+mn-lt"/>
                <a:ea typeface="+mn-ea"/>
                <a:cs typeface="+mn-cs"/>
              </a:rPr>
              <a:t>A.</a:t>
            </a:r>
            <a:r>
              <a:rPr lang="en-US" sz="1200" b="0" u="sng" kern="1200" dirty="0">
                <a:solidFill>
                  <a:schemeClr val="tx1"/>
                </a:solidFill>
                <a:latin typeface="+mn-lt"/>
                <a:ea typeface="+mn-ea"/>
                <a:cs typeface="+mn-cs"/>
              </a:rPr>
              <a:t> </a:t>
            </a:r>
            <a:r>
              <a:rPr lang="en-US" sz="1200" b="0" u="sng" kern="1200" dirty="0" err="1">
                <a:solidFill>
                  <a:schemeClr val="tx1"/>
                </a:solidFill>
                <a:latin typeface="+mn-lt"/>
                <a:ea typeface="+mn-ea"/>
                <a:cs typeface="+mn-cs"/>
              </a:rPr>
              <a:t>Imidacloprid</a:t>
            </a:r>
            <a:r>
              <a:rPr lang="en-US" sz="1200" b="0" u="sng" kern="1200" dirty="0">
                <a:solidFill>
                  <a:schemeClr val="tx1"/>
                </a:solidFill>
                <a:latin typeface="+mn-lt"/>
                <a:ea typeface="+mn-ea"/>
                <a:cs typeface="+mn-cs"/>
              </a:rPr>
              <a:t> is applied through either tree trunk or soil injections under USDA supervision. Trunk injections are applied directly into the trunk of the tree. Soil injections are applied directly into the soil around the base of the tree. The number of injections (trunk or soil) required per tree is dependent on the size of the tree. With both methods of injection, the insecticide moves upward into stems, twigs, and foliage. The intent of the injection treatments is to deliver the active ingredient of the pesticide to active tree-growth areas, where the beetle would be expected to feed and lay eggs.</a:t>
            </a:r>
          </a:p>
          <a:p>
            <a:r>
              <a:rPr lang="en-US" sz="1200" b="0" u="sng" kern="1200" dirty="0">
                <a:solidFill>
                  <a:schemeClr val="tx1"/>
                </a:solidFill>
                <a:latin typeface="+mn-lt"/>
                <a:ea typeface="+mn-ea"/>
                <a:cs typeface="+mn-cs"/>
              </a:rPr>
              <a:t>Top</a:t>
            </a:r>
          </a:p>
          <a:p>
            <a:r>
              <a:rPr lang="en-US" sz="1200" b="1" u="sng" kern="1200" dirty="0">
                <a:solidFill>
                  <a:schemeClr val="tx1"/>
                </a:solidFill>
                <a:latin typeface="+mn-lt"/>
                <a:ea typeface="+mn-ea"/>
                <a:cs typeface="+mn-cs"/>
              </a:rPr>
              <a:t>Q. Where and when do applications take place?</a:t>
            </a:r>
            <a:r>
              <a:rPr lang="en-US" sz="1200" b="0" u="sng" kern="1200" dirty="0">
                <a:solidFill>
                  <a:schemeClr val="tx1"/>
                </a:solidFill>
                <a:latin typeface="+mn-lt"/>
                <a:ea typeface="+mn-ea"/>
                <a:cs typeface="+mn-cs"/>
              </a:rPr>
              <a:t> </a:t>
            </a:r>
            <a:r>
              <a:rPr lang="en-US" sz="1200" b="1" u="sng" kern="1200" dirty="0">
                <a:solidFill>
                  <a:schemeClr val="tx1"/>
                </a:solidFill>
                <a:latin typeface="+mn-lt"/>
                <a:ea typeface="+mn-ea"/>
                <a:cs typeface="+mn-cs"/>
              </a:rPr>
              <a:t>A.</a:t>
            </a:r>
            <a:r>
              <a:rPr lang="en-US" sz="1200" b="0" u="sng" kern="1200" dirty="0">
                <a:solidFill>
                  <a:schemeClr val="tx1"/>
                </a:solidFill>
                <a:latin typeface="+mn-lt"/>
                <a:ea typeface="+mn-ea"/>
                <a:cs typeface="+mn-cs"/>
              </a:rPr>
              <a:t> Treatments will be applied to the ALB-infested areas in the spring. </a:t>
            </a:r>
          </a:p>
          <a:p>
            <a:endParaRPr lang="en-US" sz="1200" b="0" u="sng" kern="1200" dirty="0">
              <a:solidFill>
                <a:schemeClr val="tx1"/>
              </a:solidFill>
              <a:latin typeface="+mn-lt"/>
              <a:ea typeface="+mn-ea"/>
              <a:cs typeface="+mn-cs"/>
            </a:endParaRPr>
          </a:p>
          <a:p>
            <a:endParaRPr lang="en-US" sz="1200" b="0" u="sng" kern="1200" dirty="0">
              <a:solidFill>
                <a:schemeClr val="tx1"/>
              </a:solidFill>
              <a:latin typeface="+mn-lt"/>
              <a:ea typeface="+mn-ea"/>
              <a:cs typeface="+mn-cs"/>
            </a:endParaRPr>
          </a:p>
          <a:p>
            <a:r>
              <a:rPr lang="en-US" sz="1200" b="1" kern="1200" dirty="0">
                <a:solidFill>
                  <a:schemeClr val="tx1"/>
                </a:solidFill>
                <a:latin typeface="+mn-lt"/>
                <a:ea typeface="+mn-ea"/>
                <a:cs typeface="+mn-cs"/>
              </a:rPr>
              <a:t>B</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655574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err="1">
                <a:solidFill>
                  <a:schemeClr val="tx1"/>
                </a:solidFill>
                <a:effectLst/>
                <a:latin typeface="+mn-lt"/>
                <a:ea typeface="+mn-ea"/>
                <a:cs typeface="+mn-cs"/>
              </a:rPr>
              <a:t>Callidiellum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villosulum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Fairmaire</a:t>
            </a:r>
            <a:r>
              <a:rPr lang="en-US" sz="1200" kern="1200" dirty="0">
                <a:solidFill>
                  <a:schemeClr val="tx1"/>
                </a:solidFill>
                <a:effectLst/>
                <a:latin typeface="+mn-lt"/>
                <a:ea typeface="+mn-ea"/>
                <a:cs typeface="+mn-cs"/>
              </a:rPr>
              <a:t>), also known as the Brown Fir </a:t>
            </a:r>
            <a:r>
              <a:rPr lang="en-US" sz="1200" kern="1200" dirty="0" err="1">
                <a:solidFill>
                  <a:schemeClr val="tx1"/>
                </a:solidFill>
                <a:effectLst/>
                <a:latin typeface="+mn-lt"/>
                <a:ea typeface="+mn-ea"/>
                <a:cs typeface="+mn-cs"/>
              </a:rPr>
              <a:t>Longhorned</a:t>
            </a:r>
            <a:r>
              <a:rPr lang="en-US" sz="1200" kern="1200" dirty="0">
                <a:solidFill>
                  <a:schemeClr val="tx1"/>
                </a:solidFill>
                <a:effectLst/>
                <a:latin typeface="+mn-lt"/>
                <a:ea typeface="+mn-ea"/>
                <a:cs typeface="+mn-cs"/>
              </a:rPr>
              <a:t> Beetle, has been found in real wood trunks of artificial Christmas trees imported from China. During the time period 1999 – 2001, more than 20 interceptions of this species were recorded (</a:t>
            </a:r>
            <a:r>
              <a:rPr lang="en-US" sz="1200" kern="1200" dirty="0" err="1">
                <a:solidFill>
                  <a:schemeClr val="tx1"/>
                </a:solidFill>
                <a:effectLst/>
                <a:latin typeface="+mn-lt"/>
                <a:ea typeface="+mn-ea"/>
                <a:cs typeface="+mn-cs"/>
              </a:rPr>
              <a:t>Lingafelter</a:t>
            </a:r>
            <a:r>
              <a:rPr lang="en-US" sz="1200" kern="1200" dirty="0">
                <a:solidFill>
                  <a:schemeClr val="tx1"/>
                </a:solidFill>
                <a:effectLst/>
                <a:latin typeface="+mn-lt"/>
                <a:ea typeface="+mn-ea"/>
                <a:cs typeface="+mn-cs"/>
              </a:rPr>
              <a:t>, pers. comm.) .  In March 2011 it was</a:t>
            </a:r>
            <a:r>
              <a:rPr lang="en-US" sz="1200" kern="1200" baseline="0" dirty="0">
                <a:solidFill>
                  <a:schemeClr val="tx1"/>
                </a:solidFill>
                <a:effectLst/>
                <a:latin typeface="+mn-lt"/>
                <a:ea typeface="+mn-ea"/>
                <a:cs typeface="+mn-cs"/>
              </a:rPr>
              <a:t> intercepted again in a Baltimore port</a:t>
            </a:r>
            <a:endParaRPr lang="en-US"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Callidiellum</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villosulum</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is native to Henan, Jiangsu, Zhejiang, and Fujian Provinces in China” (EXFOR pest report). A hardiness zone map of China demonstrates that all are in hardiness zones 8 and 9 (China Plant hardiness map; Fig. 2). Comparison to US hardiness zones for the states that bear host trees native to China demonstrates that coastal North Carolina, the southern half of Alabama, and virtually all of Louisiana have suitable climates for </a:t>
            </a:r>
            <a:r>
              <a:rPr lang="en-US" sz="1200" b="0" i="1" u="none" strike="noStrike" kern="1200" baseline="0" dirty="0" err="1">
                <a:solidFill>
                  <a:schemeClr val="tx1"/>
                </a:solidFill>
                <a:latin typeface="+mn-lt"/>
                <a:ea typeface="+mn-ea"/>
                <a:cs typeface="+mn-cs"/>
              </a:rPr>
              <a:t>Callidiellum</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villosulum</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(US zones 8 to 11; Fig. 3). In addition, if the host trees in California prove to be susceptible, they fall within the hardiness risk zone for this beetle as well. </a:t>
            </a: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29</a:t>
            </a:fld>
            <a:endParaRPr lang="en-US"/>
          </a:p>
        </p:txBody>
      </p:sp>
    </p:spTree>
    <p:extLst>
      <p:ext uri="{BB962C8B-B14F-4D97-AF65-F5344CB8AC3E}">
        <p14:creationId xmlns:p14="http://schemas.microsoft.com/office/powerpoint/2010/main" val="643030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some additional points which may improve the EXFOR ratings. The pest report states “the ability of </a:t>
            </a:r>
            <a:r>
              <a:rPr lang="en-US" sz="1200" i="1" kern="1200" dirty="0" err="1">
                <a:solidFill>
                  <a:schemeClr val="tx1"/>
                </a:solidFill>
                <a:effectLst/>
                <a:latin typeface="+mn-lt"/>
                <a:ea typeface="+mn-ea"/>
                <a:cs typeface="+mn-cs"/>
              </a:rPr>
              <a:t>Callidiellum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villosulum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adapt to North American conifers in not known. Its hosts are two genera of conifers not represented in North America.”. However, a search of the PLANTS database (USDA, NRCS, 2004) demonstrated that both hosts mentioned, </a:t>
            </a:r>
            <a:r>
              <a:rPr lang="en-US" sz="1200" i="1" kern="1200" dirty="0" err="1">
                <a:solidFill>
                  <a:schemeClr val="tx1"/>
                </a:solidFill>
                <a:effectLst/>
                <a:latin typeface="+mn-lt"/>
                <a:ea typeface="+mn-ea"/>
                <a:cs typeface="+mn-cs"/>
              </a:rPr>
              <a:t>Cunninghamia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lanceolata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err="1">
                <a:solidFill>
                  <a:schemeClr val="tx1"/>
                </a:solidFill>
                <a:effectLst/>
                <a:latin typeface="+mn-lt"/>
                <a:ea typeface="+mn-ea"/>
                <a:cs typeface="+mn-cs"/>
              </a:rPr>
              <a:t>Cryptomeria</a:t>
            </a:r>
            <a:r>
              <a:rPr lang="en-US" sz="1200" i="1" kern="1200" dirty="0">
                <a:solidFill>
                  <a:schemeClr val="tx1"/>
                </a:solidFill>
                <a:effectLst/>
                <a:latin typeface="+mn-lt"/>
                <a:ea typeface="+mn-ea"/>
                <a:cs typeface="+mn-cs"/>
              </a:rPr>
              <a:t> japonica, </a:t>
            </a:r>
            <a:r>
              <a:rPr lang="en-US" sz="1200" kern="1200" dirty="0">
                <a:solidFill>
                  <a:schemeClr val="tx1"/>
                </a:solidFill>
                <a:effectLst/>
                <a:latin typeface="+mn-lt"/>
                <a:ea typeface="+mn-ea"/>
                <a:cs typeface="+mn-cs"/>
              </a:rPr>
              <a:t>are represented by naturalized populations in the US in the states of North Carolina, Alabama, and Louisiana. In addition, these same hosts are present in California arboreta,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err="1">
                <a:solidFill>
                  <a:schemeClr val="tx1"/>
                </a:solidFill>
                <a:latin typeface="+mn-lt"/>
                <a:ea typeface="+mn-ea"/>
                <a:cs typeface="+mn-cs"/>
              </a:rPr>
              <a:t>Callidiellum</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villosulum</a:t>
            </a:r>
            <a:r>
              <a:rPr lang="en-US" sz="1200" i="0" kern="1200" dirty="0">
                <a:solidFill>
                  <a:schemeClr val="tx1"/>
                </a:solidFill>
                <a:latin typeface="+mn-lt"/>
                <a:ea typeface="+mn-ea"/>
                <a:cs typeface="+mn-cs"/>
              </a:rPr>
              <a:t> has one generation per year in Zhejiang Province (southeastern coastal China). It overwinters as an adult inside the </a:t>
            </a:r>
            <a:r>
              <a:rPr lang="en-US" sz="1200" i="0" kern="1200" dirty="0" err="1">
                <a:solidFill>
                  <a:schemeClr val="tx1"/>
                </a:solidFill>
                <a:latin typeface="+mn-lt"/>
                <a:ea typeface="+mn-ea"/>
                <a:cs typeface="+mn-cs"/>
              </a:rPr>
              <a:t>pupal</a:t>
            </a:r>
            <a:r>
              <a:rPr lang="en-US" sz="1200" i="0" kern="1200" dirty="0">
                <a:solidFill>
                  <a:schemeClr val="tx1"/>
                </a:solidFill>
                <a:latin typeface="+mn-lt"/>
                <a:ea typeface="+mn-ea"/>
                <a:cs typeface="+mn-cs"/>
              </a:rPr>
              <a:t> cell, which is located at the end of the larval gallery in the sapwood. By the end of February, the adults become active inside the </a:t>
            </a:r>
            <a:r>
              <a:rPr lang="en-US" sz="1200" i="0" kern="1200" dirty="0" err="1">
                <a:solidFill>
                  <a:schemeClr val="tx1"/>
                </a:solidFill>
                <a:latin typeface="+mn-lt"/>
                <a:ea typeface="+mn-ea"/>
                <a:cs typeface="+mn-cs"/>
              </a:rPr>
              <a:t>pupal</a:t>
            </a:r>
            <a:r>
              <a:rPr lang="en-US" sz="1200" i="0" kern="1200" dirty="0">
                <a:solidFill>
                  <a:schemeClr val="tx1"/>
                </a:solidFill>
                <a:latin typeface="+mn-lt"/>
                <a:ea typeface="+mn-ea"/>
                <a:cs typeface="+mn-cs"/>
              </a:rPr>
              <a:t> cell, and chew an exit hole through the wood and bark. In early March, adults begin to emerge. Peak emergence occurs from late March to early April. Adults continue to appear into early May. Upon emergence, adults seek out mates. Mating usually occurs from 8 am to 10 am and multiple </a:t>
            </a:r>
            <a:r>
              <a:rPr lang="en-US" sz="1200" i="0" kern="1200" dirty="0" err="1">
                <a:solidFill>
                  <a:schemeClr val="tx1"/>
                </a:solidFill>
                <a:latin typeface="+mn-lt"/>
                <a:ea typeface="+mn-ea"/>
                <a:cs typeface="+mn-cs"/>
              </a:rPr>
              <a:t>matings</a:t>
            </a:r>
            <a:r>
              <a:rPr lang="en-US" sz="1200" i="0" kern="1200" dirty="0">
                <a:solidFill>
                  <a:schemeClr val="tx1"/>
                </a:solidFill>
                <a:latin typeface="+mn-lt"/>
                <a:ea typeface="+mn-ea"/>
                <a:cs typeface="+mn-cs"/>
              </a:rPr>
              <a:t> can occur. </a:t>
            </a:r>
            <a:r>
              <a:rPr lang="en-US" sz="1200" i="0" kern="1200" dirty="0" err="1">
                <a:solidFill>
                  <a:schemeClr val="tx1"/>
                </a:solidFill>
                <a:latin typeface="+mn-lt"/>
                <a:ea typeface="+mn-ea"/>
                <a:cs typeface="+mn-cs"/>
              </a:rPr>
              <a:t>Oviposition</a:t>
            </a:r>
            <a:r>
              <a:rPr lang="en-US" sz="1200" i="0" kern="1200" dirty="0">
                <a:solidFill>
                  <a:schemeClr val="tx1"/>
                </a:solidFill>
                <a:latin typeface="+mn-lt"/>
                <a:ea typeface="+mn-ea"/>
                <a:cs typeface="+mn-cs"/>
              </a:rPr>
              <a:t> occurs from mid-March through mid-May. Eggs are laid in the cracks of tree bark. Adults do not feed. Eggs hatch beginning in late March. The young larvae tunnel into the cambium. Larval galleries are rounded on the sides but flattened top to bottom. They are packed with </a:t>
            </a:r>
            <a:r>
              <a:rPr lang="en-US" sz="1200" i="0" kern="1200" dirty="0" err="1">
                <a:solidFill>
                  <a:schemeClr val="tx1"/>
                </a:solidFill>
                <a:latin typeface="+mn-lt"/>
                <a:ea typeface="+mn-ea"/>
                <a:cs typeface="+mn-cs"/>
              </a:rPr>
              <a:t>frass</a:t>
            </a:r>
            <a:r>
              <a:rPr lang="en-US" sz="1200" i="0" kern="1200" dirty="0">
                <a:solidFill>
                  <a:schemeClr val="tx1"/>
                </a:solidFill>
                <a:latin typeface="+mn-lt"/>
                <a:ea typeface="+mn-ea"/>
                <a:cs typeface="+mn-cs"/>
              </a:rPr>
              <a:t> and sawdust. In August, the mature larvae tunnel into the sapwood and construct oval-shaped tunnels about 1 cm long. Sometimes these tunnels can be as long as 3-5 cm. In late September, pupation begins and lasts from 10-15 days. In early October, the pupae transform into adults. By late November, the adult blocks the larval gallery with sawdust and overwinters inside the </a:t>
            </a:r>
            <a:r>
              <a:rPr lang="en-US" sz="1200" i="0" kern="1200" dirty="0" err="1">
                <a:solidFill>
                  <a:schemeClr val="tx1"/>
                </a:solidFill>
                <a:latin typeface="+mn-lt"/>
                <a:ea typeface="+mn-ea"/>
                <a:cs typeface="+mn-cs"/>
              </a:rPr>
              <a:t>pupal</a:t>
            </a:r>
            <a:r>
              <a:rPr lang="en-US" sz="1200" i="0" kern="1200" dirty="0">
                <a:solidFill>
                  <a:schemeClr val="tx1"/>
                </a:solidFill>
                <a:latin typeface="+mn-lt"/>
                <a:ea typeface="+mn-ea"/>
                <a:cs typeface="+mn-cs"/>
              </a:rPr>
              <a:t> cell. If spring temperatures are low, overwintering adults will suffer high mortality (Anonymous </a:t>
            </a:r>
            <a:r>
              <a:rPr lang="en-US" sz="1200" i="0" kern="1200" dirty="0" err="1">
                <a:solidFill>
                  <a:schemeClr val="tx1"/>
                </a:solidFill>
                <a:latin typeface="+mn-lt"/>
                <a:ea typeface="+mn-ea"/>
                <a:cs typeface="+mn-cs"/>
              </a:rPr>
              <a:t>n.d.</a:t>
            </a:r>
            <a:r>
              <a:rPr lang="en-US" sz="1200" i="0" kern="1200" dirty="0">
                <a:solidFill>
                  <a:schemeClr val="tx1"/>
                </a:solidFill>
                <a:latin typeface="+mn-lt"/>
                <a:ea typeface="+mn-ea"/>
                <a:cs typeface="+mn-cs"/>
              </a:rPr>
              <a:t>, Zhu Chang-</a:t>
            </a:r>
            <a:r>
              <a:rPr lang="en-US" sz="1200" i="0" kern="1200" dirty="0" err="1">
                <a:solidFill>
                  <a:schemeClr val="tx1"/>
                </a:solidFill>
                <a:latin typeface="+mn-lt"/>
                <a:ea typeface="+mn-ea"/>
                <a:cs typeface="+mn-cs"/>
              </a:rPr>
              <a:t>qing</a:t>
            </a:r>
            <a:r>
              <a:rPr lang="en-US" sz="1200" i="0" kern="1200" dirty="0">
                <a:solidFill>
                  <a:schemeClr val="tx1"/>
                </a:solidFill>
                <a:latin typeface="+mn-lt"/>
                <a:ea typeface="+mn-ea"/>
                <a:cs typeface="+mn-cs"/>
              </a:rPr>
              <a:t> et al 1999).</a:t>
            </a:r>
          </a:p>
          <a:p>
            <a:r>
              <a:rPr lang="en-US" sz="1200" kern="1200" dirty="0">
                <a:solidFill>
                  <a:schemeClr val="tx1"/>
                </a:solidFill>
                <a:latin typeface="+mn-lt"/>
                <a:ea typeface="+mn-ea"/>
                <a:cs typeface="+mn-cs"/>
              </a:rPr>
              <a:t>William M. </a:t>
            </a:r>
            <a:r>
              <a:rPr lang="en-US" sz="1200" kern="1200" dirty="0" err="1">
                <a:solidFill>
                  <a:schemeClr val="tx1"/>
                </a:solidFill>
                <a:latin typeface="+mn-lt"/>
                <a:ea typeface="+mn-ea"/>
                <a:cs typeface="+mn-cs"/>
              </a:rPr>
              <a:t>Ciesla</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Forest Health Management International</a:t>
            </a:r>
          </a:p>
          <a:p>
            <a:r>
              <a:rPr lang="en-US" sz="1200" kern="1200" dirty="0">
                <a:solidFill>
                  <a:schemeClr val="tx1"/>
                </a:solidFill>
                <a:latin typeface="+mn-lt"/>
                <a:ea typeface="+mn-ea"/>
                <a:cs typeface="+mn-cs"/>
              </a:rPr>
              <a:t>2248 Shawnee Court</a:t>
            </a:r>
          </a:p>
          <a:p>
            <a:r>
              <a:rPr lang="en-US" sz="1200" kern="1200" dirty="0">
                <a:solidFill>
                  <a:schemeClr val="tx1"/>
                </a:solidFill>
                <a:latin typeface="+mn-lt"/>
                <a:ea typeface="+mn-ea"/>
                <a:cs typeface="+mn-cs"/>
              </a:rPr>
              <a:t>Fort Collins, CO </a:t>
            </a:r>
          </a:p>
          <a:p>
            <a:r>
              <a:rPr lang="en-US" sz="1200" kern="1200" dirty="0">
                <a:solidFill>
                  <a:schemeClr val="tx1"/>
                </a:solidFill>
                <a:latin typeface="+mn-lt"/>
                <a:ea typeface="+mn-ea"/>
                <a:cs typeface="+mn-cs"/>
              </a:rPr>
              <a:t>USA 80525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30</a:t>
            </a:fld>
            <a:endParaRPr lang="en-US"/>
          </a:p>
        </p:txBody>
      </p:sp>
    </p:spTree>
    <p:extLst>
      <p:ext uri="{BB962C8B-B14F-4D97-AF65-F5344CB8AC3E}">
        <p14:creationId xmlns:p14="http://schemas.microsoft.com/office/powerpoint/2010/main" val="1470847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some additional points which may improve the EXFOR ratings. The pest report states “the ability of </a:t>
            </a:r>
            <a:r>
              <a:rPr lang="en-US" sz="1200" i="1" kern="1200" dirty="0" err="1">
                <a:solidFill>
                  <a:schemeClr val="tx1"/>
                </a:solidFill>
                <a:effectLst/>
                <a:latin typeface="+mn-lt"/>
                <a:ea typeface="+mn-ea"/>
                <a:cs typeface="+mn-cs"/>
              </a:rPr>
              <a:t>Callidiellum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villosulum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adapt to North American conifers in not known. Its hosts are two genera of conifers not represented in North America.”. However, a search of the PLANTS database (USDA, NRCS, 2004) demonstrated that both hosts mentioned, </a:t>
            </a:r>
            <a:r>
              <a:rPr lang="en-US" sz="1200" i="1" kern="1200" dirty="0" err="1">
                <a:solidFill>
                  <a:schemeClr val="tx1"/>
                </a:solidFill>
                <a:effectLst/>
                <a:latin typeface="+mn-lt"/>
                <a:ea typeface="+mn-ea"/>
                <a:cs typeface="+mn-cs"/>
              </a:rPr>
              <a:t>Cunninghamia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lanceolata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err="1">
                <a:solidFill>
                  <a:schemeClr val="tx1"/>
                </a:solidFill>
                <a:effectLst/>
                <a:latin typeface="+mn-lt"/>
                <a:ea typeface="+mn-ea"/>
                <a:cs typeface="+mn-cs"/>
              </a:rPr>
              <a:t>Cryptomeria</a:t>
            </a:r>
            <a:r>
              <a:rPr lang="en-US" sz="1200" i="1" kern="1200" dirty="0">
                <a:solidFill>
                  <a:schemeClr val="tx1"/>
                </a:solidFill>
                <a:effectLst/>
                <a:latin typeface="+mn-lt"/>
                <a:ea typeface="+mn-ea"/>
                <a:cs typeface="+mn-cs"/>
              </a:rPr>
              <a:t> japonica, </a:t>
            </a:r>
            <a:r>
              <a:rPr lang="en-US" sz="1200" kern="1200" dirty="0">
                <a:solidFill>
                  <a:schemeClr val="tx1"/>
                </a:solidFill>
                <a:effectLst/>
                <a:latin typeface="+mn-lt"/>
                <a:ea typeface="+mn-ea"/>
                <a:cs typeface="+mn-cs"/>
              </a:rPr>
              <a:t>are represented by naturalized populations in the US in the states of North Carolina, Alabama, and Louisiana. In addition, these same hosts are present in California arboreta, and there is a concern for “North American representatives of </a:t>
            </a:r>
            <a:r>
              <a:rPr lang="en-US" sz="1200" kern="1200" dirty="0" err="1">
                <a:solidFill>
                  <a:schemeClr val="tx1"/>
                </a:solidFill>
                <a:effectLst/>
                <a:latin typeface="+mn-lt"/>
                <a:ea typeface="+mn-ea"/>
                <a:cs typeface="+mn-cs"/>
              </a:rPr>
              <a:t>Taxodiaceae</a:t>
            </a:r>
            <a:r>
              <a:rPr lang="en-US" sz="1200" kern="1200" dirty="0">
                <a:solidFill>
                  <a:schemeClr val="tx1"/>
                </a:solidFill>
                <a:effectLst/>
                <a:latin typeface="+mn-lt"/>
                <a:ea typeface="+mn-ea"/>
                <a:cs typeface="+mn-cs"/>
              </a:rPr>
              <a:t>, namely redwood, </a:t>
            </a:r>
            <a:r>
              <a:rPr lang="en-US" sz="1200" i="1" kern="1200" dirty="0" err="1">
                <a:solidFill>
                  <a:schemeClr val="tx1"/>
                </a:solidFill>
                <a:effectLst/>
                <a:latin typeface="+mn-lt"/>
                <a:ea typeface="+mn-ea"/>
                <a:cs typeface="+mn-cs"/>
              </a:rPr>
              <a:t>Sequioa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sempervirens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giant sequoia, </a:t>
            </a:r>
            <a:r>
              <a:rPr lang="en-US" sz="1200" i="1" kern="1200" dirty="0" err="1">
                <a:solidFill>
                  <a:schemeClr val="tx1"/>
                </a:solidFill>
                <a:effectLst/>
                <a:latin typeface="+mn-lt"/>
                <a:ea typeface="+mn-ea"/>
                <a:cs typeface="+mn-cs"/>
              </a:rPr>
              <a:t>Sequoiadendron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giganteum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bald cypress, </a:t>
            </a:r>
            <a:r>
              <a:rPr lang="en-US" sz="1200" i="1" kern="1200" dirty="0" err="1">
                <a:solidFill>
                  <a:schemeClr val="tx1"/>
                </a:solidFill>
                <a:effectLst/>
                <a:latin typeface="+mn-lt"/>
                <a:ea typeface="+mn-ea"/>
                <a:cs typeface="+mn-cs"/>
              </a:rPr>
              <a:t>Taxodium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distichum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These trees tend to be geographically restricted” and “if they prove to be susceptible to this insect, the unique ecosystems in which they occur could be seriously compromised” (EXFOR pest report).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Brown fir </a:t>
            </a:r>
            <a:r>
              <a:rPr lang="en-US" sz="1200" kern="1200" dirty="0" err="1">
                <a:solidFill>
                  <a:schemeClr val="tx1"/>
                </a:solidFill>
                <a:latin typeface="+mn-lt"/>
                <a:ea typeface="+mn-ea"/>
                <a:cs typeface="+mn-cs"/>
              </a:rPr>
              <a:t>longhorned</a:t>
            </a:r>
            <a:r>
              <a:rPr lang="en-US" sz="1200" kern="1200" dirty="0">
                <a:solidFill>
                  <a:schemeClr val="tx1"/>
                </a:solidFill>
                <a:latin typeface="+mn-lt"/>
                <a:ea typeface="+mn-ea"/>
                <a:cs typeface="+mn-cs"/>
              </a:rPr>
              <a:t> beetles may be a threat to arborvitae, cypress, juniper, cedar and possibly other landscape plants. The genus </a:t>
            </a:r>
            <a:r>
              <a:rPr lang="en-US" sz="1200" i="1" kern="1200" dirty="0" err="1">
                <a:solidFill>
                  <a:schemeClr val="tx1"/>
                </a:solidFill>
                <a:latin typeface="+mn-lt"/>
                <a:ea typeface="+mn-ea"/>
                <a:cs typeface="+mn-cs"/>
              </a:rPr>
              <a:t>Callidiellum</a:t>
            </a:r>
            <a:r>
              <a:rPr lang="en-US" sz="1200" i="0" kern="1200" dirty="0">
                <a:solidFill>
                  <a:schemeClr val="tx1"/>
                </a:solidFill>
                <a:latin typeface="+mn-lt"/>
                <a:ea typeface="+mn-ea"/>
                <a:cs typeface="+mn-cs"/>
              </a:rPr>
              <a:t> is comprised of three established species in North America: the native </a:t>
            </a:r>
            <a:r>
              <a:rPr lang="en-US" sz="1200" i="1" kern="1200" dirty="0" err="1">
                <a:solidFill>
                  <a:schemeClr val="tx1"/>
                </a:solidFill>
                <a:latin typeface="+mn-lt"/>
                <a:ea typeface="+mn-ea"/>
                <a:cs typeface="+mn-cs"/>
              </a:rPr>
              <a:t>cupressi</a:t>
            </a:r>
            <a:r>
              <a:rPr lang="en-US" sz="1200" i="0" kern="1200" dirty="0">
                <a:solidFill>
                  <a:schemeClr val="tx1"/>
                </a:solidFill>
                <a:latin typeface="+mn-lt"/>
                <a:ea typeface="+mn-ea"/>
                <a:cs typeface="+mn-cs"/>
              </a:rPr>
              <a:t> from coastal California, </a:t>
            </a:r>
            <a:r>
              <a:rPr lang="en-US" sz="1200" i="1" kern="1200" dirty="0" err="1">
                <a:solidFill>
                  <a:schemeClr val="tx1"/>
                </a:solidFill>
                <a:latin typeface="+mn-lt"/>
                <a:ea typeface="+mn-ea"/>
                <a:cs typeface="+mn-cs"/>
              </a:rPr>
              <a:t>viridescens</a:t>
            </a:r>
            <a:r>
              <a:rPr lang="en-US" sz="1200" i="0" kern="1200" dirty="0">
                <a:solidFill>
                  <a:schemeClr val="tx1"/>
                </a:solidFill>
                <a:latin typeface="+mn-lt"/>
                <a:ea typeface="+mn-ea"/>
                <a:cs typeface="+mn-cs"/>
              </a:rPr>
              <a:t> from Arizona, and </a:t>
            </a:r>
            <a:r>
              <a:rPr lang="en-US" sz="1200" i="1" kern="1200" dirty="0" err="1">
                <a:solidFill>
                  <a:schemeClr val="tx1"/>
                </a:solidFill>
                <a:latin typeface="+mn-lt"/>
                <a:ea typeface="+mn-ea"/>
                <a:cs typeface="+mn-cs"/>
              </a:rPr>
              <a:t>rufipenne</a:t>
            </a:r>
            <a:r>
              <a:rPr lang="en-US" sz="1200" i="0" kern="1200" dirty="0">
                <a:solidFill>
                  <a:schemeClr val="tx1"/>
                </a:solidFill>
                <a:latin typeface="+mn-lt"/>
                <a:ea typeface="+mn-ea"/>
                <a:cs typeface="+mn-cs"/>
              </a:rPr>
              <a:t>, first detected in North America in 1927 and most recently found in North Carolina and Connecticut. The species </a:t>
            </a:r>
            <a:r>
              <a:rPr lang="en-US" sz="1200" i="1" kern="1200" dirty="0">
                <a:solidFill>
                  <a:schemeClr val="tx1"/>
                </a:solidFill>
                <a:latin typeface="+mn-lt"/>
                <a:ea typeface="+mn-ea"/>
                <a:cs typeface="+mn-cs"/>
              </a:rPr>
              <a:t>C. </a:t>
            </a:r>
            <a:r>
              <a:rPr lang="en-US" sz="1200" i="1" kern="1200" dirty="0" err="1">
                <a:solidFill>
                  <a:schemeClr val="tx1"/>
                </a:solidFill>
                <a:latin typeface="+mn-lt"/>
                <a:ea typeface="+mn-ea"/>
                <a:cs typeface="+mn-cs"/>
              </a:rPr>
              <a:t>villosulum</a:t>
            </a:r>
            <a:r>
              <a:rPr lang="en-US" sz="1200" i="0" kern="1200" dirty="0">
                <a:solidFill>
                  <a:schemeClr val="tx1"/>
                </a:solidFill>
                <a:latin typeface="+mn-lt"/>
                <a:ea typeface="+mn-ea"/>
                <a:cs typeface="+mn-cs"/>
              </a:rPr>
              <a:t> is found in eastern China and is considered a secondary pest because it preferentially attacks only weakened or freshly felled conifers.</a:t>
            </a:r>
          </a:p>
          <a:p>
            <a:endParaRPr lang="en-US" dirty="0"/>
          </a:p>
          <a:p>
            <a:r>
              <a:rPr lang="en-US" sz="1200" kern="1200" dirty="0">
                <a:solidFill>
                  <a:schemeClr val="tx1"/>
                </a:solidFill>
                <a:latin typeface="+mn-lt"/>
                <a:ea typeface="+mn-ea"/>
                <a:cs typeface="+mn-cs"/>
              </a:rPr>
              <a:t>The brown fir </a:t>
            </a:r>
            <a:r>
              <a:rPr lang="en-US" sz="1200" kern="1200" dirty="0" err="1">
                <a:solidFill>
                  <a:schemeClr val="tx1"/>
                </a:solidFill>
                <a:latin typeface="+mn-lt"/>
                <a:ea typeface="+mn-ea"/>
                <a:cs typeface="+mn-cs"/>
              </a:rPr>
              <a:t>longhorned</a:t>
            </a:r>
            <a:r>
              <a:rPr lang="en-US" sz="1200" kern="1200" dirty="0">
                <a:solidFill>
                  <a:schemeClr val="tx1"/>
                </a:solidFill>
                <a:latin typeface="+mn-lt"/>
                <a:ea typeface="+mn-ea"/>
                <a:cs typeface="+mn-cs"/>
              </a:rPr>
              <a:t> beetle is considered a pest of moderate consequences in its natural range, where it infests Chinese fir (Zhu Chang-</a:t>
            </a:r>
            <a:r>
              <a:rPr lang="en-US" sz="1200" kern="1200" dirty="0" err="1">
                <a:solidFill>
                  <a:schemeClr val="tx1"/>
                </a:solidFill>
                <a:latin typeface="+mn-lt"/>
                <a:ea typeface="+mn-ea"/>
                <a:cs typeface="+mn-cs"/>
              </a:rPr>
              <a:t>qing</a:t>
            </a:r>
            <a:r>
              <a:rPr lang="en-US" sz="1200" kern="1200" dirty="0">
                <a:solidFill>
                  <a:schemeClr val="tx1"/>
                </a:solidFill>
                <a:latin typeface="+mn-lt"/>
                <a:ea typeface="+mn-ea"/>
                <a:cs typeface="+mn-cs"/>
              </a:rPr>
              <a:t> et al. 2000). It usually attacks 3-5 year-old trees, but can also infest the upper branches of mature trees. The larvae feed in the cambium, between the bark and wood, creating irregular oval-shaped galleries that cut off nutrient and water flow within the trunk, and thereby cause tree death. The mature larvae also penetrate into the sapwood, which lowers the both the quality and structural integrity of lumber. This insect can kill trees, but attacks are restricted to small trees or branches of larger trees.</a:t>
            </a:r>
          </a:p>
          <a:p>
            <a:r>
              <a:rPr lang="en-US" sz="1200" kern="1200" dirty="0">
                <a:solidFill>
                  <a:schemeClr val="tx1"/>
                </a:solidFill>
                <a:latin typeface="+mn-lt"/>
                <a:ea typeface="+mn-ea"/>
                <a:cs typeface="+mn-cs"/>
              </a:rPr>
              <a:t>William M. </a:t>
            </a:r>
            <a:r>
              <a:rPr lang="en-US" sz="1200" kern="1200" dirty="0" err="1">
                <a:solidFill>
                  <a:schemeClr val="tx1"/>
                </a:solidFill>
                <a:latin typeface="+mn-lt"/>
                <a:ea typeface="+mn-ea"/>
                <a:cs typeface="+mn-cs"/>
              </a:rPr>
              <a:t>Ciesla</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Forest Health Management International</a:t>
            </a:r>
          </a:p>
          <a:p>
            <a:r>
              <a:rPr lang="en-US" sz="1200" kern="1200" dirty="0">
                <a:solidFill>
                  <a:schemeClr val="tx1"/>
                </a:solidFill>
                <a:latin typeface="+mn-lt"/>
                <a:ea typeface="+mn-ea"/>
                <a:cs typeface="+mn-cs"/>
              </a:rPr>
              <a:t>2248 Shawnee Court</a:t>
            </a:r>
          </a:p>
          <a:p>
            <a:r>
              <a:rPr lang="en-US" sz="1200" kern="1200" dirty="0">
                <a:solidFill>
                  <a:schemeClr val="tx1"/>
                </a:solidFill>
                <a:latin typeface="+mn-lt"/>
                <a:ea typeface="+mn-ea"/>
                <a:cs typeface="+mn-cs"/>
              </a:rPr>
              <a:t>Fort Collins, CO </a:t>
            </a:r>
          </a:p>
          <a:p>
            <a:r>
              <a:rPr lang="en-US" sz="1200" kern="1200" dirty="0">
                <a:solidFill>
                  <a:schemeClr val="tx1"/>
                </a:solidFill>
                <a:latin typeface="+mn-lt"/>
                <a:ea typeface="+mn-ea"/>
                <a:cs typeface="+mn-cs"/>
              </a:rPr>
              <a:t>USA 80525	</a:t>
            </a:r>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31</a:t>
            </a:fld>
            <a:endParaRPr lang="en-US"/>
          </a:p>
        </p:txBody>
      </p:sp>
    </p:spTree>
    <p:extLst>
      <p:ext uri="{BB962C8B-B14F-4D97-AF65-F5344CB8AC3E}">
        <p14:creationId xmlns:p14="http://schemas.microsoft.com/office/powerpoint/2010/main" val="1470847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Adults are 6-12 mm long, chestnut brown color, with the entire body thinly covered with long grayish setae. Head and thorax have shallow punctures and the frons is square-shaped. There is a transverse ridge between the antennae. The antennae are brownish-black. The male antennae are slightly longer than the body, whereas the female antennae are about two-thirds of the body length. The scape of the antennae are coarsely punctured. The </a:t>
            </a:r>
            <a:r>
              <a:rPr lang="en-US" sz="1200" kern="1200" dirty="0" err="1">
                <a:solidFill>
                  <a:schemeClr val="tx1"/>
                </a:solidFill>
                <a:latin typeface="+mn-lt"/>
                <a:ea typeface="+mn-ea"/>
                <a:cs typeface="+mn-cs"/>
              </a:rPr>
              <a:t>prothorax</a:t>
            </a:r>
            <a:r>
              <a:rPr lang="en-US" sz="1200" kern="1200" dirty="0">
                <a:solidFill>
                  <a:schemeClr val="tx1"/>
                </a:solidFill>
                <a:latin typeface="+mn-lt"/>
                <a:ea typeface="+mn-ea"/>
                <a:cs typeface="+mn-cs"/>
              </a:rPr>
              <a:t> is wider than its length, and the two sides are rounded with no lateral spikes. The </a:t>
            </a:r>
            <a:r>
              <a:rPr lang="en-US" sz="1200" kern="1200" dirty="0" err="1">
                <a:solidFill>
                  <a:schemeClr val="tx1"/>
                </a:solidFill>
                <a:latin typeface="+mn-lt"/>
                <a:ea typeface="+mn-ea"/>
                <a:cs typeface="+mn-cs"/>
              </a:rPr>
              <a:t>prothorax</a:t>
            </a:r>
            <a:r>
              <a:rPr lang="en-US" sz="1200" kern="1200" dirty="0">
                <a:solidFill>
                  <a:schemeClr val="tx1"/>
                </a:solidFill>
                <a:latin typeface="+mn-lt"/>
                <a:ea typeface="+mn-ea"/>
                <a:cs typeface="+mn-cs"/>
              </a:rPr>
              <a:t> has some hardly visible raised tubercles. The ventral portion of the thorax and the femur of all legs are brownish-red. The femur on all legs is thickened. The basal portion of the elytra are chestnut colored, while the other portion of the elytra is light yellowish-brown and has deeper punctures than those on the thorax. The apical tip of each elytron is rounded.	</a:t>
            </a:r>
          </a:p>
          <a:p>
            <a:r>
              <a:rPr lang="en-US" sz="1200" kern="1200" dirty="0">
                <a:solidFill>
                  <a:schemeClr val="tx1"/>
                </a:solidFill>
                <a:latin typeface="+mn-lt"/>
                <a:ea typeface="+mn-ea"/>
                <a:cs typeface="+mn-cs"/>
              </a:rPr>
              <a:t>William M. </a:t>
            </a:r>
            <a:r>
              <a:rPr lang="en-US" sz="1200" kern="1200" dirty="0" err="1">
                <a:solidFill>
                  <a:schemeClr val="tx1"/>
                </a:solidFill>
                <a:latin typeface="+mn-lt"/>
                <a:ea typeface="+mn-ea"/>
                <a:cs typeface="+mn-cs"/>
              </a:rPr>
              <a:t>Ciesla</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Forest Health Management International</a:t>
            </a:r>
          </a:p>
          <a:p>
            <a:r>
              <a:rPr lang="en-US" sz="1200" kern="1200" dirty="0">
                <a:solidFill>
                  <a:schemeClr val="tx1"/>
                </a:solidFill>
                <a:latin typeface="+mn-lt"/>
                <a:ea typeface="+mn-ea"/>
                <a:cs typeface="+mn-cs"/>
              </a:rPr>
              <a:t>2248 Shawnee Court</a:t>
            </a:r>
          </a:p>
          <a:p>
            <a:r>
              <a:rPr lang="en-US" sz="1200" kern="1200" dirty="0">
                <a:solidFill>
                  <a:schemeClr val="tx1"/>
                </a:solidFill>
                <a:latin typeface="+mn-lt"/>
                <a:ea typeface="+mn-ea"/>
                <a:cs typeface="+mn-cs"/>
              </a:rPr>
              <a:t>Fort Collins, CO </a:t>
            </a:r>
          </a:p>
          <a:p>
            <a:r>
              <a:rPr lang="en-US" sz="1200" kern="1200" dirty="0">
                <a:solidFill>
                  <a:schemeClr val="tx1"/>
                </a:solidFill>
                <a:latin typeface="+mn-lt"/>
                <a:ea typeface="+mn-ea"/>
                <a:cs typeface="+mn-cs"/>
              </a:rPr>
              <a:t>USA 80525	</a:t>
            </a:r>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32</a:t>
            </a:fld>
            <a:endParaRPr lang="en-US"/>
          </a:p>
        </p:txBody>
      </p:sp>
    </p:spTree>
    <p:extLst>
      <p:ext uri="{BB962C8B-B14F-4D97-AF65-F5344CB8AC3E}">
        <p14:creationId xmlns:p14="http://schemas.microsoft.com/office/powerpoint/2010/main" val="132100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a:t>
            </a:r>
            <a:r>
              <a:rPr lang="en-US" baseline="0" dirty="0"/>
              <a:t> i</a:t>
            </a:r>
            <a:r>
              <a:rPr lang="en-US" dirty="0"/>
              <a:t>nvasive species are really</a:t>
            </a:r>
            <a:r>
              <a:rPr lang="en-US" baseline="0" dirty="0"/>
              <a:t> </a:t>
            </a:r>
            <a:r>
              <a:rPr lang="en-US" dirty="0"/>
              <a:t>a unique</a:t>
            </a:r>
            <a:r>
              <a:rPr lang="en-US" baseline="0" dirty="0"/>
              <a:t> problem because of the way they impact their surroundings. so wide ranging that most people regardless of their background, where they live, or demographic have had a bad run-in with an invasive species in some way.</a:t>
            </a:r>
          </a:p>
          <a:p>
            <a:endParaRPr lang="en-US" baseline="0" dirty="0"/>
          </a:p>
          <a:p>
            <a:r>
              <a:rPr lang="en-US" dirty="0"/>
              <a:t>They </a:t>
            </a:r>
            <a:r>
              <a:rPr lang="en-US" baseline="0" dirty="0"/>
              <a:t>alter our surroundings and effect society and individuals in so many different ways that most people can relate to the problem of invasive species: </a:t>
            </a:r>
          </a:p>
          <a:p>
            <a:pPr marL="228600" indent="-228600">
              <a:buAutoNum type="arabicParenBoth"/>
            </a:pPr>
            <a:r>
              <a:rPr lang="en-US" baseline="0" dirty="0"/>
              <a:t>Recreationalists </a:t>
            </a:r>
          </a:p>
          <a:p>
            <a:pPr marL="228600" indent="-228600">
              <a:buAutoNum type="arabicParenBoth"/>
            </a:pPr>
            <a:r>
              <a:rPr lang="en-US" baseline="0" dirty="0"/>
              <a:t>Agricultural community</a:t>
            </a:r>
          </a:p>
          <a:p>
            <a:pPr marL="228600" indent="-228600">
              <a:buAutoNum type="arabicParenBoth"/>
            </a:pPr>
            <a:r>
              <a:rPr lang="en-US" baseline="0" dirty="0"/>
              <a:t>Logging industry</a:t>
            </a:r>
          </a:p>
          <a:p>
            <a:pPr marL="228600" indent="-228600">
              <a:buAutoNum type="arabicParenBoth"/>
            </a:pPr>
            <a:r>
              <a:rPr lang="en-US" baseline="0" dirty="0"/>
              <a:t>Conservationists </a:t>
            </a:r>
          </a:p>
          <a:p>
            <a:pPr marL="228600" indent="-228600">
              <a:buAutoNum type="arabicParenBoth"/>
            </a:pPr>
            <a:r>
              <a:rPr lang="en-US" baseline="0" dirty="0"/>
              <a:t>Gardeners and park-goers </a:t>
            </a:r>
          </a:p>
          <a:p>
            <a:pPr marL="228600" indent="-228600">
              <a:buAutoNum type="arabicParenBoth"/>
            </a:pPr>
            <a:endParaRPr lang="en-US" baseline="0" dirty="0"/>
          </a:p>
          <a:p>
            <a:pPr marL="0" indent="0">
              <a:buNone/>
            </a:pPr>
            <a:r>
              <a:rPr lang="en-US" baseline="0" dirty="0"/>
              <a:t>Negatively impact society in that costs of goods such as produce, nursery plants, paper goods go up, but also the quality of our surroundings.  Our parks and roadsides are overtaken and our trees and plants are risk.  All of this impacts are as they relate to humans, does not even cover the impacts to the local biota and ecosystem function. </a:t>
            </a:r>
          </a:p>
          <a:p>
            <a:pPr marL="0" indent="0">
              <a:buNone/>
            </a:pPr>
            <a:endParaRPr lang="en-US" baseline="0" dirty="0"/>
          </a:p>
          <a:p>
            <a:pPr marL="0" indent="0">
              <a:buNone/>
            </a:pPr>
            <a:r>
              <a:rPr lang="en-US" sz="1200" kern="1200" dirty="0">
                <a:solidFill>
                  <a:schemeClr val="tx1"/>
                </a:solidFill>
                <a:latin typeface="+mn-lt"/>
                <a:ea typeface="+mn-ea"/>
                <a:cs typeface="+mn-cs"/>
              </a:rPr>
              <a:t>The risks from invasive pests stretch well beyond agriculture and affect everyone. When exotic insect pests are excluded from the local ecosystems, we all benefit in the form of lower food costs, increased recreational value of public and private lands and protection of urban and rural landscapes.</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2</a:t>
            </a:fld>
            <a:endParaRPr lang="en-US"/>
          </a:p>
        </p:txBody>
      </p:sp>
    </p:spTree>
    <p:extLst>
      <p:ext uri="{BB962C8B-B14F-4D97-AF65-F5344CB8AC3E}">
        <p14:creationId xmlns:p14="http://schemas.microsoft.com/office/powerpoint/2010/main" val="4250059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Adults are 6-12 mm long, chestnut brown color, with the entire body thinly covered with long grayish setae. Head and thorax have shallow punctures and the frons is square-shaped. There is a transverse ridge between the antennae. The antennae are brownish-black. The male antennae are slightly longer than the body, whereas the female antennae are about two-thirds of the body length. The scape of the antennae are coarsely punctured. The </a:t>
            </a:r>
            <a:r>
              <a:rPr lang="en-US" sz="1200" kern="1200" dirty="0" err="1">
                <a:solidFill>
                  <a:schemeClr val="tx1"/>
                </a:solidFill>
                <a:latin typeface="+mn-lt"/>
                <a:ea typeface="+mn-ea"/>
                <a:cs typeface="+mn-cs"/>
              </a:rPr>
              <a:t>prothorax</a:t>
            </a:r>
            <a:r>
              <a:rPr lang="en-US" sz="1200" kern="1200" dirty="0">
                <a:solidFill>
                  <a:schemeClr val="tx1"/>
                </a:solidFill>
                <a:latin typeface="+mn-lt"/>
                <a:ea typeface="+mn-ea"/>
                <a:cs typeface="+mn-cs"/>
              </a:rPr>
              <a:t> is wider than its length, and the two sides are rounded with no lateral spikes. The </a:t>
            </a:r>
            <a:r>
              <a:rPr lang="en-US" sz="1200" kern="1200" dirty="0" err="1">
                <a:solidFill>
                  <a:schemeClr val="tx1"/>
                </a:solidFill>
                <a:latin typeface="+mn-lt"/>
                <a:ea typeface="+mn-ea"/>
                <a:cs typeface="+mn-cs"/>
              </a:rPr>
              <a:t>prothorax</a:t>
            </a:r>
            <a:r>
              <a:rPr lang="en-US" sz="1200" kern="1200" dirty="0">
                <a:solidFill>
                  <a:schemeClr val="tx1"/>
                </a:solidFill>
                <a:latin typeface="+mn-lt"/>
                <a:ea typeface="+mn-ea"/>
                <a:cs typeface="+mn-cs"/>
              </a:rPr>
              <a:t> has some hardly visible raised tubercles. The ventral portion of the thorax and the femur of all legs are brownish-red. The femur on all legs is thickened. The basal portion of the elytra are chestnut colored, while the other portion of the elytra is light yellowish-brown and has deeper punctures than those on the thorax. The apical tip of each elytron is rounded.	</a:t>
            </a:r>
          </a:p>
          <a:p>
            <a:r>
              <a:rPr lang="en-US" sz="1200" kern="1200" dirty="0">
                <a:solidFill>
                  <a:schemeClr val="tx1"/>
                </a:solidFill>
                <a:latin typeface="+mn-lt"/>
                <a:ea typeface="+mn-ea"/>
                <a:cs typeface="+mn-cs"/>
              </a:rPr>
              <a:t>William M. </a:t>
            </a:r>
            <a:r>
              <a:rPr lang="en-US" sz="1200" kern="1200" dirty="0" err="1">
                <a:solidFill>
                  <a:schemeClr val="tx1"/>
                </a:solidFill>
                <a:latin typeface="+mn-lt"/>
                <a:ea typeface="+mn-ea"/>
                <a:cs typeface="+mn-cs"/>
              </a:rPr>
              <a:t>Ciesla</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Forest Health Management International</a:t>
            </a:r>
          </a:p>
          <a:p>
            <a:r>
              <a:rPr lang="en-US" sz="1200" kern="1200" dirty="0">
                <a:solidFill>
                  <a:schemeClr val="tx1"/>
                </a:solidFill>
                <a:latin typeface="+mn-lt"/>
                <a:ea typeface="+mn-ea"/>
                <a:cs typeface="+mn-cs"/>
              </a:rPr>
              <a:t>2248 Shawnee Court</a:t>
            </a:r>
          </a:p>
          <a:p>
            <a:r>
              <a:rPr lang="en-US" sz="1200" kern="1200" dirty="0">
                <a:solidFill>
                  <a:schemeClr val="tx1"/>
                </a:solidFill>
                <a:latin typeface="+mn-lt"/>
                <a:ea typeface="+mn-ea"/>
                <a:cs typeface="+mn-cs"/>
              </a:rPr>
              <a:t>Fort Collins, CO </a:t>
            </a:r>
          </a:p>
          <a:p>
            <a:r>
              <a:rPr lang="en-US" sz="1200" kern="1200" dirty="0">
                <a:solidFill>
                  <a:schemeClr val="tx1"/>
                </a:solidFill>
                <a:latin typeface="+mn-lt"/>
                <a:ea typeface="+mn-ea"/>
                <a:cs typeface="+mn-cs"/>
              </a:rPr>
              <a:t>USA 80525	</a:t>
            </a:r>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33</a:t>
            </a:fld>
            <a:endParaRPr lang="en-US"/>
          </a:p>
        </p:txBody>
      </p:sp>
    </p:spTree>
    <p:extLst>
      <p:ext uri="{BB962C8B-B14F-4D97-AF65-F5344CB8AC3E}">
        <p14:creationId xmlns:p14="http://schemas.microsoft.com/office/powerpoint/2010/main" val="1321001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Baltimore CBP Intercepts First Brown Fir </a:t>
            </a:r>
            <a:r>
              <a:rPr lang="en-US" sz="1200" b="1" kern="1200" dirty="0" err="1">
                <a:solidFill>
                  <a:schemeClr val="tx1"/>
                </a:solidFill>
                <a:latin typeface="+mn-lt"/>
                <a:ea typeface="+mn-ea"/>
                <a:cs typeface="+mn-cs"/>
              </a:rPr>
              <a:t>Longhorned</a:t>
            </a:r>
            <a:r>
              <a:rPr lang="en-US" sz="1200" b="1" kern="1200" dirty="0">
                <a:solidFill>
                  <a:schemeClr val="tx1"/>
                </a:solidFill>
                <a:latin typeface="+mn-lt"/>
                <a:ea typeface="+mn-ea"/>
                <a:cs typeface="+mn-cs"/>
              </a:rPr>
              <a:t> Beetle</a:t>
            </a:r>
          </a:p>
          <a:p>
            <a:endParaRPr lang="en-US" sz="1200" b="0" kern="1200" dirty="0">
              <a:solidFill>
                <a:schemeClr val="tx1"/>
              </a:solidFill>
              <a:latin typeface="+mn-lt"/>
              <a:ea typeface="+mn-ea"/>
              <a:cs typeface="+mn-cs"/>
            </a:endParaRPr>
          </a:p>
          <a:p>
            <a:r>
              <a:rPr lang="en-US" sz="1200" b="0" kern="1200" dirty="0">
                <a:solidFill>
                  <a:schemeClr val="tx1"/>
                </a:solidFill>
                <a:latin typeface="+mn-lt"/>
                <a:ea typeface="+mn-ea"/>
                <a:cs typeface="+mn-cs"/>
              </a:rPr>
              <a:t>(Monday, March 28, 2011)</a:t>
            </a:r>
          </a:p>
          <a:p>
            <a:r>
              <a:rPr lang="en-US" sz="1200" b="1" kern="1200" dirty="0">
                <a:solidFill>
                  <a:schemeClr val="tx1"/>
                </a:solidFill>
                <a:latin typeface="+mn-lt"/>
                <a:ea typeface="+mn-ea"/>
                <a:cs typeface="+mn-cs"/>
              </a:rPr>
              <a:t>Baltimore</a:t>
            </a:r>
            <a:r>
              <a:rPr lang="en-US" sz="1200" b="0" kern="1200" dirty="0">
                <a:solidFill>
                  <a:schemeClr val="tx1"/>
                </a:solidFill>
                <a:latin typeface="+mn-lt"/>
                <a:ea typeface="+mn-ea"/>
                <a:cs typeface="+mn-cs"/>
              </a:rPr>
              <a:t> – A U.S. Department of Agriculture entomologist confirmed over the weekend that a recent Customs and Border Protection insect discovery was the agency’s first interception of a Brown Fir </a:t>
            </a:r>
            <a:r>
              <a:rPr lang="en-US" sz="1200" b="0" kern="1200" dirty="0" err="1">
                <a:solidFill>
                  <a:schemeClr val="tx1"/>
                </a:solidFill>
                <a:latin typeface="+mn-lt"/>
                <a:ea typeface="+mn-ea"/>
                <a:cs typeface="+mn-cs"/>
              </a:rPr>
              <a:t>Longhorned</a:t>
            </a:r>
            <a:r>
              <a:rPr lang="en-US" sz="1200" b="0" kern="1200" dirty="0">
                <a:solidFill>
                  <a:schemeClr val="tx1"/>
                </a:solidFill>
                <a:latin typeface="+mn-lt"/>
                <a:ea typeface="+mn-ea"/>
                <a:cs typeface="+mn-cs"/>
              </a:rPr>
              <a:t> Beetle in Baltimore.</a:t>
            </a:r>
          </a:p>
          <a:p>
            <a:r>
              <a:rPr lang="en-US" sz="1200" b="0" kern="1200" dirty="0">
                <a:solidFill>
                  <a:schemeClr val="tx1"/>
                </a:solidFill>
                <a:latin typeface="+mn-lt"/>
                <a:ea typeface="+mn-ea"/>
                <a:cs typeface="+mn-cs"/>
              </a:rPr>
              <a:t>		</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All wood packing materials, such as pallets, crates, boxes and pieces of bracing, must meet strict International Plant Protection Convention (IPPC) import requirements and be free of timber pests before entering or transiting through the United States. Wood packing material is to be either heat treated or fumigated with methyl bromide. Compliant wood materials must also be marked with an IPPC logo</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Wood Packaging Materials (WPM)</a:t>
            </a:r>
            <a:endParaRPr lang="en-US" sz="1200" b="0" kern="1200" dirty="0">
              <a:solidFill>
                <a:schemeClr val="tx1"/>
              </a:solidFill>
              <a:latin typeface="+mn-lt"/>
              <a:ea typeface="+mn-ea"/>
              <a:cs typeface="+mn-cs"/>
            </a:endParaRPr>
          </a:p>
          <a:p>
            <a:endParaRPr lang="en-US" sz="1200" b="0" kern="1200" dirty="0">
              <a:solidFill>
                <a:schemeClr val="tx1"/>
              </a:solidFill>
              <a:latin typeface="+mn-lt"/>
              <a:ea typeface="+mn-ea"/>
              <a:cs typeface="+mn-cs"/>
            </a:endParaRPr>
          </a:p>
          <a:p>
            <a:r>
              <a:rPr lang="en-US" sz="1200" b="0" kern="1200" dirty="0">
                <a:solidFill>
                  <a:schemeClr val="tx1"/>
                </a:solidFill>
                <a:latin typeface="+mn-lt"/>
                <a:ea typeface="+mn-ea"/>
                <a:cs typeface="+mn-cs"/>
              </a:rPr>
              <a:t>In a final rule published in the Federal Register on September 16, 2004, the U.S. Department of Agriculture (USDA) amended its regulations with the goal of decreasing the risk of introducing plant pests into the United States. USDA has adopted the international standard for wood packaging material (WPM) that was approved by the International Plant Protection Convention (IPPC) on March 15, 2002.</a:t>
            </a:r>
          </a:p>
          <a:p>
            <a:endParaRPr lang="en-US" sz="1200" b="0" kern="1200" dirty="0">
              <a:solidFill>
                <a:schemeClr val="tx1"/>
              </a:solidFill>
              <a:latin typeface="+mn-lt"/>
              <a:ea typeface="+mn-ea"/>
              <a:cs typeface="+mn-cs"/>
            </a:endParaRPr>
          </a:p>
          <a:p>
            <a:r>
              <a:rPr lang="en-US" sz="1200" b="0" kern="1200" dirty="0">
                <a:solidFill>
                  <a:schemeClr val="tx1"/>
                </a:solidFill>
                <a:latin typeface="+mn-lt"/>
                <a:ea typeface="+mn-ea"/>
                <a:cs typeface="+mn-cs"/>
              </a:rPr>
              <a:t>The IPPC standard calls for most WPM to be either heat treated or fumigated with methyl bromide in accordance with the Guidelines and marked with an approved international mark certifying that treatment. The final rule, became effective on September 16, 2005, affects all persons using wood packaging material in connection with importing goods into the United States.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7FDAF7B-78A0-3C46-9D4C-F62A9D0DC74E}" type="slidenum">
              <a:rPr lang="en-US" smtClean="0"/>
              <a:t>34</a:t>
            </a:fld>
            <a:endParaRPr lang="en-US"/>
          </a:p>
        </p:txBody>
      </p:sp>
    </p:spTree>
    <p:extLst>
      <p:ext uri="{BB962C8B-B14F-4D97-AF65-F5344CB8AC3E}">
        <p14:creationId xmlns:p14="http://schemas.microsoft.com/office/powerpoint/2010/main" val="3655574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35</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charset="0"/>
              <a:buChar char="•"/>
            </a:pPr>
            <a:r>
              <a:rPr lang="en-US" dirty="0">
                <a:latin typeface="Arial" charset="0"/>
                <a:ea typeface="ＭＳ Ｐゴシック" charset="0"/>
                <a:cs typeface="Arial" charset="0"/>
              </a:rPr>
              <a:t>Australia</a:t>
            </a:r>
          </a:p>
          <a:p>
            <a:pPr lvl="1">
              <a:buFont typeface="Arial" charset="0"/>
              <a:buChar char="•"/>
            </a:pPr>
            <a:r>
              <a:rPr lang="en-US" dirty="0">
                <a:latin typeface="Arial" charset="0"/>
                <a:ea typeface="ＭＳ Ｐゴシック" charset="0"/>
                <a:cs typeface="Arial" charset="0"/>
              </a:rPr>
              <a:t>South Africa</a:t>
            </a:r>
          </a:p>
          <a:p>
            <a:pPr lvl="1">
              <a:buFont typeface="Arial" charset="0"/>
              <a:buChar char="•"/>
            </a:pPr>
            <a:r>
              <a:rPr lang="en-US" dirty="0">
                <a:latin typeface="Arial" charset="0"/>
                <a:ea typeface="ＭＳ Ｐゴシック" charset="0"/>
                <a:cs typeface="Arial" charset="0"/>
              </a:rPr>
              <a:t>Caribbean</a:t>
            </a:r>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36</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charset="0"/>
              <a:buChar char="•"/>
            </a:pPr>
            <a:r>
              <a:rPr lang="en-US" dirty="0">
                <a:latin typeface="Arial" charset="0"/>
                <a:ea typeface="ＭＳ Ｐゴシック" charset="0"/>
                <a:cs typeface="Arial" charset="0"/>
              </a:rPr>
              <a:t>Australia</a:t>
            </a:r>
          </a:p>
          <a:p>
            <a:pPr lvl="1">
              <a:buFont typeface="Arial" charset="0"/>
              <a:buChar char="•"/>
            </a:pPr>
            <a:r>
              <a:rPr lang="en-US" dirty="0">
                <a:latin typeface="Arial" charset="0"/>
                <a:ea typeface="ＭＳ Ｐゴシック" charset="0"/>
                <a:cs typeface="Arial" charset="0"/>
              </a:rPr>
              <a:t>South Africa</a:t>
            </a:r>
          </a:p>
          <a:p>
            <a:pPr lvl="1">
              <a:buFont typeface="Arial" charset="0"/>
              <a:buChar char="•"/>
            </a:pPr>
            <a:r>
              <a:rPr lang="en-US" dirty="0">
                <a:latin typeface="Arial" charset="0"/>
                <a:ea typeface="ＭＳ Ｐゴシック" charset="0"/>
                <a:cs typeface="Arial" charset="0"/>
              </a:rPr>
              <a:t>Caribbean</a:t>
            </a:r>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37</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charset="0"/>
              <a:buNone/>
            </a:pPr>
            <a:r>
              <a:rPr lang="en-US" sz="1200" kern="1200" dirty="0">
                <a:solidFill>
                  <a:schemeClr val="tx1"/>
                </a:solidFill>
                <a:latin typeface="+mn-lt"/>
                <a:ea typeface="+mn-ea"/>
                <a:cs typeface="+mn-cs"/>
              </a:rPr>
              <a:t>The female moth lays eggs stacked on top of each other like pancakes to form an "egg stick" that resembles a cactus spine. Each female can lay </a:t>
            </a:r>
            <a:r>
              <a:rPr lang="en-US" sz="1200" b="1" kern="1200" dirty="0">
                <a:solidFill>
                  <a:schemeClr val="tx1"/>
                </a:solidFill>
                <a:latin typeface="+mn-lt"/>
                <a:ea typeface="+mn-ea"/>
                <a:cs typeface="+mn-cs"/>
              </a:rPr>
              <a:t>60-100 eggs</a:t>
            </a:r>
            <a:r>
              <a:rPr lang="en-US" sz="1200" b="0" kern="1200" dirty="0">
                <a:solidFill>
                  <a:schemeClr val="tx1"/>
                </a:solidFill>
                <a:latin typeface="+mn-lt"/>
                <a:ea typeface="+mn-ea"/>
                <a:cs typeface="+mn-cs"/>
              </a:rPr>
              <a:t> in a single egg stick and can lay </a:t>
            </a:r>
            <a:r>
              <a:rPr lang="en-US" sz="1200" b="1" kern="1200" dirty="0">
                <a:solidFill>
                  <a:schemeClr val="tx1"/>
                </a:solidFill>
                <a:latin typeface="+mn-lt"/>
                <a:ea typeface="+mn-ea"/>
                <a:cs typeface="+mn-cs"/>
              </a:rPr>
              <a:t>200-300 eggs</a:t>
            </a:r>
            <a:r>
              <a:rPr lang="en-US" sz="1200" b="0" kern="1200" dirty="0">
                <a:solidFill>
                  <a:schemeClr val="tx1"/>
                </a:solidFill>
                <a:latin typeface="+mn-lt"/>
                <a:ea typeface="+mn-ea"/>
                <a:cs typeface="+mn-cs"/>
              </a:rPr>
              <a:t> within a few days. Egg sticks are about an inch long and are usually on the undersides or other protected parts of the plant pads. The egg stage lasts 3-4 weeks. The caterpillars burrow into a pad after hatching and feed together as a group. The infestation by the lightly colored young larvae may be difficult to detect without splitting the pad open. </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38</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caterpillars burrow  into a pad after hatching and feed together as a group. The infestation by the lightly colored young larvae may be difficult to detect without splitting the pad open. As the larvae mature, </a:t>
            </a:r>
            <a:r>
              <a:rPr lang="en-US" sz="1200" kern="1200" dirty="0" err="1">
                <a:solidFill>
                  <a:schemeClr val="tx1"/>
                </a:solidFill>
                <a:latin typeface="+mn-lt"/>
                <a:ea typeface="+mn-ea"/>
                <a:cs typeface="+mn-cs"/>
              </a:rPr>
              <a:t>frass</a:t>
            </a:r>
            <a:r>
              <a:rPr lang="en-US" sz="1200" kern="1200" dirty="0">
                <a:solidFill>
                  <a:schemeClr val="tx1"/>
                </a:solidFill>
                <a:latin typeface="+mn-lt"/>
                <a:ea typeface="+mn-ea"/>
                <a:cs typeface="+mn-cs"/>
              </a:rPr>
              <a:t> and sap may be pushed out of openings in the pad and onto the ground. Eventually the pad will become transparent and hollow. Larvae may move to additional pads to complete development, especially if the initially infested pad is small. Larvae mature in 4-5 weeks. Mature larvae leave the plant and pupate under dead leaves or between the pads where they spin white cocoons. The </a:t>
            </a:r>
            <a:r>
              <a:rPr lang="en-US" sz="1200" kern="1200" dirty="0" err="1">
                <a:solidFill>
                  <a:schemeClr val="tx1"/>
                </a:solidFill>
                <a:latin typeface="+mn-lt"/>
                <a:ea typeface="+mn-ea"/>
                <a:cs typeface="+mn-cs"/>
              </a:rPr>
              <a:t>pupal</a:t>
            </a:r>
            <a:r>
              <a:rPr lang="en-US" sz="1200" kern="1200" dirty="0">
                <a:solidFill>
                  <a:schemeClr val="tx1"/>
                </a:solidFill>
                <a:latin typeface="+mn-lt"/>
                <a:ea typeface="+mn-ea"/>
                <a:cs typeface="+mn-cs"/>
              </a:rPr>
              <a:t> stage lasts 15-20 days. They emerge as adult moths and the cycle starts over.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feeding consumes the cladode completely and the larvae move to other ones before pupation.</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39</a:t>
            </a:fld>
            <a:endParaRPr lang="en-US"/>
          </a:p>
        </p:txBody>
      </p:sp>
    </p:spTree>
    <p:extLst>
      <p:ext uri="{BB962C8B-B14F-4D97-AF65-F5344CB8AC3E}">
        <p14:creationId xmlns:p14="http://schemas.microsoft.com/office/powerpoint/2010/main" val="444614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mature larvae are more distinct with a characteristic orange to red color interrupted by dark banding or spots on the body and are relatively easy to distinguish from those of native species. However, younger stages of </a:t>
            </a:r>
            <a:r>
              <a:rPr lang="en-US" sz="1200" i="1" kern="1200" dirty="0" err="1">
                <a:solidFill>
                  <a:schemeClr val="tx1"/>
                </a:solidFill>
                <a:latin typeface="+mn-lt"/>
                <a:ea typeface="+mn-ea"/>
                <a:cs typeface="+mn-cs"/>
              </a:rPr>
              <a:t>Cactoblastis</a:t>
            </a:r>
            <a:r>
              <a:rPr lang="en-US" sz="1200" i="0" kern="1200" dirty="0">
                <a:solidFill>
                  <a:schemeClr val="tx1"/>
                </a:solidFill>
                <a:latin typeface="+mn-lt"/>
                <a:ea typeface="+mn-ea"/>
                <a:cs typeface="+mn-cs"/>
              </a:rPr>
              <a:t> are similar to those of native species and the two sometimes have been misidentified. Available larval identification keys are limited to differences in color of mature larvae.</a:t>
            </a:r>
          </a:p>
          <a:p>
            <a:endParaRPr lang="en-US" sz="1200" i="0" kern="1200" dirty="0">
              <a:solidFill>
                <a:schemeClr val="tx1"/>
              </a:solidFill>
              <a:latin typeface="+mn-lt"/>
              <a:ea typeface="+mn-ea"/>
              <a:cs typeface="+mn-cs"/>
            </a:endParaRPr>
          </a:p>
          <a:p>
            <a:r>
              <a:rPr lang="en-US" sz="1200" kern="1200" dirty="0">
                <a:solidFill>
                  <a:schemeClr val="tx1"/>
                </a:solidFill>
                <a:latin typeface="+mn-lt"/>
                <a:ea typeface="+mn-ea"/>
                <a:cs typeface="+mn-cs"/>
              </a:rPr>
              <a:t>In Argentina, Australia, and South Africa, </a:t>
            </a:r>
            <a:r>
              <a:rPr lang="en-US" sz="1200" i="1" kern="1200" dirty="0" err="1">
                <a:solidFill>
                  <a:schemeClr val="tx1"/>
                </a:solidFill>
                <a:latin typeface="+mn-lt"/>
                <a:ea typeface="+mn-ea"/>
                <a:cs typeface="+mn-cs"/>
              </a:rPr>
              <a:t>Cactoblastis</a:t>
            </a:r>
            <a:r>
              <a:rPr lang="en-US" sz="1200" i="0" kern="1200" dirty="0">
                <a:solidFill>
                  <a:schemeClr val="tx1"/>
                </a:solidFill>
                <a:latin typeface="+mn-lt"/>
                <a:ea typeface="+mn-ea"/>
                <a:cs typeface="+mn-cs"/>
              </a:rPr>
              <a:t> normally undergoes two generations per year. However, on the U.S Gulf Coast, the cactus moth has been observed having three generations per year. The extra generation is contributed to the warmer climate. Adult flight and mating periods are as follows:</a:t>
            </a:r>
          </a:p>
          <a:p>
            <a:r>
              <a:rPr lang="en-US" sz="1200" i="0" kern="1200" dirty="0">
                <a:solidFill>
                  <a:schemeClr val="tx1"/>
                </a:solidFill>
                <a:latin typeface="+mn-lt"/>
                <a:ea typeface="+mn-ea"/>
                <a:cs typeface="+mn-cs"/>
              </a:rPr>
              <a:t>1st flight period - late March through May</a:t>
            </a:r>
          </a:p>
          <a:p>
            <a:r>
              <a:rPr lang="en-US" sz="1200" i="0" kern="1200" dirty="0">
                <a:solidFill>
                  <a:schemeClr val="tx1"/>
                </a:solidFill>
                <a:latin typeface="+mn-lt"/>
                <a:ea typeface="+mn-ea"/>
                <a:cs typeface="+mn-cs"/>
              </a:rPr>
              <a:t>2nd flight period - July through August</a:t>
            </a:r>
          </a:p>
          <a:p>
            <a:r>
              <a:rPr lang="en-US" sz="1200" i="0" kern="1200" dirty="0">
                <a:solidFill>
                  <a:schemeClr val="tx1"/>
                </a:solidFill>
                <a:latin typeface="+mn-lt"/>
                <a:ea typeface="+mn-ea"/>
                <a:cs typeface="+mn-cs"/>
              </a:rPr>
              <a:t>3rd flight period - late September through mid-November</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40</a:t>
            </a:fld>
            <a:endParaRPr lang="en-US"/>
          </a:p>
        </p:txBody>
      </p:sp>
    </p:spTree>
    <p:extLst>
      <p:ext uri="{BB962C8B-B14F-4D97-AF65-F5344CB8AC3E}">
        <p14:creationId xmlns:p14="http://schemas.microsoft.com/office/powerpoint/2010/main" val="3834083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adult cactus moths are non-descript brownish-gray moths (22-35 mm) grayish-brown moth.</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It can only be definitively identified by a microscopic examination of dissected male genitalia.</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41</a:t>
            </a:fld>
            <a:endParaRPr lang="en-US"/>
          </a:p>
        </p:txBody>
      </p:sp>
    </p:spTree>
    <p:extLst>
      <p:ext uri="{BB962C8B-B14F-4D97-AF65-F5344CB8AC3E}">
        <p14:creationId xmlns:p14="http://schemas.microsoft.com/office/powerpoint/2010/main" val="3834083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Click on the moth image to the right for a comparison between the native moth </a:t>
            </a:r>
            <a:r>
              <a:rPr lang="en-US" sz="1200" i="1" kern="1200" dirty="0" err="1">
                <a:solidFill>
                  <a:schemeClr val="tx1"/>
                </a:solidFill>
                <a:latin typeface="+mn-lt"/>
                <a:ea typeface="+mn-ea"/>
                <a:cs typeface="+mn-cs"/>
              </a:rPr>
              <a:t>Melitara</a:t>
            </a:r>
            <a:r>
              <a:rPr lang="en-US" sz="1200" i="0" kern="1200" dirty="0">
                <a:solidFill>
                  <a:schemeClr val="tx1"/>
                </a:solidFill>
                <a:latin typeface="+mn-lt"/>
                <a:ea typeface="+mn-ea"/>
                <a:cs typeface="+mn-cs"/>
              </a:rPr>
              <a:t> and </a:t>
            </a:r>
            <a:r>
              <a:rPr lang="en-US" sz="1200" i="1" kern="1200" dirty="0" err="1">
                <a:solidFill>
                  <a:schemeClr val="tx1"/>
                </a:solidFill>
                <a:latin typeface="+mn-lt"/>
                <a:ea typeface="+mn-ea"/>
                <a:cs typeface="+mn-cs"/>
              </a:rPr>
              <a:t>Cactoblastis</a:t>
            </a:r>
            <a:r>
              <a:rPr lang="en-US" sz="1200" i="0" kern="1200" dirty="0">
                <a:solidFill>
                  <a:schemeClr val="tx1"/>
                </a:solidFill>
                <a:latin typeface="+mn-lt"/>
                <a:ea typeface="+mn-ea"/>
                <a:cs typeface="+mn-cs"/>
              </a:rPr>
              <a:t>. High resolution images are also provided for </a:t>
            </a:r>
            <a:r>
              <a:rPr lang="en-US" sz="1200" i="1" kern="1200" dirty="0">
                <a:solidFill>
                  <a:schemeClr val="tx1"/>
                </a:solidFill>
                <a:latin typeface="+mn-lt"/>
                <a:ea typeface="+mn-ea"/>
                <a:cs typeface="+mn-cs"/>
                <a:hlinkClick r:id="rId3"/>
              </a:rPr>
              <a:t>Melitara</a:t>
            </a:r>
            <a:r>
              <a:rPr lang="en-US" sz="1200" i="0" kern="1200" dirty="0">
                <a:solidFill>
                  <a:schemeClr val="tx1"/>
                </a:solidFill>
                <a:latin typeface="+mn-lt"/>
                <a:ea typeface="+mn-ea"/>
                <a:cs typeface="+mn-cs"/>
                <a:hlinkClick r:id="rId3"/>
              </a:rPr>
              <a:t> and the </a:t>
            </a:r>
            <a:r>
              <a:rPr lang="en-US" sz="1200" i="1" kern="1200" dirty="0">
                <a:solidFill>
                  <a:schemeClr val="tx1"/>
                </a:solidFill>
                <a:latin typeface="+mn-lt"/>
                <a:ea typeface="+mn-ea"/>
                <a:cs typeface="+mn-cs"/>
                <a:hlinkClick r:id="rId4"/>
              </a:rPr>
              <a:t>Cactoblastis</a:t>
            </a:r>
            <a:r>
              <a:rPr lang="en-US" sz="1200" i="0" kern="1200" dirty="0">
                <a:solidFill>
                  <a:schemeClr val="tx1"/>
                </a:solidFill>
                <a:latin typeface="+mn-lt"/>
                <a:ea typeface="+mn-ea"/>
                <a:cs typeface="+mn-cs"/>
                <a:hlinkClick r:id="rId4"/>
              </a:rPr>
              <a:t>. </a:t>
            </a:r>
            <a:r>
              <a:rPr lang="en-US" sz="1200" kern="1200" dirty="0">
                <a:solidFill>
                  <a:schemeClr val="tx1"/>
                </a:solidFill>
                <a:latin typeface="+mn-lt"/>
                <a:ea typeface="+mn-ea"/>
                <a:cs typeface="+mn-cs"/>
              </a:rPr>
              <a:t>the native species differ from </a:t>
            </a:r>
            <a:r>
              <a:rPr lang="en-US" sz="1200" i="1" kern="1200" dirty="0" err="1">
                <a:solidFill>
                  <a:schemeClr val="tx1"/>
                </a:solidFill>
                <a:latin typeface="+mn-lt"/>
                <a:ea typeface="+mn-ea"/>
                <a:cs typeface="+mn-cs"/>
              </a:rPr>
              <a:t>Cactoblastis</a:t>
            </a:r>
            <a:r>
              <a:rPr lang="en-US" sz="1200" i="0" kern="1200" dirty="0">
                <a:solidFill>
                  <a:schemeClr val="tx1"/>
                </a:solidFill>
                <a:latin typeface="+mn-lt"/>
                <a:ea typeface="+mn-ea"/>
                <a:cs typeface="+mn-cs"/>
              </a:rPr>
              <a:t> in having a more plumose antenna</a:t>
            </a:r>
            <a:endParaRPr lang="en-US" sz="1200" i="0" kern="1200" dirty="0">
              <a:solidFill>
                <a:schemeClr val="tx1"/>
              </a:solidFill>
              <a:latin typeface="+mn-lt"/>
              <a:ea typeface="+mn-ea"/>
              <a:cs typeface="+mn-cs"/>
              <a:hlinkClick r:id="rId4"/>
            </a:endParaRPr>
          </a:p>
        </p:txBody>
      </p:sp>
      <p:sp>
        <p:nvSpPr>
          <p:cNvPr id="4" name="Slide Number Placeholder 3"/>
          <p:cNvSpPr>
            <a:spLocks noGrp="1"/>
          </p:cNvSpPr>
          <p:nvPr>
            <p:ph type="sldNum" sz="quarter" idx="10"/>
          </p:nvPr>
        </p:nvSpPr>
        <p:spPr/>
        <p:txBody>
          <a:bodyPr/>
          <a:lstStyle/>
          <a:p>
            <a:fld id="{C7FDAF7B-78A0-3C46-9D4C-F62A9D0DC74E}" type="slidenum">
              <a:rPr lang="en-US" smtClean="0"/>
              <a:t>42</a:t>
            </a:fld>
            <a:endParaRPr lang="en-US"/>
          </a:p>
        </p:txBody>
      </p:sp>
    </p:spTree>
    <p:extLst>
      <p:ext uri="{BB962C8B-B14F-4D97-AF65-F5344CB8AC3E}">
        <p14:creationId xmlns:p14="http://schemas.microsoft.com/office/powerpoint/2010/main" val="383408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U.S.D.A – Animal Health &amp; Plant Inspection Service (APHIS) </a:t>
            </a:r>
          </a:p>
          <a:p>
            <a:pPr marL="628650" lvl="1" indent="-171450">
              <a:buFont typeface="Arial"/>
              <a:buChar char="•"/>
            </a:pPr>
            <a:r>
              <a:rPr lang="en-US" dirty="0">
                <a:latin typeface="Arial" charset="0"/>
                <a:ea typeface="ＭＳ Ｐゴシック" charset="0"/>
                <a:cs typeface="Arial" charset="0"/>
              </a:rPr>
              <a:t>Funding for workshops</a:t>
            </a:r>
          </a:p>
          <a:p>
            <a:pPr marL="628650" lvl="1" indent="-171450">
              <a:buFont typeface="Arial"/>
              <a:buChar char="•"/>
            </a:pPr>
            <a:r>
              <a:rPr lang="en-US" dirty="0">
                <a:latin typeface="Arial" charset="0"/>
                <a:ea typeface="ＭＳ Ｐゴシック" charset="0"/>
                <a:cs typeface="Arial" charset="0"/>
              </a:rPr>
              <a:t>Pest alerts</a:t>
            </a:r>
          </a:p>
          <a:p>
            <a:pPr marL="628650" lvl="1" indent="-171450">
              <a:buFont typeface="Arial"/>
              <a:buChar char="•"/>
            </a:pPr>
            <a:r>
              <a:rPr lang="en-US" dirty="0">
                <a:latin typeface="Arial" charset="0"/>
                <a:ea typeface="ＭＳ Ｐゴシック" charset="0"/>
                <a:cs typeface="Arial" charset="0"/>
              </a:rPr>
              <a:t>Rapid response to minimize damage</a:t>
            </a:r>
          </a:p>
          <a:p>
            <a:pPr marL="628650" lvl="1" indent="-171450">
              <a:buFont typeface="Arial"/>
              <a:buChar char="•"/>
            </a:pPr>
            <a:r>
              <a:rPr lang="en-US" dirty="0">
                <a:latin typeface="Arial" charset="0"/>
                <a:ea typeface="ＭＳ Ｐゴシック" charset="0"/>
                <a:cs typeface="Arial" charset="0"/>
              </a:rPr>
              <a:t>High quality</a:t>
            </a:r>
            <a:r>
              <a:rPr lang="en-US" baseline="0" dirty="0">
                <a:latin typeface="Arial" charset="0"/>
                <a:ea typeface="ＭＳ Ｐゴシック" charset="0"/>
                <a:cs typeface="Arial" charset="0"/>
              </a:rPr>
              <a:t> online resources</a:t>
            </a:r>
          </a:p>
          <a:p>
            <a:pPr marL="1085850" lvl="2" indent="-171450">
              <a:buFont typeface="Arial"/>
              <a:buChar char="•"/>
            </a:pPr>
            <a:r>
              <a:rPr lang="en-US" baseline="0" dirty="0" err="1">
                <a:latin typeface="Arial" charset="0"/>
                <a:ea typeface="ＭＳ Ｐゴシック" charset="0"/>
                <a:cs typeface="Arial" charset="0"/>
              </a:rPr>
              <a:t>Hungrypests.com</a:t>
            </a:r>
            <a:endParaRPr lang="en-US" baseline="0" dirty="0">
              <a:latin typeface="Arial" charset="0"/>
              <a:ea typeface="ＭＳ Ｐゴシック" charset="0"/>
              <a:cs typeface="Arial" charset="0"/>
            </a:endParaRPr>
          </a:p>
          <a:p>
            <a:pPr marL="1085850" lvl="2" indent="-171450">
              <a:buFont typeface="Arial"/>
              <a:buChar char="•"/>
            </a:pPr>
            <a:r>
              <a:rPr lang="en-US" baseline="0" dirty="0" err="1">
                <a:latin typeface="Arial" charset="0"/>
                <a:ea typeface="ＭＳ Ｐゴシック" charset="0"/>
                <a:cs typeface="Arial" charset="0"/>
              </a:rPr>
              <a:t>Beetlebusters.info</a:t>
            </a:r>
            <a:endParaRPr lang="en-US" dirty="0"/>
          </a:p>
          <a:p>
            <a:pPr marL="171450" indent="-171450">
              <a:buFont typeface="Arial"/>
              <a:buChar char="•"/>
            </a:pPr>
            <a:r>
              <a:rPr lang="en-US" dirty="0" err="1"/>
              <a:t>Texasinvasives.org</a:t>
            </a:r>
            <a:r>
              <a:rPr lang="en-US" dirty="0"/>
              <a:t> &amp; The</a:t>
            </a:r>
            <a:r>
              <a:rPr lang="en-US" b="1" dirty="0"/>
              <a:t> Invaders of Texas </a:t>
            </a:r>
            <a:r>
              <a:rPr lang="en-US" dirty="0"/>
              <a:t>Program</a:t>
            </a:r>
          </a:p>
          <a:p>
            <a:pPr marL="628650" lvl="1" indent="-171450">
              <a:buFont typeface="Arial"/>
              <a:buChar char="•"/>
            </a:pPr>
            <a:r>
              <a:rPr lang="en-US" dirty="0"/>
              <a:t>Online clearinghouse of information</a:t>
            </a:r>
            <a:r>
              <a:rPr lang="en-US" baseline="0" dirty="0"/>
              <a:t> for the general public and professionals</a:t>
            </a:r>
            <a:endParaRPr lang="en-US" dirty="0"/>
          </a:p>
          <a:p>
            <a:pPr marL="171450" indent="-171450">
              <a:buFont typeface="Arial"/>
              <a:buChar char="•"/>
            </a:pPr>
            <a:r>
              <a:rPr lang="en-US" b="1" dirty="0"/>
              <a:t>YOU!! </a:t>
            </a:r>
            <a:endParaRPr lang="en-US" b="0" dirty="0">
              <a:latin typeface="Arial" charset="0"/>
              <a:ea typeface="ＭＳ Ｐゴシック" charset="0"/>
              <a:cs typeface="Arial" charset="0"/>
            </a:endParaRPr>
          </a:p>
          <a:p>
            <a:pPr marL="628650" lvl="1" indent="-171450">
              <a:buFont typeface="Arial"/>
              <a:buChar char="•"/>
            </a:pPr>
            <a:r>
              <a:rPr lang="en-US" b="0" dirty="0">
                <a:latin typeface="Arial" charset="0"/>
                <a:ea typeface="ＭＳ Ｐゴシック" charset="0"/>
                <a:cs typeface="Arial" charset="0"/>
              </a:rPr>
              <a:t>Prevention</a:t>
            </a:r>
            <a:r>
              <a:rPr lang="en-US" b="0" baseline="0" dirty="0">
                <a:latin typeface="Arial" charset="0"/>
                <a:ea typeface="ＭＳ Ｐゴシック" charset="0"/>
                <a:cs typeface="Arial" charset="0"/>
              </a:rPr>
              <a:t> </a:t>
            </a:r>
          </a:p>
          <a:p>
            <a:pPr marL="1085850" lvl="2" indent="-171450">
              <a:buFont typeface="Arial"/>
              <a:buChar char="•"/>
            </a:pPr>
            <a:r>
              <a:rPr lang="en-US" b="0" baseline="0" dirty="0">
                <a:latin typeface="Arial" charset="0"/>
                <a:ea typeface="ＭＳ Ｐゴシック" charset="0"/>
                <a:cs typeface="Arial" charset="0"/>
              </a:rPr>
              <a:t>Don’t Move Firewood</a:t>
            </a:r>
          </a:p>
          <a:p>
            <a:pPr marL="1085850" lvl="2" indent="-171450">
              <a:buFont typeface="Arial"/>
              <a:buChar char="•"/>
            </a:pPr>
            <a:r>
              <a:rPr lang="en-US" b="0" baseline="0" dirty="0">
                <a:latin typeface="Arial" charset="0"/>
                <a:ea typeface="ＭＳ Ｐゴシック" charset="0"/>
                <a:cs typeface="Arial" charset="0"/>
              </a:rPr>
              <a:t>Educating yourself</a:t>
            </a:r>
          </a:p>
          <a:p>
            <a:pPr marL="1085850" lvl="2" indent="-171450">
              <a:buFont typeface="Arial"/>
              <a:buChar char="•"/>
            </a:pPr>
            <a:endParaRPr lang="en-US" b="0" baseline="0" dirty="0">
              <a:latin typeface="Arial" charset="0"/>
              <a:ea typeface="ＭＳ Ｐゴシック" charset="0"/>
              <a:cs typeface="Arial" charset="0"/>
            </a:endParaRPr>
          </a:p>
          <a:p>
            <a:pPr marL="628650" lvl="1" indent="-171450">
              <a:buFont typeface="Arial"/>
              <a:buChar char="•"/>
            </a:pPr>
            <a:r>
              <a:rPr lang="en-US" b="0" baseline="0" dirty="0">
                <a:latin typeface="Arial" charset="0"/>
                <a:ea typeface="ＭＳ Ｐゴシック" charset="0"/>
                <a:cs typeface="Arial" charset="0"/>
              </a:rPr>
              <a:t>Action</a:t>
            </a:r>
          </a:p>
          <a:p>
            <a:pPr marL="1085850" lvl="2" indent="-171450">
              <a:buFont typeface="Arial"/>
              <a:buChar char="•"/>
            </a:pPr>
            <a:r>
              <a:rPr lang="en-US" b="0" baseline="0" dirty="0">
                <a:latin typeface="Arial" charset="0"/>
                <a:ea typeface="ＭＳ Ｐゴシック" charset="0"/>
                <a:cs typeface="Arial" charset="0"/>
              </a:rPr>
              <a:t>Reporting</a:t>
            </a:r>
            <a:endParaRPr lang="en-US" b="1" dirty="0"/>
          </a:p>
        </p:txBody>
      </p:sp>
      <p:sp>
        <p:nvSpPr>
          <p:cNvPr id="4" name="Slide Number Placeholder 3"/>
          <p:cNvSpPr>
            <a:spLocks noGrp="1"/>
          </p:cNvSpPr>
          <p:nvPr>
            <p:ph type="sldNum" sz="quarter" idx="10"/>
          </p:nvPr>
        </p:nvSpPr>
        <p:spPr/>
        <p:txBody>
          <a:bodyPr/>
          <a:lstStyle/>
          <a:p>
            <a:fld id="{C7FDAF7B-78A0-3C46-9D4C-F62A9D0DC74E}" type="slidenum">
              <a:rPr lang="en-US" smtClean="0"/>
              <a:t>7</a:t>
            </a:fld>
            <a:endParaRPr lang="en-US"/>
          </a:p>
        </p:txBody>
      </p:sp>
    </p:spTree>
    <p:extLst>
      <p:ext uri="{BB962C8B-B14F-4D97-AF65-F5344CB8AC3E}">
        <p14:creationId xmlns:p14="http://schemas.microsoft.com/office/powerpoint/2010/main" val="2033066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Symptoms of internal feeding on </a:t>
            </a:r>
            <a:r>
              <a:rPr lang="en-US" sz="1200" kern="1200" dirty="0" err="1">
                <a:solidFill>
                  <a:schemeClr val="tx1"/>
                </a:solidFill>
                <a:latin typeface="+mn-lt"/>
                <a:ea typeface="+mn-ea"/>
                <a:cs typeface="+mn-cs"/>
              </a:rPr>
              <a:t>pricklypear</a:t>
            </a:r>
            <a:r>
              <a:rPr lang="en-US" sz="1200" kern="1200" dirty="0">
                <a:solidFill>
                  <a:schemeClr val="tx1"/>
                </a:solidFill>
                <a:latin typeface="+mn-lt"/>
                <a:ea typeface="+mn-ea"/>
                <a:cs typeface="+mn-cs"/>
              </a:rPr>
              <a:t> can be seen at anytime of the year, however, larvae may be difficult to find during the colder months. Larvae tend to congregate in the lower parts of the plant and are not seen feeding in galleries when it is cold. If daytime temperatures reach a certain point, larvae will migrate to the upper cactus pads, and even sometimes be seen on the exterior of the pad on the sunny side of the plant.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Prickly pear pad hollowed out by larvae of the Argentine cactus moth.</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43</a:t>
            </a:fld>
            <a:endParaRPr lang="en-US"/>
          </a:p>
        </p:txBody>
      </p:sp>
    </p:spTree>
    <p:extLst>
      <p:ext uri="{BB962C8B-B14F-4D97-AF65-F5344CB8AC3E}">
        <p14:creationId xmlns:p14="http://schemas.microsoft.com/office/powerpoint/2010/main" val="3884985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a:t>
            </a:r>
            <a:r>
              <a:rPr lang="en-US" sz="1200" kern="1200" dirty="0" err="1">
                <a:solidFill>
                  <a:schemeClr val="tx1"/>
                </a:solidFill>
                <a:latin typeface="+mn-lt"/>
                <a:ea typeface="+mn-ea"/>
                <a:cs typeface="+mn-cs"/>
              </a:rPr>
              <a:t>pricklypear</a:t>
            </a:r>
            <a:r>
              <a:rPr lang="en-US" sz="1200" kern="1200" dirty="0">
                <a:solidFill>
                  <a:schemeClr val="tx1"/>
                </a:solidFill>
                <a:latin typeface="+mn-lt"/>
                <a:ea typeface="+mn-ea"/>
                <a:cs typeface="+mn-cs"/>
              </a:rPr>
              <a:t> cactus is a cultural icon in Mexico where its image is on the Mexican flag and coins. </a:t>
            </a:r>
            <a:r>
              <a:rPr lang="en-US" sz="1200" kern="1200" dirty="0" err="1">
                <a:solidFill>
                  <a:schemeClr val="tx1"/>
                </a:solidFill>
                <a:latin typeface="+mn-lt"/>
                <a:ea typeface="+mn-ea"/>
                <a:cs typeface="+mn-cs"/>
              </a:rPr>
              <a:t>Pricklypears</a:t>
            </a:r>
            <a:r>
              <a:rPr lang="en-US" sz="1200" kern="1200" dirty="0">
                <a:solidFill>
                  <a:schemeClr val="tx1"/>
                </a:solidFill>
                <a:latin typeface="+mn-lt"/>
                <a:ea typeface="+mn-ea"/>
                <a:cs typeface="+mn-cs"/>
              </a:rPr>
              <a:t> are commonly relied upon as food as the fruit are processed into jam and syrup while the plant itself is commonly boiled or pickled. The cactus has its place in the pharmaceutical market as well as cattle fodder mainly during the dry years. Cactus is a $50 million to $100 million a year industry in Mexico. In the U.S., it is estimated that </a:t>
            </a:r>
            <a:r>
              <a:rPr lang="en-US" sz="1200" kern="1200" dirty="0" err="1">
                <a:solidFill>
                  <a:schemeClr val="tx1"/>
                </a:solidFill>
                <a:latin typeface="+mn-lt"/>
                <a:ea typeface="+mn-ea"/>
                <a:cs typeface="+mn-cs"/>
              </a:rPr>
              <a:t>pricklypear</a:t>
            </a:r>
            <a:r>
              <a:rPr lang="en-US" sz="1200" kern="1200" dirty="0">
                <a:solidFill>
                  <a:schemeClr val="tx1"/>
                </a:solidFill>
                <a:latin typeface="+mn-lt"/>
                <a:ea typeface="+mn-ea"/>
                <a:cs typeface="+mn-cs"/>
              </a:rPr>
              <a:t> cactus has a trade, nursery, landscape, crop, and forage value of up to $70 million a year, mainly in the Southwest. Environmentally, cacti prevent erosion and are a habitat and food source for many species of invertebrate, birds, mammals and other animals.</a:t>
            </a:r>
          </a:p>
          <a:p>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Pricklypear</a:t>
            </a:r>
            <a:r>
              <a:rPr lang="en-US" sz="1200" kern="1200" dirty="0">
                <a:solidFill>
                  <a:schemeClr val="tx1"/>
                </a:solidFill>
                <a:latin typeface="+mn-lt"/>
                <a:ea typeface="+mn-ea"/>
                <a:cs typeface="+mn-cs"/>
              </a:rPr>
              <a:t> cactus is an important plant resource to the U.S. nursery and landscape industry. The growth of </a:t>
            </a:r>
            <a:r>
              <a:rPr lang="en-US" sz="1200" kern="1200" dirty="0" err="1">
                <a:solidFill>
                  <a:schemeClr val="tx1"/>
                </a:solidFill>
                <a:latin typeface="+mn-lt"/>
                <a:ea typeface="+mn-ea"/>
                <a:cs typeface="+mn-cs"/>
              </a:rPr>
              <a:t>xeriscape</a:t>
            </a:r>
            <a:r>
              <a:rPr lang="en-US" sz="1200" kern="1200" dirty="0">
                <a:solidFill>
                  <a:schemeClr val="tx1"/>
                </a:solidFill>
                <a:latin typeface="+mn-lt"/>
                <a:ea typeface="+mn-ea"/>
                <a:cs typeface="+mn-cs"/>
              </a:rPr>
              <a:t> landscape design in high population growth areas such as Phoenix and Tucson, Arizona, and Las </a:t>
            </a:r>
            <a:r>
              <a:rPr lang="en-US" sz="1200" kern="1200" dirty="0" err="1">
                <a:solidFill>
                  <a:schemeClr val="tx1"/>
                </a:solidFill>
                <a:latin typeface="+mn-lt"/>
                <a:ea typeface="+mn-ea"/>
                <a:cs typeface="+mn-cs"/>
              </a:rPr>
              <a:t>Vegas,Nevada</a:t>
            </a:r>
            <a:r>
              <a:rPr lang="en-US" sz="1200" kern="1200" dirty="0">
                <a:solidFill>
                  <a:schemeClr val="tx1"/>
                </a:solidFill>
                <a:latin typeface="+mn-lt"/>
                <a:ea typeface="+mn-ea"/>
                <a:cs typeface="+mn-cs"/>
              </a:rPr>
              <a:t>, has been promoted by state and local governments. In Arizona alone, the ornamental </a:t>
            </a:r>
            <a:r>
              <a:rPr lang="en-US" sz="1200" kern="1200" dirty="0" err="1">
                <a:solidFill>
                  <a:schemeClr val="tx1"/>
                </a:solidFill>
                <a:latin typeface="+mn-lt"/>
                <a:ea typeface="+mn-ea"/>
                <a:cs typeface="+mn-cs"/>
              </a:rPr>
              <a:t>pricklypear</a:t>
            </a:r>
            <a:r>
              <a:rPr lang="en-US" sz="1200" kern="1200" dirty="0">
                <a:solidFill>
                  <a:schemeClr val="tx1"/>
                </a:solidFill>
                <a:latin typeface="+mn-lt"/>
                <a:ea typeface="+mn-ea"/>
                <a:cs typeface="+mn-cs"/>
              </a:rPr>
              <a:t> cactus industry encompasses over half a million plants with a wholesale and retail value estimated to be more than $15 million.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 a natural feeder on prickly pears (</a:t>
            </a:r>
            <a:r>
              <a:rPr lang="en-US" sz="1200" i="1" kern="1200" dirty="0" err="1">
                <a:solidFill>
                  <a:schemeClr val="tx1"/>
                </a:solidFill>
                <a:latin typeface="+mn-lt"/>
                <a:ea typeface="+mn-ea"/>
                <a:cs typeface="+mn-cs"/>
              </a:rPr>
              <a:t>Opuntia</a:t>
            </a:r>
            <a:r>
              <a:rPr lang="en-US" sz="1200" i="1" kern="1200" dirty="0">
                <a:solidFill>
                  <a:schemeClr val="tx1"/>
                </a:solidFill>
                <a:latin typeface="+mn-lt"/>
                <a:ea typeface="+mn-ea"/>
                <a:cs typeface="+mn-cs"/>
              </a:rPr>
              <a:t> </a:t>
            </a:r>
            <a:r>
              <a:rPr lang="en-US" sz="1200" i="0" kern="1200" dirty="0">
                <a:solidFill>
                  <a:schemeClr val="tx1"/>
                </a:solidFill>
                <a:latin typeface="+mn-lt"/>
                <a:ea typeface="+mn-ea"/>
                <a:cs typeface="+mn-cs"/>
              </a:rPr>
              <a:t>species) the caterpillars of this moth are capable of destroying plants and populations of these plants. Prickly pear cacti are popular in residential and commercial landscapes throughout the southwest US and Mexico . Additionally there is widespread and valuable commercial and traditional use of the plants in Mexico . </a:t>
            </a:r>
            <a:r>
              <a:rPr lang="en-US" sz="1200" i="1" kern="1200" dirty="0" err="1">
                <a:solidFill>
                  <a:schemeClr val="tx1"/>
                </a:solidFill>
                <a:latin typeface="+mn-lt"/>
                <a:ea typeface="+mn-ea"/>
                <a:cs typeface="+mn-cs"/>
              </a:rPr>
              <a:t>Opuntia</a:t>
            </a:r>
            <a:r>
              <a:rPr lang="en-US" sz="1200" i="1" kern="1200" dirty="0">
                <a:solidFill>
                  <a:schemeClr val="tx1"/>
                </a:solidFill>
                <a:latin typeface="+mn-lt"/>
                <a:ea typeface="+mn-ea"/>
                <a:cs typeface="+mn-cs"/>
              </a:rPr>
              <a:t> </a:t>
            </a:r>
            <a:r>
              <a:rPr lang="en-US" sz="1200" i="0" kern="1200" dirty="0">
                <a:solidFill>
                  <a:schemeClr val="tx1"/>
                </a:solidFill>
                <a:latin typeface="+mn-lt"/>
                <a:ea typeface="+mn-ea"/>
                <a:cs typeface="+mn-cs"/>
              </a:rPr>
              <a:t>production of food for humans and livestock are the major uses. It is estimated between 2% of the value and production from agriculture in Mexico is from </a:t>
            </a:r>
            <a:r>
              <a:rPr lang="en-US" sz="1200" i="1" kern="1200" dirty="0" err="1">
                <a:solidFill>
                  <a:schemeClr val="tx1"/>
                </a:solidFill>
                <a:latin typeface="+mn-lt"/>
                <a:ea typeface="+mn-ea"/>
                <a:cs typeface="+mn-cs"/>
              </a:rPr>
              <a:t>Opuntia</a:t>
            </a:r>
            <a:r>
              <a:rPr lang="en-US" sz="1200" i="1" kern="1200" dirty="0">
                <a:solidFill>
                  <a:schemeClr val="tx1"/>
                </a:solidFill>
                <a:latin typeface="+mn-lt"/>
                <a:ea typeface="+mn-ea"/>
                <a:cs typeface="+mn-cs"/>
              </a:rPr>
              <a:t>.</a:t>
            </a:r>
          </a:p>
          <a:p>
            <a:endParaRPr lang="en-US" sz="1200" i="1" kern="1200" dirty="0">
              <a:solidFill>
                <a:schemeClr val="tx1"/>
              </a:solidFill>
              <a:latin typeface="+mn-lt"/>
              <a:ea typeface="+mn-ea"/>
              <a:cs typeface="+mn-cs"/>
            </a:endParaRPr>
          </a:p>
          <a:p>
            <a:r>
              <a:rPr lang="en-US" sz="1200" kern="1200" dirty="0">
                <a:solidFill>
                  <a:schemeClr val="tx1"/>
                </a:solidFill>
                <a:latin typeface="+mn-lt"/>
                <a:ea typeface="+mn-ea"/>
                <a:cs typeface="+mn-cs"/>
              </a:rPr>
              <a:t>In Mexico, 53 species of </a:t>
            </a:r>
            <a:r>
              <a:rPr lang="en-US" sz="1200" kern="1200" dirty="0" err="1">
                <a:solidFill>
                  <a:schemeClr val="tx1"/>
                </a:solidFill>
                <a:latin typeface="+mn-lt"/>
                <a:ea typeface="+mn-ea"/>
                <a:cs typeface="+mn-cs"/>
              </a:rPr>
              <a:t>pricklypear</a:t>
            </a:r>
            <a:r>
              <a:rPr lang="en-US" sz="1200" kern="1200" dirty="0">
                <a:solidFill>
                  <a:schemeClr val="tx1"/>
                </a:solidFill>
                <a:latin typeface="+mn-lt"/>
                <a:ea typeface="+mn-ea"/>
                <a:cs typeface="+mn-cs"/>
              </a:rPr>
              <a:t> are threatened, including 38 endemic species.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Widespread invasion by this moth could lead to extensive destruction of natural </a:t>
            </a:r>
            <a:r>
              <a:rPr lang="en-US" sz="1200" i="1" kern="1200" dirty="0" err="1">
                <a:solidFill>
                  <a:schemeClr val="tx1"/>
                </a:solidFill>
                <a:latin typeface="+mn-lt"/>
                <a:ea typeface="+mn-ea"/>
                <a:cs typeface="+mn-cs"/>
              </a:rPr>
              <a:t>Opuntia</a:t>
            </a:r>
            <a:r>
              <a:rPr lang="en-US" sz="1200" i="1" kern="1200" dirty="0">
                <a:solidFill>
                  <a:schemeClr val="tx1"/>
                </a:solidFill>
                <a:latin typeface="+mn-lt"/>
                <a:ea typeface="+mn-ea"/>
                <a:cs typeface="+mn-cs"/>
              </a:rPr>
              <a:t> </a:t>
            </a:r>
            <a:r>
              <a:rPr lang="en-US" sz="1200" i="0" kern="1200" dirty="0">
                <a:solidFill>
                  <a:schemeClr val="tx1"/>
                </a:solidFill>
                <a:latin typeface="+mn-lt"/>
                <a:ea typeface="+mn-ea"/>
                <a:cs typeface="+mn-cs"/>
              </a:rPr>
              <a:t>populations that serve as food for wildlife such as deer, </a:t>
            </a:r>
            <a:r>
              <a:rPr lang="en-US" sz="1200" i="0" kern="1200" dirty="0" err="1">
                <a:solidFill>
                  <a:schemeClr val="tx1"/>
                </a:solidFill>
                <a:latin typeface="+mn-lt"/>
                <a:ea typeface="+mn-ea"/>
                <a:cs typeface="+mn-cs"/>
              </a:rPr>
              <a:t>javelina</a:t>
            </a:r>
            <a:r>
              <a:rPr lang="en-US" sz="1200" i="0" kern="1200" dirty="0">
                <a:solidFill>
                  <a:schemeClr val="tx1"/>
                </a:solidFill>
                <a:latin typeface="+mn-lt"/>
                <a:ea typeface="+mn-ea"/>
                <a:cs typeface="+mn-cs"/>
              </a:rPr>
              <a:t>, rodents, and coyotes. Birds use prickly pears as nesting sites.</a:t>
            </a:r>
          </a:p>
          <a:p>
            <a:endParaRPr lang="en-US" sz="1200" i="0" kern="1200" dirty="0">
              <a:solidFill>
                <a:schemeClr val="tx1"/>
              </a:solidFill>
              <a:latin typeface="+mn-lt"/>
              <a:ea typeface="+mn-ea"/>
              <a:cs typeface="+mn-cs"/>
            </a:endParaRPr>
          </a:p>
          <a:p>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ACTION</a:t>
            </a:r>
          </a:p>
          <a:p>
            <a:endParaRPr lang="en-US" dirty="0"/>
          </a:p>
          <a:p>
            <a:r>
              <a:rPr lang="en-US" sz="1200" kern="1200" dirty="0">
                <a:solidFill>
                  <a:schemeClr val="tx1"/>
                </a:solidFill>
                <a:latin typeface="+mn-lt"/>
                <a:ea typeface="+mn-ea"/>
                <a:cs typeface="+mn-cs"/>
              </a:rPr>
              <a:t>Concerned about the potential damage caused by the cactus moth, a partnership has been formed between federal agencies (USGS BRD, USDA APHIS), state agencies (states' Departments of Agriculture), universities (Mississippi State University) Cooperative Extension Service, and other interested groups to monitor the distribution of the cactus moth. This partnership developed the Cactus Moth Detection and Monitoring Network, composed of volunteer monitors from public and private land management units, garden clubs and Master Gardeners to monitor the spread of the moth. The program relies on volunteers to monitor cactus populations and report observations. This is the first step of an Early Detection and Rapid Response (EDRR) approach. The data will be used to support modeling efforts to better predict likely locations for new </a:t>
            </a:r>
            <a:r>
              <a:rPr lang="en-US" sz="1200" kern="1200" dirty="0" err="1">
                <a:solidFill>
                  <a:schemeClr val="tx1"/>
                </a:solidFill>
                <a:latin typeface="+mn-lt"/>
                <a:ea typeface="+mn-ea"/>
                <a:cs typeface="+mn-cs"/>
              </a:rPr>
              <a:t>pricklypear</a:t>
            </a:r>
            <a:r>
              <a:rPr lang="en-US" sz="1200" kern="1200" dirty="0">
                <a:solidFill>
                  <a:schemeClr val="tx1"/>
                </a:solidFill>
                <a:latin typeface="+mn-lt"/>
                <a:ea typeface="+mn-ea"/>
                <a:cs typeface="+mn-cs"/>
              </a:rPr>
              <a:t> cactus and cactus moth, helping guide surveys.</a:t>
            </a:r>
          </a:p>
          <a:p>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CMDMN is storing several different types of information about </a:t>
            </a:r>
            <a:r>
              <a:rPr lang="en-US" sz="1200" kern="1200" dirty="0" err="1">
                <a:solidFill>
                  <a:schemeClr val="tx1"/>
                </a:solidFill>
                <a:latin typeface="+mn-lt"/>
                <a:ea typeface="+mn-ea"/>
                <a:cs typeface="+mn-cs"/>
              </a:rPr>
              <a:t>pricklypear</a:t>
            </a:r>
            <a:r>
              <a:rPr lang="en-US" sz="1200" kern="1200" dirty="0">
                <a:solidFill>
                  <a:schemeClr val="tx1"/>
                </a:solidFill>
                <a:latin typeface="+mn-lt"/>
                <a:ea typeface="+mn-ea"/>
                <a:cs typeface="+mn-cs"/>
              </a:rPr>
              <a:t> cactus and the cactus moth. Some of this information is provided graphically through a GIS application. The system displays the locations of </a:t>
            </a:r>
            <a:r>
              <a:rPr lang="en-US" sz="1200" kern="1200" dirty="0" err="1">
                <a:solidFill>
                  <a:schemeClr val="tx1"/>
                </a:solidFill>
                <a:latin typeface="+mn-lt"/>
                <a:ea typeface="+mn-ea"/>
                <a:cs typeface="+mn-cs"/>
              </a:rPr>
              <a:t>pricklypear</a:t>
            </a:r>
            <a:r>
              <a:rPr lang="en-US" sz="1200" kern="1200" dirty="0">
                <a:solidFill>
                  <a:schemeClr val="tx1"/>
                </a:solidFill>
                <a:latin typeface="+mn-lt"/>
                <a:ea typeface="+mn-ea"/>
                <a:cs typeface="+mn-cs"/>
              </a:rPr>
              <a:t> cacti with the moth sightings included. Negative reports are also being used for modeling purposes.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the effort to monitor the progress of the cactus moth, sentinel sites have been established along the leading edge. These sites are monitored on a regular basis for the presence of the cactus moth.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www.gri.msstate.edu</a:t>
            </a:r>
            <a:r>
              <a:rPr lang="en-US" sz="1200" kern="1200" dirty="0">
                <a:solidFill>
                  <a:schemeClr val="tx1"/>
                </a:solidFill>
                <a:latin typeface="+mn-lt"/>
                <a:ea typeface="+mn-ea"/>
                <a:cs typeface="+mn-cs"/>
              </a:rPr>
              <a:t>/research/</a:t>
            </a:r>
            <a:r>
              <a:rPr lang="en-US" sz="1200" kern="1200" dirty="0" err="1">
                <a:solidFill>
                  <a:schemeClr val="tx1"/>
                </a:solidFill>
                <a:latin typeface="+mn-lt"/>
                <a:ea typeface="+mn-ea"/>
                <a:cs typeface="+mn-cs"/>
              </a:rPr>
              <a:t>cmdmn</a:t>
            </a:r>
            <a:r>
              <a:rPr lang="en-US" sz="1200" kern="1200" dirty="0">
                <a:solidFill>
                  <a:schemeClr val="tx1"/>
                </a:solidFill>
                <a:latin typeface="+mn-lt"/>
                <a:ea typeface="+mn-ea"/>
                <a:cs typeface="+mn-cs"/>
              </a:rPr>
              <a:t>/</a:t>
            </a:r>
          </a:p>
          <a:p>
            <a:endParaRPr lang="en-US" dirty="0"/>
          </a:p>
          <a:p>
            <a:endParaRPr lang="en-US" dirty="0"/>
          </a:p>
          <a:p>
            <a:r>
              <a:rPr lang="en-US" dirty="0"/>
              <a:t>Resources</a:t>
            </a:r>
          </a:p>
          <a:p>
            <a:r>
              <a:rPr lang="en-US" dirty="0"/>
              <a:t>http://</a:t>
            </a:r>
            <a:r>
              <a:rPr lang="en-US" dirty="0" err="1"/>
              <a:t>www.desertmuseum.org</a:t>
            </a:r>
            <a:r>
              <a:rPr lang="en-US" dirty="0"/>
              <a:t>/invaders/</a:t>
            </a:r>
            <a:r>
              <a:rPr lang="en-US" dirty="0" err="1"/>
              <a:t>invaders_cactusmoth.php</a:t>
            </a:r>
            <a:endParaRPr lang="en-US" dirty="0"/>
          </a:p>
          <a:p>
            <a:r>
              <a:rPr lang="en-US" dirty="0"/>
              <a:t>http://</a:t>
            </a:r>
            <a:r>
              <a:rPr lang="en-US" dirty="0" err="1"/>
              <a:t>www.gri.msstate.edu</a:t>
            </a:r>
            <a:r>
              <a:rPr lang="en-US" dirty="0"/>
              <a:t>/research/</a:t>
            </a:r>
            <a:r>
              <a:rPr lang="en-US" dirty="0" err="1"/>
              <a:t>cmdmn</a:t>
            </a:r>
            <a:r>
              <a:rPr lang="en-US" dirty="0"/>
              <a:t>/download/</a:t>
            </a:r>
            <a:r>
              <a:rPr lang="en-US" dirty="0" err="1"/>
              <a:t>CactusMothDetectionNetworkFactsheet.pdf</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44</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EAB adults are strong flyers, but most of them only fly short distances (about 1/2 mile). So they don’t spread far on their own. Most new infestations are caused by people unknowingly taking infested ash to an </a:t>
            </a:r>
            <a:r>
              <a:rPr lang="en-US" sz="1200" kern="1200" dirty="0" err="1">
                <a:solidFill>
                  <a:schemeClr val="tx1"/>
                </a:solidFill>
                <a:latin typeface="+mn-lt"/>
                <a:ea typeface="+mn-ea"/>
                <a:cs typeface="+mn-cs"/>
              </a:rPr>
              <a:t>uninfested</a:t>
            </a:r>
            <a:r>
              <a:rPr lang="en-US" sz="1200" kern="1200" dirty="0">
                <a:solidFill>
                  <a:schemeClr val="tx1"/>
                </a:solidFill>
                <a:latin typeface="+mn-lt"/>
                <a:ea typeface="+mn-ea"/>
                <a:cs typeface="+mn-cs"/>
              </a:rPr>
              <a:t> area.</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46</a:t>
            </a:fld>
            <a:endParaRPr lang="en-US"/>
          </a:p>
        </p:txBody>
      </p:sp>
    </p:spTree>
    <p:extLst>
      <p:ext uri="{BB962C8B-B14F-4D97-AF65-F5344CB8AC3E}">
        <p14:creationId xmlns:p14="http://schemas.microsoft.com/office/powerpoint/2010/main" val="1466603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planipennis</a:t>
            </a:r>
            <a:r>
              <a:rPr lang="en-US" sz="1200" kern="1200" dirty="0">
                <a:solidFill>
                  <a:schemeClr val="tx1"/>
                </a:solidFill>
                <a:effectLst/>
                <a:latin typeface="+mn-lt"/>
                <a:ea typeface="+mn-ea"/>
                <a:cs typeface="+mn-cs"/>
              </a:rPr>
              <a:t> larvae have developed in branches and trunks ranging from 2.5 cm (1 inch) to 140 cm (55 inches) in diameter. Although stressed trees are initially more attractive to A. </a:t>
            </a:r>
            <a:r>
              <a:rPr lang="en-US" sz="1200" kern="1200" dirty="0" err="1">
                <a:solidFill>
                  <a:schemeClr val="tx1"/>
                </a:solidFill>
                <a:effectLst/>
                <a:latin typeface="+mn-lt"/>
                <a:ea typeface="+mn-ea"/>
                <a:cs typeface="+mn-cs"/>
              </a:rPr>
              <a:t>planipennis</a:t>
            </a:r>
            <a:r>
              <a:rPr lang="en-US" sz="1200" kern="1200" dirty="0">
                <a:solidFill>
                  <a:schemeClr val="tx1"/>
                </a:solidFill>
                <a:effectLst/>
                <a:latin typeface="+mn-lt"/>
                <a:ea typeface="+mn-ea"/>
                <a:cs typeface="+mn-cs"/>
              </a:rPr>
              <a:t> than healthy trees are, in many areas all or nearly all ash trees greater than 3 cm in diameter have been attacked.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47</a:t>
            </a:fld>
            <a:endParaRPr lang="en-US"/>
          </a:p>
        </p:txBody>
      </p:sp>
    </p:spTree>
    <p:extLst>
      <p:ext uri="{BB962C8B-B14F-4D97-AF65-F5344CB8AC3E}">
        <p14:creationId xmlns:p14="http://schemas.microsoft.com/office/powerpoint/2010/main" val="4284233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Recent research shows that the beetle can have a one- or two-year life cycle. Adults begin emerging in mid to late May with peak emergence in late June. Females usually begin laying eggs about 2 weeks after emergence. Eggs hatch in 1-2 weeks, and the tiny larvae bore through the bark and into the cambium - the area between the bark and wood where nutrient levels are high. The larvae feed under the bark for several weeks, usually from late July or early August through October. The larvae typically pass through four stages, eventually reaching a size of roughly 1 to 1.25 inches long. Most EAB larvae overwinter in a small chamber in the outer bark or in the outer inch of wood. Pupation occurs in spring and the new generation of adults will emerge in May or early June, to begin the cycle again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Eggs are laid on the surface of the bark, in bark cracks and crevices or just under the outer bark of ash trees. The eggs, which are very small and reddish-brown, may be laid in groups or individually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is a larva of an emerald ash borer. The larvae are the destructive stage of the pest. EAB larvae feed in S-shaped tunnels, called galleries, in the phloem of the tree. The phloem is between the rough outer bark and the hard sapwood. Phloem transports nutrients within the tree.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Most larvae overwinter as </a:t>
            </a:r>
            <a:r>
              <a:rPr lang="en-US" sz="1200" kern="1200" dirty="0" err="1">
                <a:solidFill>
                  <a:schemeClr val="tx1"/>
                </a:solidFill>
                <a:latin typeface="+mn-lt"/>
                <a:ea typeface="+mn-ea"/>
                <a:cs typeface="+mn-cs"/>
              </a:rPr>
              <a:t>prepupae</a:t>
            </a:r>
            <a:r>
              <a:rPr lang="en-US" sz="1200" kern="1200" dirty="0">
                <a:solidFill>
                  <a:schemeClr val="tx1"/>
                </a:solidFill>
                <a:latin typeface="+mn-lt"/>
                <a:ea typeface="+mn-ea"/>
                <a:cs typeface="+mn-cs"/>
              </a:rPr>
              <a:t> in cells found about a half-inch into the sapwood or outer bark..</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48</a:t>
            </a:fld>
            <a:endParaRPr lang="en-US"/>
          </a:p>
        </p:txBody>
      </p:sp>
    </p:spTree>
    <p:extLst>
      <p:ext uri="{BB962C8B-B14F-4D97-AF65-F5344CB8AC3E}">
        <p14:creationId xmlns:p14="http://schemas.microsoft.com/office/powerpoint/2010/main" val="3210791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Larva have bell-shaped segments toward their posterior, and are slender with chewing mouth parts. These segment shapes indicate Emerald Ash Borer larva. The larva reach approximately 1.25 inches in length before they pupate toward late fall and early spring.</a:t>
            </a:r>
          </a:p>
          <a:p>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Larvae reach a length of 26 to 32 mm, are white to cream-colored, and </a:t>
            </a:r>
            <a:r>
              <a:rPr lang="en-US" sz="1200" kern="1200" dirty="0" err="1">
                <a:solidFill>
                  <a:schemeClr val="tx1"/>
                </a:solidFill>
                <a:effectLst/>
                <a:latin typeface="+mn-lt"/>
                <a:ea typeface="+mn-ea"/>
                <a:cs typeface="+mn-cs"/>
              </a:rPr>
              <a:t>dorso</a:t>
            </a:r>
            <a:r>
              <a:rPr lang="en-US" sz="1200" kern="1200" dirty="0">
                <a:solidFill>
                  <a:schemeClr val="tx1"/>
                </a:solidFill>
                <a:effectLst/>
                <a:latin typeface="+mn-lt"/>
                <a:ea typeface="+mn-ea"/>
                <a:cs typeface="+mn-cs"/>
              </a:rPr>
              <a:t>-ventrally flattened (Fig. 3). The brown head is mostly retracted into the </a:t>
            </a:r>
            <a:r>
              <a:rPr lang="en-US" sz="1200" kern="1200" dirty="0" err="1">
                <a:solidFill>
                  <a:schemeClr val="tx1"/>
                </a:solidFill>
                <a:effectLst/>
                <a:latin typeface="+mn-lt"/>
                <a:ea typeface="+mn-ea"/>
                <a:cs typeface="+mn-cs"/>
              </a:rPr>
              <a:t>prothorax</a:t>
            </a:r>
            <a:r>
              <a:rPr lang="en-US" sz="1200" kern="1200" dirty="0">
                <a:solidFill>
                  <a:schemeClr val="tx1"/>
                </a:solidFill>
                <a:effectLst/>
                <a:latin typeface="+mn-lt"/>
                <a:ea typeface="+mn-ea"/>
                <a:cs typeface="+mn-cs"/>
              </a:rPr>
              <a:t>, and only the mouthparts are visible. The abdomen has 10 segments, and the last segment has a pair of brown, pincer-like appendages.  (USFS, 2008 [Pest Alert])</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49</a:t>
            </a:fld>
            <a:endParaRPr lang="en-US"/>
          </a:p>
        </p:txBody>
      </p:sp>
    </p:spTree>
    <p:extLst>
      <p:ext uri="{BB962C8B-B14F-4D97-AF65-F5344CB8AC3E}">
        <p14:creationId xmlns:p14="http://schemas.microsoft.com/office/powerpoint/2010/main" val="2876408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Adult EAB are most active from May to October. While their small size makes them difficult to spot, their unique identifying characteristics are:</a:t>
            </a:r>
          </a:p>
          <a:p>
            <a:r>
              <a:rPr lang="en-US" sz="1200" kern="1200" dirty="0">
                <a:solidFill>
                  <a:schemeClr val="tx1"/>
                </a:solidFill>
                <a:latin typeface="+mn-lt"/>
                <a:ea typeface="+mn-ea"/>
                <a:cs typeface="+mn-cs"/>
              </a:rPr>
              <a:t>Bright, metallic green</a:t>
            </a:r>
          </a:p>
          <a:p>
            <a:r>
              <a:rPr lang="en-US" sz="1200" kern="1200" dirty="0">
                <a:solidFill>
                  <a:schemeClr val="tx1"/>
                </a:solidFill>
                <a:latin typeface="+mn-lt"/>
                <a:ea typeface="+mn-ea"/>
                <a:cs typeface="+mn-cs"/>
              </a:rPr>
              <a:t>½” long, flattened back</a:t>
            </a:r>
          </a:p>
          <a:p>
            <a:r>
              <a:rPr lang="en-US" sz="1200" kern="1200" dirty="0">
                <a:solidFill>
                  <a:schemeClr val="tx1"/>
                </a:solidFill>
                <a:latin typeface="+mn-lt"/>
                <a:ea typeface="+mn-ea"/>
                <a:cs typeface="+mn-cs"/>
              </a:rPr>
              <a:t>Purple abdominal segments beneath wing covers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www.stopthebeetle.info</a:t>
            </a:r>
            <a:r>
              <a:rPr lang="en-US" sz="1200" kern="120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may be present from late May through early September but are most common in June and July. (</a:t>
            </a:r>
            <a:r>
              <a:rPr lang="en-US" sz="1200" kern="1200" dirty="0" err="1">
                <a:solidFill>
                  <a:schemeClr val="tx1"/>
                </a:solidFill>
                <a:effectLst/>
                <a:latin typeface="+mn-lt"/>
                <a:ea typeface="+mn-ea"/>
                <a:cs typeface="+mn-cs"/>
              </a:rPr>
              <a:t>emeralashborer.info</a:t>
            </a:r>
            <a:r>
              <a:rPr lang="en-US" sz="1200" kern="1200" dirty="0">
                <a:solidFill>
                  <a:schemeClr val="tx1"/>
                </a:solidFill>
                <a:effectLst/>
                <a:latin typeface="+mn-lt"/>
                <a:ea typeface="+mn-ea"/>
                <a:cs typeface="+mn-cs"/>
              </a:rPr>
              <a: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Adult beetles are generally larger and brighter green (Fig. 1) than the native North American </a:t>
            </a:r>
            <a:r>
              <a:rPr lang="en-US" sz="1200" kern="1200" dirty="0" err="1">
                <a:solidFill>
                  <a:schemeClr val="tx1"/>
                </a:solidFill>
                <a:effectLst/>
                <a:latin typeface="+mn-lt"/>
                <a:ea typeface="+mn-ea"/>
                <a:cs typeface="+mn-cs"/>
              </a:rPr>
              <a:t>Agrilus</a:t>
            </a:r>
            <a:r>
              <a:rPr lang="en-US" sz="1200" kern="1200" dirty="0">
                <a:solidFill>
                  <a:schemeClr val="tx1"/>
                </a:solidFill>
                <a:effectLst/>
                <a:latin typeface="+mn-lt"/>
                <a:ea typeface="+mn-ea"/>
                <a:cs typeface="+mn-cs"/>
              </a:rPr>
              <a:t> species. Adults are slender, elongate, and 7.5 to 13.5 mm long. Males are smaller than females and have fine hairs, which the females lack, on the ventral side of the thorax. Adults are usually bronze, golden, or reddish green overall, with darker, metallic emerald green wing covers. The dorsal side of the abdomen is metallic purplish red and can be seen when the wings are spread (Fig. 2). The </a:t>
            </a:r>
            <a:r>
              <a:rPr lang="en-US" sz="1200" kern="1200" dirty="0" err="1">
                <a:solidFill>
                  <a:schemeClr val="tx1"/>
                </a:solidFill>
                <a:effectLst/>
                <a:latin typeface="+mn-lt"/>
                <a:ea typeface="+mn-ea"/>
                <a:cs typeface="+mn-cs"/>
              </a:rPr>
              <a:t>prothorax</a:t>
            </a:r>
            <a:r>
              <a:rPr lang="en-US" sz="1200" kern="1200" dirty="0">
                <a:solidFill>
                  <a:schemeClr val="tx1"/>
                </a:solidFill>
                <a:effectLst/>
                <a:latin typeface="+mn-lt"/>
                <a:ea typeface="+mn-ea"/>
                <a:cs typeface="+mn-cs"/>
              </a:rPr>
              <a:t>, the segment behind the head and to which the first pair of legs is attached, is slightly wider than the head and the same width as the base of the wing covers. (USFS,</a:t>
            </a:r>
            <a:r>
              <a:rPr lang="en-US" sz="1200" kern="1200" baseline="0" dirty="0">
                <a:solidFill>
                  <a:schemeClr val="tx1"/>
                </a:solidFill>
                <a:effectLst/>
                <a:latin typeface="+mn-lt"/>
                <a:ea typeface="+mn-ea"/>
                <a:cs typeface="+mn-cs"/>
              </a:rPr>
              <a:t> 2008 [Pest Alert])</a:t>
            </a:r>
            <a:endParaRPr lang="en-US" dirty="0"/>
          </a:p>
          <a:p>
            <a:endParaRPr lang="en-US" dirty="0"/>
          </a:p>
          <a:p>
            <a:r>
              <a:rPr lang="en-US" sz="1200" kern="1200" dirty="0">
                <a:solidFill>
                  <a:schemeClr val="tx1"/>
                </a:solidFill>
                <a:latin typeface="+mn-lt"/>
                <a:ea typeface="+mn-ea"/>
                <a:cs typeface="+mn-cs"/>
              </a:rPr>
              <a:t>The beetle is emerald green and shinny, and is about 1/2 inch long, and 1/8 inch wide. The abdomen under the wings is a bright shinny purple. The adult Emerald Ash Borer beetle will emerge, or exit the tree by chewing a distinctive D-shaped hole through the bark approximately 1/8 inch wide. The exit holes may be orientated in any direction, top, bottom, or sideways. (http://</a:t>
            </a:r>
            <a:r>
              <a:rPr lang="en-US" sz="1200" kern="1200" dirty="0" err="1">
                <a:solidFill>
                  <a:schemeClr val="tx1"/>
                </a:solidFill>
                <a:latin typeface="+mn-lt"/>
                <a:ea typeface="+mn-ea"/>
                <a:cs typeface="+mn-cs"/>
              </a:rPr>
              <a:t>www.iowatreepests.com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eab_identify.html</a:t>
            </a:r>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50</a:t>
            </a:fld>
            <a:endParaRPr lang="en-US"/>
          </a:p>
        </p:txBody>
      </p:sp>
    </p:spTree>
    <p:extLst>
      <p:ext uri="{BB962C8B-B14F-4D97-AF65-F5344CB8AC3E}">
        <p14:creationId xmlns:p14="http://schemas.microsoft.com/office/powerpoint/2010/main" val="1321001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Adult EAB are most active from May to October. While their small size makes them difficult to spot, their unique identifying characteristics are:</a:t>
            </a:r>
          </a:p>
          <a:p>
            <a:r>
              <a:rPr lang="en-US" sz="1200" kern="1200" dirty="0">
                <a:solidFill>
                  <a:schemeClr val="tx1"/>
                </a:solidFill>
                <a:latin typeface="+mn-lt"/>
                <a:ea typeface="+mn-ea"/>
                <a:cs typeface="+mn-cs"/>
              </a:rPr>
              <a:t>Bright, metallic green</a:t>
            </a:r>
          </a:p>
          <a:p>
            <a:r>
              <a:rPr lang="en-US" sz="1200" kern="1200" dirty="0">
                <a:solidFill>
                  <a:schemeClr val="tx1"/>
                </a:solidFill>
                <a:latin typeface="+mn-lt"/>
                <a:ea typeface="+mn-ea"/>
                <a:cs typeface="+mn-cs"/>
              </a:rPr>
              <a:t>½” long, flattened back</a:t>
            </a:r>
          </a:p>
          <a:p>
            <a:r>
              <a:rPr lang="en-US" sz="1200" kern="1200" dirty="0">
                <a:solidFill>
                  <a:schemeClr val="tx1"/>
                </a:solidFill>
                <a:latin typeface="+mn-lt"/>
                <a:ea typeface="+mn-ea"/>
                <a:cs typeface="+mn-cs"/>
              </a:rPr>
              <a:t>Purple abdominal segments beneath wing covers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www.stopthebeetle.info</a:t>
            </a:r>
            <a:r>
              <a:rPr lang="en-US" sz="1200" kern="120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may be present from late May through early September but are most common in June and July. (</a:t>
            </a:r>
            <a:r>
              <a:rPr lang="en-US" sz="1200" kern="1200" dirty="0" err="1">
                <a:solidFill>
                  <a:schemeClr val="tx1"/>
                </a:solidFill>
                <a:effectLst/>
                <a:latin typeface="+mn-lt"/>
                <a:ea typeface="+mn-ea"/>
                <a:cs typeface="+mn-cs"/>
              </a:rPr>
              <a:t>emeralashborer.info</a:t>
            </a:r>
            <a:r>
              <a:rPr lang="en-US" sz="1200" kern="1200" dirty="0">
                <a:solidFill>
                  <a:schemeClr val="tx1"/>
                </a:solidFill>
                <a:effectLst/>
                <a:latin typeface="+mn-lt"/>
                <a:ea typeface="+mn-ea"/>
                <a:cs typeface="+mn-cs"/>
              </a:rPr>
              <a: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Adult beetles are generally larger and brighter green (Fig. 1) than the native North American </a:t>
            </a:r>
            <a:r>
              <a:rPr lang="en-US" sz="1200" kern="1200" dirty="0" err="1">
                <a:solidFill>
                  <a:schemeClr val="tx1"/>
                </a:solidFill>
                <a:effectLst/>
                <a:latin typeface="+mn-lt"/>
                <a:ea typeface="+mn-ea"/>
                <a:cs typeface="+mn-cs"/>
              </a:rPr>
              <a:t>Agrilus</a:t>
            </a:r>
            <a:r>
              <a:rPr lang="en-US" sz="1200" kern="1200" dirty="0">
                <a:solidFill>
                  <a:schemeClr val="tx1"/>
                </a:solidFill>
                <a:effectLst/>
                <a:latin typeface="+mn-lt"/>
                <a:ea typeface="+mn-ea"/>
                <a:cs typeface="+mn-cs"/>
              </a:rPr>
              <a:t> species. Adults are slender, elongate, and 7.5 to 13.5 mm long. Males are smaller than females and have fine hairs, which the females lack, on the ventral side of the thorax. Adults are usually bronze, golden, or reddish green overall, with darker, metallic emerald green wing covers. The dorsal side of the abdomen is metallic purplish red and can be seen when the wings are spread (Fig. 2). The </a:t>
            </a:r>
            <a:r>
              <a:rPr lang="en-US" sz="1200" kern="1200" dirty="0" err="1">
                <a:solidFill>
                  <a:schemeClr val="tx1"/>
                </a:solidFill>
                <a:effectLst/>
                <a:latin typeface="+mn-lt"/>
                <a:ea typeface="+mn-ea"/>
                <a:cs typeface="+mn-cs"/>
              </a:rPr>
              <a:t>prothorax</a:t>
            </a:r>
            <a:r>
              <a:rPr lang="en-US" sz="1200" kern="1200" dirty="0">
                <a:solidFill>
                  <a:schemeClr val="tx1"/>
                </a:solidFill>
                <a:effectLst/>
                <a:latin typeface="+mn-lt"/>
                <a:ea typeface="+mn-ea"/>
                <a:cs typeface="+mn-cs"/>
              </a:rPr>
              <a:t>, the segment behind the head and to which the first pair of legs is attached, is slightly wider than the head and the same width as the base of the wing covers. </a:t>
            </a:r>
            <a:endParaRPr lang="en-US" dirty="0"/>
          </a:p>
          <a:p>
            <a:endParaRPr lang="en-US" dirty="0"/>
          </a:p>
          <a:p>
            <a:r>
              <a:rPr lang="en-US" sz="1200" kern="1200" dirty="0">
                <a:solidFill>
                  <a:schemeClr val="tx1"/>
                </a:solidFill>
                <a:latin typeface="+mn-lt"/>
                <a:ea typeface="+mn-ea"/>
                <a:cs typeface="+mn-cs"/>
              </a:rPr>
              <a:t>The beetle is emerald green and shinny, and is about 1/2 inch long, and 1/8 inch wide. The abdomen under the wings is a bright shinny purple. The adult Emerald Ash Borer beetle will emerge, or exit the tree by chewing a distinctive D-shaped hole through the bark approximately 1/8 inch wide. The exit holes may be orientated in any direction, top, bottom, or sideways. (http://</a:t>
            </a:r>
            <a:r>
              <a:rPr lang="en-US" sz="1200" kern="1200" dirty="0" err="1">
                <a:solidFill>
                  <a:schemeClr val="tx1"/>
                </a:solidFill>
                <a:latin typeface="+mn-lt"/>
                <a:ea typeface="+mn-ea"/>
                <a:cs typeface="+mn-cs"/>
              </a:rPr>
              <a:t>www.iowatreepests.com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eab_identify.html</a:t>
            </a:r>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51</a:t>
            </a:fld>
            <a:endParaRPr lang="en-US"/>
          </a:p>
        </p:txBody>
      </p:sp>
    </p:spTree>
    <p:extLst>
      <p:ext uri="{BB962C8B-B14F-4D97-AF65-F5344CB8AC3E}">
        <p14:creationId xmlns:p14="http://schemas.microsoft.com/office/powerpoint/2010/main" val="1321001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difficult to detect A. </a:t>
            </a:r>
            <a:r>
              <a:rPr lang="en-US" sz="1200" kern="1200" dirty="0" err="1">
                <a:solidFill>
                  <a:schemeClr val="tx1"/>
                </a:solidFill>
                <a:effectLst/>
                <a:latin typeface="+mn-lt"/>
                <a:ea typeface="+mn-ea"/>
                <a:cs typeface="+mn-cs"/>
              </a:rPr>
              <a:t>planipennis</a:t>
            </a:r>
            <a:r>
              <a:rPr lang="en-US" sz="1200" kern="1200" dirty="0">
                <a:solidFill>
                  <a:schemeClr val="tx1"/>
                </a:solidFill>
                <a:effectLst/>
                <a:latin typeface="+mn-lt"/>
                <a:ea typeface="+mn-ea"/>
                <a:cs typeface="+mn-cs"/>
              </a:rPr>
              <a:t> in newly infested trees because they exhibit few, if any, external symptoms. Jagged holes excavated by woodpeckers feeding on late instar or </a:t>
            </a:r>
            <a:r>
              <a:rPr lang="en-US" sz="1200" kern="1200" dirty="0" err="1">
                <a:solidFill>
                  <a:schemeClr val="tx1"/>
                </a:solidFill>
                <a:effectLst/>
                <a:latin typeface="+mn-lt"/>
                <a:ea typeface="+mn-ea"/>
                <a:cs typeface="+mn-cs"/>
              </a:rPr>
              <a:t>prepupal</a:t>
            </a:r>
            <a:r>
              <a:rPr lang="en-US" sz="1200" kern="1200" dirty="0">
                <a:solidFill>
                  <a:schemeClr val="tx1"/>
                </a:solidFill>
                <a:effectLst/>
                <a:latin typeface="+mn-lt"/>
                <a:ea typeface="+mn-ea"/>
                <a:cs typeface="+mn-cs"/>
              </a:rPr>
              <a:t> larvae may be the first sign that a tree is infested (Fig. 6). D-shaped exit holes left by emerging adult beetles may be seen on branches or the trunk, especially on trees with smooth bark (Fig 5). Bark may split vertically over larval feeding galleries. When the bark is removed from infested trees, the distinct, </a:t>
            </a:r>
            <a:r>
              <a:rPr lang="en-US" sz="1200" kern="1200" dirty="0" err="1">
                <a:solidFill>
                  <a:schemeClr val="tx1"/>
                </a:solidFill>
                <a:effectLst/>
                <a:latin typeface="+mn-lt"/>
                <a:ea typeface="+mn-ea"/>
                <a:cs typeface="+mn-cs"/>
              </a:rPr>
              <a:t>frass</a:t>
            </a:r>
            <a:r>
              <a:rPr lang="en-US" sz="1200" kern="1200" dirty="0">
                <a:solidFill>
                  <a:schemeClr val="tx1"/>
                </a:solidFill>
                <a:effectLst/>
                <a:latin typeface="+mn-lt"/>
                <a:ea typeface="+mn-ea"/>
                <a:cs typeface="+mn-cs"/>
              </a:rPr>
              <a:t>-filled larval galleries that etch the outer sapwood and phloem are readily visible (Fig. 4 and Fig. 7). An elliptical area of discolored sapwood, usually a result of secondary infection by fungal pathogens, sometimes surrounds galleries.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a:t>
            </a:r>
            <a:r>
              <a:rPr lang="en-US" sz="1200" kern="1200" dirty="0" err="1">
                <a:solidFill>
                  <a:schemeClr val="tx1"/>
                </a:solidFill>
                <a:effectLst/>
                <a:latin typeface="+mn-lt"/>
                <a:ea typeface="+mn-ea"/>
                <a:cs typeface="+mn-cs"/>
              </a:rPr>
              <a:t>planipennis</a:t>
            </a:r>
            <a:r>
              <a:rPr lang="en-US" sz="1200" kern="1200" dirty="0">
                <a:solidFill>
                  <a:schemeClr val="tx1"/>
                </a:solidFill>
                <a:effectLst/>
                <a:latin typeface="+mn-lt"/>
                <a:ea typeface="+mn-ea"/>
                <a:cs typeface="+mn-cs"/>
              </a:rPr>
              <a:t> densities build, foliage wilts, branches die, and the tree canopy becomes increasingly thin. Many trees appear to lose about 30 to 50 percent of the canopy after only a few years of infestation. Trees may die after 3 to 4 years of heavy infestation (Fig. 7). </a:t>
            </a:r>
            <a:r>
              <a:rPr lang="en-US" sz="1200" kern="1200" dirty="0" err="1">
                <a:solidFill>
                  <a:schemeClr val="tx1"/>
                </a:solidFill>
                <a:effectLst/>
                <a:latin typeface="+mn-lt"/>
                <a:ea typeface="+mn-ea"/>
                <a:cs typeface="+mn-cs"/>
              </a:rPr>
              <a:t>Epicormic</a:t>
            </a:r>
            <a:r>
              <a:rPr lang="en-US" sz="1200" kern="1200" dirty="0">
                <a:solidFill>
                  <a:schemeClr val="tx1"/>
                </a:solidFill>
                <a:effectLst/>
                <a:latin typeface="+mn-lt"/>
                <a:ea typeface="+mn-ea"/>
                <a:cs typeface="+mn-cs"/>
              </a:rPr>
              <a:t> shoots may arise on the trunk or branches of the tree (Fig. 8), often at the margin of live and dead tissue. Dense root sprouting sometimes occurs after trees die.  (USFS, 2008 [Pest</a:t>
            </a:r>
            <a:r>
              <a:rPr lang="en-US" sz="1200" kern="1200" baseline="0" dirty="0">
                <a:solidFill>
                  <a:schemeClr val="tx1"/>
                </a:solidFill>
                <a:effectLst/>
                <a:latin typeface="+mn-lt"/>
                <a:ea typeface="+mn-ea"/>
                <a:cs typeface="+mn-cs"/>
              </a:rPr>
              <a:t> Alert])</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53</a:t>
            </a:fld>
            <a:endParaRPr lang="en-US"/>
          </a:p>
        </p:txBody>
      </p:sp>
    </p:spTree>
    <p:extLst>
      <p:ext uri="{BB962C8B-B14F-4D97-AF65-F5344CB8AC3E}">
        <p14:creationId xmlns:p14="http://schemas.microsoft.com/office/powerpoint/2010/main" val="3655574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difficult to detect A. </a:t>
            </a:r>
            <a:r>
              <a:rPr lang="en-US" sz="1200" kern="1200" dirty="0" err="1">
                <a:solidFill>
                  <a:schemeClr val="tx1"/>
                </a:solidFill>
                <a:effectLst/>
                <a:latin typeface="+mn-lt"/>
                <a:ea typeface="+mn-ea"/>
                <a:cs typeface="+mn-cs"/>
              </a:rPr>
              <a:t>planipennis</a:t>
            </a:r>
            <a:r>
              <a:rPr lang="en-US" sz="1200" kern="1200" dirty="0">
                <a:solidFill>
                  <a:schemeClr val="tx1"/>
                </a:solidFill>
                <a:effectLst/>
                <a:latin typeface="+mn-lt"/>
                <a:ea typeface="+mn-ea"/>
                <a:cs typeface="+mn-cs"/>
              </a:rPr>
              <a:t> in newly infested trees because they exhibit few, if any, external symptoms. Jagged holes excavated by woodpeckers feeding on late instar or </a:t>
            </a:r>
            <a:r>
              <a:rPr lang="en-US" sz="1200" kern="1200" dirty="0" err="1">
                <a:solidFill>
                  <a:schemeClr val="tx1"/>
                </a:solidFill>
                <a:effectLst/>
                <a:latin typeface="+mn-lt"/>
                <a:ea typeface="+mn-ea"/>
                <a:cs typeface="+mn-cs"/>
              </a:rPr>
              <a:t>prepupal</a:t>
            </a:r>
            <a:r>
              <a:rPr lang="en-US" sz="1200" kern="1200" dirty="0">
                <a:solidFill>
                  <a:schemeClr val="tx1"/>
                </a:solidFill>
                <a:effectLst/>
                <a:latin typeface="+mn-lt"/>
                <a:ea typeface="+mn-ea"/>
                <a:cs typeface="+mn-cs"/>
              </a:rPr>
              <a:t> larvae may be the first sign that a tree is infested (Fig. 6). D-shaped exit holes left by emerging adult beetles may be seen on branches or the trunk, especially on trees with smooth bark (Fig 5). Bark may split vertically over larval feeding galleries. When the bark is removed from infested trees, the distinct, </a:t>
            </a:r>
            <a:r>
              <a:rPr lang="en-US" sz="1200" kern="1200" dirty="0" err="1">
                <a:solidFill>
                  <a:schemeClr val="tx1"/>
                </a:solidFill>
                <a:effectLst/>
                <a:latin typeface="+mn-lt"/>
                <a:ea typeface="+mn-ea"/>
                <a:cs typeface="+mn-cs"/>
              </a:rPr>
              <a:t>frass</a:t>
            </a:r>
            <a:r>
              <a:rPr lang="en-US" sz="1200" kern="1200" dirty="0">
                <a:solidFill>
                  <a:schemeClr val="tx1"/>
                </a:solidFill>
                <a:effectLst/>
                <a:latin typeface="+mn-lt"/>
                <a:ea typeface="+mn-ea"/>
                <a:cs typeface="+mn-cs"/>
              </a:rPr>
              <a:t>-filled larval galleries that etch the outer sapwood and phloem are readily visible (Fig. 4 and Fig. 7). An elliptical area of discolored sapwood, usually a result of secondary infection by fungal pathogens, sometimes surrounds galleries.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a:t>
            </a:r>
            <a:r>
              <a:rPr lang="en-US" sz="1200" kern="1200" dirty="0" err="1">
                <a:solidFill>
                  <a:schemeClr val="tx1"/>
                </a:solidFill>
                <a:effectLst/>
                <a:latin typeface="+mn-lt"/>
                <a:ea typeface="+mn-ea"/>
                <a:cs typeface="+mn-cs"/>
              </a:rPr>
              <a:t>planipennis</a:t>
            </a:r>
            <a:r>
              <a:rPr lang="en-US" sz="1200" kern="1200" dirty="0">
                <a:solidFill>
                  <a:schemeClr val="tx1"/>
                </a:solidFill>
                <a:effectLst/>
                <a:latin typeface="+mn-lt"/>
                <a:ea typeface="+mn-ea"/>
                <a:cs typeface="+mn-cs"/>
              </a:rPr>
              <a:t> densities build, foliage wilts, branches die, and the tree canopy becomes increasingly thin. Many trees appear to lose about 30 to 50 percent of the canopy after only a few years of infestation. Trees may die after 3 to 4 years of heavy infestation (Fig. 7). </a:t>
            </a:r>
            <a:r>
              <a:rPr lang="en-US" sz="1200" kern="1200" dirty="0" err="1">
                <a:solidFill>
                  <a:schemeClr val="tx1"/>
                </a:solidFill>
                <a:effectLst/>
                <a:latin typeface="+mn-lt"/>
                <a:ea typeface="+mn-ea"/>
                <a:cs typeface="+mn-cs"/>
              </a:rPr>
              <a:t>Epicormic</a:t>
            </a:r>
            <a:r>
              <a:rPr lang="en-US" sz="1200" kern="1200" dirty="0">
                <a:solidFill>
                  <a:schemeClr val="tx1"/>
                </a:solidFill>
                <a:effectLst/>
                <a:latin typeface="+mn-lt"/>
                <a:ea typeface="+mn-ea"/>
                <a:cs typeface="+mn-cs"/>
              </a:rPr>
              <a:t> shoots may arise on the trunk or branches of the tree (Fig. 8), often at the margin of live and dead tissue. Dense root sprouting sometimes occurs after trees die.  (USFS, 2008 [Pest</a:t>
            </a:r>
            <a:r>
              <a:rPr lang="en-US" sz="1200" kern="1200" baseline="0" dirty="0">
                <a:solidFill>
                  <a:schemeClr val="tx1"/>
                </a:solidFill>
                <a:effectLst/>
                <a:latin typeface="+mn-lt"/>
                <a:ea typeface="+mn-ea"/>
                <a:cs typeface="+mn-cs"/>
              </a:rPr>
              <a:t> Alert])</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54</a:t>
            </a:fld>
            <a:endParaRPr lang="en-US"/>
          </a:p>
        </p:txBody>
      </p:sp>
    </p:spTree>
    <p:extLst>
      <p:ext uri="{BB962C8B-B14F-4D97-AF65-F5344CB8AC3E}">
        <p14:creationId xmlns:p14="http://schemas.microsoft.com/office/powerpoint/2010/main" val="365557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10</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difficult to detect A. </a:t>
            </a:r>
            <a:r>
              <a:rPr lang="en-US" sz="1200" kern="1200" dirty="0" err="1">
                <a:solidFill>
                  <a:schemeClr val="tx1"/>
                </a:solidFill>
                <a:effectLst/>
                <a:latin typeface="+mn-lt"/>
                <a:ea typeface="+mn-ea"/>
                <a:cs typeface="+mn-cs"/>
              </a:rPr>
              <a:t>planipennis</a:t>
            </a:r>
            <a:r>
              <a:rPr lang="en-US" sz="1200" kern="1200" dirty="0">
                <a:solidFill>
                  <a:schemeClr val="tx1"/>
                </a:solidFill>
                <a:effectLst/>
                <a:latin typeface="+mn-lt"/>
                <a:ea typeface="+mn-ea"/>
                <a:cs typeface="+mn-cs"/>
              </a:rPr>
              <a:t> in newly infested trees because they exhibit few, if any, external symptoms. Jagged holes excavated by woodpeckers feeding on late instar or </a:t>
            </a:r>
            <a:r>
              <a:rPr lang="en-US" sz="1200" kern="1200" dirty="0" err="1">
                <a:solidFill>
                  <a:schemeClr val="tx1"/>
                </a:solidFill>
                <a:effectLst/>
                <a:latin typeface="+mn-lt"/>
                <a:ea typeface="+mn-ea"/>
                <a:cs typeface="+mn-cs"/>
              </a:rPr>
              <a:t>prepupal</a:t>
            </a:r>
            <a:r>
              <a:rPr lang="en-US" sz="1200" kern="1200" dirty="0">
                <a:solidFill>
                  <a:schemeClr val="tx1"/>
                </a:solidFill>
                <a:effectLst/>
                <a:latin typeface="+mn-lt"/>
                <a:ea typeface="+mn-ea"/>
                <a:cs typeface="+mn-cs"/>
              </a:rPr>
              <a:t> larvae may be the first sign that a tree is infested (Fig. 6). D-shaped exit holes left by emerging adult beetles may be seen on branches or the trunk, especially on trees with smooth bark (Fig 5). Bark may split vertically over larval feeding galleries. When the bark is removed from infested trees, the distinct, </a:t>
            </a:r>
            <a:r>
              <a:rPr lang="en-US" sz="1200" kern="1200" dirty="0" err="1">
                <a:solidFill>
                  <a:schemeClr val="tx1"/>
                </a:solidFill>
                <a:effectLst/>
                <a:latin typeface="+mn-lt"/>
                <a:ea typeface="+mn-ea"/>
                <a:cs typeface="+mn-cs"/>
              </a:rPr>
              <a:t>frass</a:t>
            </a:r>
            <a:r>
              <a:rPr lang="en-US" sz="1200" kern="1200" dirty="0">
                <a:solidFill>
                  <a:schemeClr val="tx1"/>
                </a:solidFill>
                <a:effectLst/>
                <a:latin typeface="+mn-lt"/>
                <a:ea typeface="+mn-ea"/>
                <a:cs typeface="+mn-cs"/>
              </a:rPr>
              <a:t>-filled larval galleries that etch the outer sapwood and phloem are readily visible (Fig. 4 and Fig. 7). An elliptical area of discolored sapwood, usually a result of secondary infection by fungal pathogens, sometimes surrounds galleries.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a:t>
            </a:r>
            <a:r>
              <a:rPr lang="en-US" sz="1200" kern="1200" dirty="0" err="1">
                <a:solidFill>
                  <a:schemeClr val="tx1"/>
                </a:solidFill>
                <a:effectLst/>
                <a:latin typeface="+mn-lt"/>
                <a:ea typeface="+mn-ea"/>
                <a:cs typeface="+mn-cs"/>
              </a:rPr>
              <a:t>planipennis</a:t>
            </a:r>
            <a:r>
              <a:rPr lang="en-US" sz="1200" kern="1200" dirty="0">
                <a:solidFill>
                  <a:schemeClr val="tx1"/>
                </a:solidFill>
                <a:effectLst/>
                <a:latin typeface="+mn-lt"/>
                <a:ea typeface="+mn-ea"/>
                <a:cs typeface="+mn-cs"/>
              </a:rPr>
              <a:t> densities build, foliage wilts, branches die, and the tree canopy becomes increasingly thin. Many trees appear to lose about 30 to 50 percent of the canopy after only a few years of infestation. Trees may die after 3 to 4 years of heavy infestation (Fig. 7). </a:t>
            </a:r>
            <a:r>
              <a:rPr lang="en-US" sz="1200" kern="1200" dirty="0" err="1">
                <a:solidFill>
                  <a:schemeClr val="tx1"/>
                </a:solidFill>
                <a:effectLst/>
                <a:latin typeface="+mn-lt"/>
                <a:ea typeface="+mn-ea"/>
                <a:cs typeface="+mn-cs"/>
              </a:rPr>
              <a:t>Epicormic</a:t>
            </a:r>
            <a:r>
              <a:rPr lang="en-US" sz="1200" kern="1200" dirty="0">
                <a:solidFill>
                  <a:schemeClr val="tx1"/>
                </a:solidFill>
                <a:effectLst/>
                <a:latin typeface="+mn-lt"/>
                <a:ea typeface="+mn-ea"/>
                <a:cs typeface="+mn-cs"/>
              </a:rPr>
              <a:t> shoots may arise on the trunk or branches of the tree (Fig. 8), often at the margin of live and dead tissue. Dense root sprouting sometimes occurs after trees die.  (USFS, 2008 [Pest</a:t>
            </a:r>
            <a:r>
              <a:rPr lang="en-US" sz="1200" kern="1200" baseline="0" dirty="0">
                <a:solidFill>
                  <a:schemeClr val="tx1"/>
                </a:solidFill>
                <a:effectLst/>
                <a:latin typeface="+mn-lt"/>
                <a:ea typeface="+mn-ea"/>
                <a:cs typeface="+mn-cs"/>
              </a:rPr>
              <a:t> Alert])</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55</a:t>
            </a:fld>
            <a:endParaRPr lang="en-US"/>
          </a:p>
        </p:txBody>
      </p:sp>
    </p:spTree>
    <p:extLst>
      <p:ext uri="{BB962C8B-B14F-4D97-AF65-F5344CB8AC3E}">
        <p14:creationId xmlns:p14="http://schemas.microsoft.com/office/powerpoint/2010/main" val="3655574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difficult to detect A. </a:t>
            </a:r>
            <a:r>
              <a:rPr lang="en-US" sz="1200" kern="1200" dirty="0" err="1">
                <a:solidFill>
                  <a:schemeClr val="tx1"/>
                </a:solidFill>
                <a:effectLst/>
                <a:latin typeface="+mn-lt"/>
                <a:ea typeface="+mn-ea"/>
                <a:cs typeface="+mn-cs"/>
              </a:rPr>
              <a:t>planipennis</a:t>
            </a:r>
            <a:r>
              <a:rPr lang="en-US" sz="1200" kern="1200" dirty="0">
                <a:solidFill>
                  <a:schemeClr val="tx1"/>
                </a:solidFill>
                <a:effectLst/>
                <a:latin typeface="+mn-lt"/>
                <a:ea typeface="+mn-ea"/>
                <a:cs typeface="+mn-cs"/>
              </a:rPr>
              <a:t> in newly infested trees because they exhibit few, if any, external symptoms. Jagged holes excavated by woodpeckers feeding on late instar or </a:t>
            </a:r>
            <a:r>
              <a:rPr lang="en-US" sz="1200" kern="1200" dirty="0" err="1">
                <a:solidFill>
                  <a:schemeClr val="tx1"/>
                </a:solidFill>
                <a:effectLst/>
                <a:latin typeface="+mn-lt"/>
                <a:ea typeface="+mn-ea"/>
                <a:cs typeface="+mn-cs"/>
              </a:rPr>
              <a:t>prepupal</a:t>
            </a:r>
            <a:r>
              <a:rPr lang="en-US" sz="1200" kern="1200" dirty="0">
                <a:solidFill>
                  <a:schemeClr val="tx1"/>
                </a:solidFill>
                <a:effectLst/>
                <a:latin typeface="+mn-lt"/>
                <a:ea typeface="+mn-ea"/>
                <a:cs typeface="+mn-cs"/>
              </a:rPr>
              <a:t> larvae may be the first sign that a tree is infested (Fig. 6). D-shaped exit holes left by emerging adult beetles may be seen on branches or the trunk, especially on trees with smooth bark (Fig 5). Bark may split vertically over larval feeding galleries. When the bark is removed from infested trees, the distinct, </a:t>
            </a:r>
            <a:r>
              <a:rPr lang="en-US" sz="1200" kern="1200" dirty="0" err="1">
                <a:solidFill>
                  <a:schemeClr val="tx1"/>
                </a:solidFill>
                <a:effectLst/>
                <a:latin typeface="+mn-lt"/>
                <a:ea typeface="+mn-ea"/>
                <a:cs typeface="+mn-cs"/>
              </a:rPr>
              <a:t>frass</a:t>
            </a:r>
            <a:r>
              <a:rPr lang="en-US" sz="1200" kern="1200" dirty="0">
                <a:solidFill>
                  <a:schemeClr val="tx1"/>
                </a:solidFill>
                <a:effectLst/>
                <a:latin typeface="+mn-lt"/>
                <a:ea typeface="+mn-ea"/>
                <a:cs typeface="+mn-cs"/>
              </a:rPr>
              <a:t>-filled larval galleries that etch the outer sapwood and phloem are readily visible (Fig. 4 and Fig. 7). An elliptical area of discolored sapwood, usually a result of secondary infection by fungal pathogens, sometimes surrounds galleries.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a:t>
            </a:r>
            <a:r>
              <a:rPr lang="en-US" sz="1200" kern="1200" dirty="0" err="1">
                <a:solidFill>
                  <a:schemeClr val="tx1"/>
                </a:solidFill>
                <a:effectLst/>
                <a:latin typeface="+mn-lt"/>
                <a:ea typeface="+mn-ea"/>
                <a:cs typeface="+mn-cs"/>
              </a:rPr>
              <a:t>planipennis</a:t>
            </a:r>
            <a:r>
              <a:rPr lang="en-US" sz="1200" kern="1200" dirty="0">
                <a:solidFill>
                  <a:schemeClr val="tx1"/>
                </a:solidFill>
                <a:effectLst/>
                <a:latin typeface="+mn-lt"/>
                <a:ea typeface="+mn-ea"/>
                <a:cs typeface="+mn-cs"/>
              </a:rPr>
              <a:t> densities build, foliage wilts, branches die, and the tree canopy becomes increasingly thin. Many trees appear to lose about 30 to 50 percent of the canopy after only a few years of infestation. Trees may die after 3 to 4 years of heavy infestation (Fig. 7). </a:t>
            </a:r>
            <a:r>
              <a:rPr lang="en-US" sz="1200" kern="1200" dirty="0" err="1">
                <a:solidFill>
                  <a:schemeClr val="tx1"/>
                </a:solidFill>
                <a:effectLst/>
                <a:latin typeface="+mn-lt"/>
                <a:ea typeface="+mn-ea"/>
                <a:cs typeface="+mn-cs"/>
              </a:rPr>
              <a:t>Epicormic</a:t>
            </a:r>
            <a:r>
              <a:rPr lang="en-US" sz="1200" kern="1200" dirty="0">
                <a:solidFill>
                  <a:schemeClr val="tx1"/>
                </a:solidFill>
                <a:effectLst/>
                <a:latin typeface="+mn-lt"/>
                <a:ea typeface="+mn-ea"/>
                <a:cs typeface="+mn-cs"/>
              </a:rPr>
              <a:t> shoots may arise on the trunk or branches of the tree (Fig. 8), often at the margin of live and dead tissue. Dense root sprouting sometimes occurs after trees die.  (USFS, 2008 [Pest</a:t>
            </a:r>
            <a:r>
              <a:rPr lang="en-US" sz="1200" kern="1200" baseline="0" dirty="0">
                <a:solidFill>
                  <a:schemeClr val="tx1"/>
                </a:solidFill>
                <a:effectLst/>
                <a:latin typeface="+mn-lt"/>
                <a:ea typeface="+mn-ea"/>
                <a:cs typeface="+mn-cs"/>
              </a:rPr>
              <a:t> Alert])</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56</a:t>
            </a:fld>
            <a:endParaRPr lang="en-US"/>
          </a:p>
        </p:txBody>
      </p:sp>
    </p:spTree>
    <p:extLst>
      <p:ext uri="{BB962C8B-B14F-4D97-AF65-F5344CB8AC3E}">
        <p14:creationId xmlns:p14="http://schemas.microsoft.com/office/powerpoint/2010/main" val="3655574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difficult to detect A. </a:t>
            </a:r>
            <a:r>
              <a:rPr lang="en-US" sz="1200" kern="1200" dirty="0" err="1">
                <a:solidFill>
                  <a:schemeClr val="tx1"/>
                </a:solidFill>
                <a:effectLst/>
                <a:latin typeface="+mn-lt"/>
                <a:ea typeface="+mn-ea"/>
                <a:cs typeface="+mn-cs"/>
              </a:rPr>
              <a:t>planipennis</a:t>
            </a:r>
            <a:r>
              <a:rPr lang="en-US" sz="1200" kern="1200" dirty="0">
                <a:solidFill>
                  <a:schemeClr val="tx1"/>
                </a:solidFill>
                <a:effectLst/>
                <a:latin typeface="+mn-lt"/>
                <a:ea typeface="+mn-ea"/>
                <a:cs typeface="+mn-cs"/>
              </a:rPr>
              <a:t> in newly infested trees because they exhibit few, if any, external symptoms. Jagged holes excavated by woodpeckers feeding on late instar or </a:t>
            </a:r>
            <a:r>
              <a:rPr lang="en-US" sz="1200" kern="1200" dirty="0" err="1">
                <a:solidFill>
                  <a:schemeClr val="tx1"/>
                </a:solidFill>
                <a:effectLst/>
                <a:latin typeface="+mn-lt"/>
                <a:ea typeface="+mn-ea"/>
                <a:cs typeface="+mn-cs"/>
              </a:rPr>
              <a:t>prepupal</a:t>
            </a:r>
            <a:r>
              <a:rPr lang="en-US" sz="1200" kern="1200" dirty="0">
                <a:solidFill>
                  <a:schemeClr val="tx1"/>
                </a:solidFill>
                <a:effectLst/>
                <a:latin typeface="+mn-lt"/>
                <a:ea typeface="+mn-ea"/>
                <a:cs typeface="+mn-cs"/>
              </a:rPr>
              <a:t> larvae may be the first sign that a tree is infested (Fig. 6). D-shaped exit holes left by emerging adult beetles may be seen on branches or the trunk, especially on trees with smooth bark (Fig 5). Bark may split vertically over larval feeding galleries. When the bark is removed from infested trees, the distinct, </a:t>
            </a:r>
            <a:r>
              <a:rPr lang="en-US" sz="1200" kern="1200" dirty="0" err="1">
                <a:solidFill>
                  <a:schemeClr val="tx1"/>
                </a:solidFill>
                <a:effectLst/>
                <a:latin typeface="+mn-lt"/>
                <a:ea typeface="+mn-ea"/>
                <a:cs typeface="+mn-cs"/>
              </a:rPr>
              <a:t>frass</a:t>
            </a:r>
            <a:r>
              <a:rPr lang="en-US" sz="1200" kern="1200" dirty="0">
                <a:solidFill>
                  <a:schemeClr val="tx1"/>
                </a:solidFill>
                <a:effectLst/>
                <a:latin typeface="+mn-lt"/>
                <a:ea typeface="+mn-ea"/>
                <a:cs typeface="+mn-cs"/>
              </a:rPr>
              <a:t>-filled larval galleries that etch the outer sapwood and phloem are readily visible (Fig. 4 and Fig. 7). An elliptical area of discolored sapwood, usually a result of secondary infection by fungal pathogens, sometimes surrounds galleries.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a:t>
            </a:r>
            <a:r>
              <a:rPr lang="en-US" sz="1200" kern="1200" dirty="0" err="1">
                <a:solidFill>
                  <a:schemeClr val="tx1"/>
                </a:solidFill>
                <a:effectLst/>
                <a:latin typeface="+mn-lt"/>
                <a:ea typeface="+mn-ea"/>
                <a:cs typeface="+mn-cs"/>
              </a:rPr>
              <a:t>planipennis</a:t>
            </a:r>
            <a:r>
              <a:rPr lang="en-US" sz="1200" kern="1200" dirty="0">
                <a:solidFill>
                  <a:schemeClr val="tx1"/>
                </a:solidFill>
                <a:effectLst/>
                <a:latin typeface="+mn-lt"/>
                <a:ea typeface="+mn-ea"/>
                <a:cs typeface="+mn-cs"/>
              </a:rPr>
              <a:t> densities build, foliage wilts, branches die, and the tree canopy becomes increasingly thin. Many trees appear to lose about 30 to 50 percent of the canopy after only a few years of infestation. Trees may die after 3 to 4 years of heavy infestation (Fig. 7). </a:t>
            </a:r>
            <a:r>
              <a:rPr lang="en-US" sz="1200" kern="1200" dirty="0" err="1">
                <a:solidFill>
                  <a:schemeClr val="tx1"/>
                </a:solidFill>
                <a:effectLst/>
                <a:latin typeface="+mn-lt"/>
                <a:ea typeface="+mn-ea"/>
                <a:cs typeface="+mn-cs"/>
              </a:rPr>
              <a:t>Epicormic</a:t>
            </a:r>
            <a:r>
              <a:rPr lang="en-US" sz="1200" kern="1200" dirty="0">
                <a:solidFill>
                  <a:schemeClr val="tx1"/>
                </a:solidFill>
                <a:effectLst/>
                <a:latin typeface="+mn-lt"/>
                <a:ea typeface="+mn-ea"/>
                <a:cs typeface="+mn-cs"/>
              </a:rPr>
              <a:t> shoots may arise on the trunk or branches of the tree (Fig. 8), often at the margin of live and dead tissue. Dense root sprouting sometimes occurs after trees die.  (USFS, 2008 [Pest</a:t>
            </a:r>
            <a:r>
              <a:rPr lang="en-US" sz="1200" kern="1200" baseline="0" dirty="0">
                <a:solidFill>
                  <a:schemeClr val="tx1"/>
                </a:solidFill>
                <a:effectLst/>
                <a:latin typeface="+mn-lt"/>
                <a:ea typeface="+mn-ea"/>
                <a:cs typeface="+mn-cs"/>
              </a:rPr>
              <a:t> Alert])</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57</a:t>
            </a:fld>
            <a:endParaRPr lang="en-US"/>
          </a:p>
        </p:txBody>
      </p:sp>
    </p:spTree>
    <p:extLst>
      <p:ext uri="{BB962C8B-B14F-4D97-AF65-F5344CB8AC3E}">
        <p14:creationId xmlns:p14="http://schemas.microsoft.com/office/powerpoint/2010/main" val="3655574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Since its discovery, emerald ash borer has killed more than 50 million ash trees in North America (GPTF II, 2008). As the emerald ash borer spreads, the damage will mount: an estimated 7.5 billion ash trees are found on timberlands in the U.S. (USDA APHIS 2007); an additional 30-90 million trees are planted in urban areas (USDA APHIS 2007). While the costs to urban areas have not been systematically estimated, Ann Arbor, Michigan paid nearly $4 million to cut down 10,000 trees (</a:t>
            </a:r>
            <a:r>
              <a:rPr lang="en-US" sz="1200" kern="1200" dirty="0" err="1">
                <a:solidFill>
                  <a:schemeClr val="tx1"/>
                </a:solidFill>
                <a:latin typeface="+mn-lt"/>
                <a:ea typeface="+mn-ea"/>
                <a:cs typeface="+mn-cs"/>
              </a:rPr>
              <a:t>Hiejtfe</a:t>
            </a:r>
            <a:r>
              <a:rPr lang="en-US" sz="1200" kern="1200" dirty="0">
                <a:solidFill>
                  <a:schemeClr val="tx1"/>
                </a:solidFill>
                <a:latin typeface="+mn-lt"/>
                <a:ea typeface="+mn-ea"/>
                <a:cs typeface="+mn-cs"/>
              </a:rPr>
              <a:t> 2007). Chicago alone has more than 600,000 ash trees (Nowak, 2008). The Chicago forestry staff estimate that removal and replacement of the 97,000 ash trees growing along the city’s streets will cost $150 million (McCarthy pers. comm. 2008). At the leading edge of one outbreak, Milwaukee spent approximately $600,000 to inject pesticides into 13,000 large ash trees in 2009; the City Forester expects to treat more trees in 2010 (</a:t>
            </a:r>
            <a:r>
              <a:rPr lang="en-US" sz="1200" kern="1200" dirty="0" err="1">
                <a:solidFill>
                  <a:schemeClr val="tx1"/>
                </a:solidFill>
                <a:latin typeface="+mn-lt"/>
                <a:ea typeface="+mn-ea"/>
                <a:cs typeface="+mn-cs"/>
              </a:rPr>
              <a:t>Sivyer</a:t>
            </a:r>
            <a:r>
              <a:rPr lang="en-US" sz="1200" kern="1200" dirty="0">
                <a:solidFill>
                  <a:schemeClr val="tx1"/>
                </a:solidFill>
                <a:latin typeface="+mn-lt"/>
                <a:ea typeface="+mn-ea"/>
                <a:cs typeface="+mn-cs"/>
              </a:rPr>
              <a:t> pers. comm. January 2010). Spread of the emerald ash borer to additional areas over the next 10 years could result in $10 billion or more in costs to urban and suburban areas for tree removal and replacement or chemical treatments (Kovacs et al. 2009). This estimate is probably low because, while it does include Baltimore and the towns of eastern Iowa, Minnesota, and Wisconsin, it does not include the Plains states. There are more than 4 million ash trees on urban land in Kansas, Nebraska, and North and South Dakota (Rasmussen pers. comm. December 2009).</a:t>
            </a:r>
          </a:p>
          <a:p>
            <a:endParaRPr lang="en-US" sz="1200" i="0" kern="1200" dirty="0">
              <a:solidFill>
                <a:schemeClr val="tx1"/>
              </a:solidFill>
              <a:latin typeface="+mn-lt"/>
              <a:ea typeface="+mn-ea"/>
              <a:cs typeface="+mn-cs"/>
            </a:endParaRPr>
          </a:p>
          <a:p>
            <a:r>
              <a:rPr lang="en-US" sz="1200" kern="1200" dirty="0">
                <a:solidFill>
                  <a:schemeClr val="tx1"/>
                </a:solidFill>
                <a:latin typeface="+mn-lt"/>
                <a:ea typeface="+mn-ea"/>
                <a:cs typeface="+mn-cs"/>
              </a:rPr>
              <a:t>Ash trees are important members of deciduous forests, riparian and wetland vegetation across North America and are co-dominants (for example with maples (Acer) and beeches (</a:t>
            </a:r>
            <a:r>
              <a:rPr lang="en-US" sz="1200" kern="1200" dirty="0" err="1">
                <a:solidFill>
                  <a:schemeClr val="tx1"/>
                </a:solidFill>
                <a:latin typeface="+mn-lt"/>
                <a:ea typeface="+mn-ea"/>
                <a:cs typeface="+mn-cs"/>
              </a:rPr>
              <a:t>Fagus</a:t>
            </a:r>
            <a:r>
              <a:rPr lang="en-US" sz="1200" kern="1200" dirty="0">
                <a:solidFill>
                  <a:schemeClr val="tx1"/>
                </a:solidFill>
                <a:latin typeface="+mn-lt"/>
                <a:ea typeface="+mn-ea"/>
                <a:cs typeface="+mn-cs"/>
              </a:rPr>
              <a:t>) in some ecological communities. There are seventeen ash species in North America north of Mexico (</a:t>
            </a:r>
            <a:r>
              <a:rPr lang="en-US" sz="1200" kern="1200" dirty="0" err="1">
                <a:solidFill>
                  <a:schemeClr val="tx1"/>
                </a:solidFill>
                <a:latin typeface="+mn-lt"/>
                <a:ea typeface="+mn-ea"/>
                <a:cs typeface="+mn-cs"/>
              </a:rPr>
              <a:t>Kartesz</a:t>
            </a:r>
            <a:r>
              <a:rPr lang="en-US" sz="1200" kern="1200" dirty="0">
                <a:solidFill>
                  <a:schemeClr val="tx1"/>
                </a:solidFill>
                <a:latin typeface="+mn-lt"/>
                <a:ea typeface="+mn-ea"/>
                <a:cs typeface="+mn-cs"/>
              </a:rPr>
              <a:t>, 1994) and it is possible the emerald ash borer will attack them all, although susceptibility apparently varies (</a:t>
            </a:r>
            <a:r>
              <a:rPr lang="en-US" sz="1200" kern="1200" dirty="0" err="1">
                <a:solidFill>
                  <a:schemeClr val="tx1"/>
                </a:solidFill>
                <a:latin typeface="+mn-lt"/>
                <a:ea typeface="+mn-ea"/>
                <a:cs typeface="+mn-cs"/>
              </a:rPr>
              <a:t>Haack</a:t>
            </a:r>
            <a:r>
              <a:rPr lang="en-US" sz="1200" kern="1200" dirty="0">
                <a:solidFill>
                  <a:schemeClr val="tx1"/>
                </a:solidFill>
                <a:latin typeface="+mn-lt"/>
                <a:ea typeface="+mn-ea"/>
                <a:cs typeface="+mn-cs"/>
              </a:rPr>
              <a:t> et al., 2004; McCullough, 2004). Ashes are particularly important components of rich, </a:t>
            </a:r>
            <a:r>
              <a:rPr lang="en-US" sz="1200" kern="1200" dirty="0" err="1">
                <a:solidFill>
                  <a:schemeClr val="tx1"/>
                </a:solidFill>
                <a:latin typeface="+mn-lt"/>
                <a:ea typeface="+mn-ea"/>
                <a:cs typeface="+mn-cs"/>
              </a:rPr>
              <a:t>mesic</a:t>
            </a:r>
            <a:r>
              <a:rPr lang="en-US" sz="1200" kern="1200" dirty="0">
                <a:solidFill>
                  <a:schemeClr val="tx1"/>
                </a:solidFill>
                <a:latin typeface="+mn-lt"/>
                <a:ea typeface="+mn-ea"/>
                <a:cs typeface="+mn-cs"/>
              </a:rPr>
              <a:t> woodlands, cove forests, swamps, floodplain and bottomland forests (Wagner 2007), all habitats harboring exceptional biodiversity. Wagner (2007) lists 21 species of North American butterflies and moths believed to specialists or largely dependent on ash that he fear might be extirpated if the emerald ash borer kills all ash on the North American Continent. He expresses concern for additional species that feed in part on other genera.</a:t>
            </a:r>
          </a:p>
          <a:p>
            <a:r>
              <a:rPr lang="en-US" sz="1200" kern="1200" dirty="0">
                <a:solidFill>
                  <a:schemeClr val="tx1"/>
                </a:solidFill>
                <a:latin typeface="+mn-lt"/>
                <a:ea typeface="+mn-ea"/>
                <a:cs typeface="+mn-cs"/>
              </a:rPr>
              <a:t>Ash trees that dominate riparian forests on the Pacific slope and the southwestern deserts could also suffer high mortality rates. Wagner (2007) notes that little is known about the </a:t>
            </a:r>
            <a:r>
              <a:rPr lang="en-US" sz="1200" kern="1200" dirty="0" err="1">
                <a:solidFill>
                  <a:schemeClr val="tx1"/>
                </a:solidFill>
                <a:latin typeface="+mn-lt"/>
                <a:ea typeface="+mn-ea"/>
                <a:cs typeface="+mn-cs"/>
              </a:rPr>
              <a:t>lepidopteran</a:t>
            </a:r>
            <a:r>
              <a:rPr lang="en-US" sz="1200" kern="1200" dirty="0">
                <a:solidFill>
                  <a:schemeClr val="tx1"/>
                </a:solidFill>
                <a:latin typeface="+mn-lt"/>
                <a:ea typeface="+mn-ea"/>
                <a:cs typeface="+mn-cs"/>
              </a:rPr>
              <a:t> associates of</a:t>
            </a:r>
            <a:endParaRPr lang="en-US" sz="1200" i="0" kern="1200" dirty="0">
              <a:solidFill>
                <a:schemeClr val="tx1"/>
              </a:solidFill>
              <a:latin typeface="+mn-lt"/>
              <a:ea typeface="+mn-ea"/>
              <a:cs typeface="+mn-cs"/>
            </a:endParaRPr>
          </a:p>
          <a:p>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ACTION</a:t>
            </a:r>
          </a:p>
          <a:p>
            <a:endParaRPr lang="en-US" dirty="0"/>
          </a:p>
          <a:p>
            <a:r>
              <a:rPr lang="en-US" sz="1200" kern="1200" dirty="0">
                <a:solidFill>
                  <a:schemeClr val="tx1"/>
                </a:solidFill>
                <a:latin typeface="+mn-lt"/>
                <a:ea typeface="+mn-ea"/>
                <a:cs typeface="+mn-cs"/>
              </a:rPr>
              <a:t>In October 2003, APHIS established a federal quarantine on the movement of firewood derived from any hardwood tree, as well as ash nursery stock, green lumber, and other material, including logs, stumps, roots, branches, and composted and </a:t>
            </a:r>
            <a:r>
              <a:rPr lang="en-US" sz="1200" kern="1200" dirty="0" err="1">
                <a:solidFill>
                  <a:schemeClr val="tx1"/>
                </a:solidFill>
                <a:latin typeface="+mn-lt"/>
                <a:ea typeface="+mn-ea"/>
                <a:cs typeface="+mn-cs"/>
              </a:rPr>
              <a:t>uncomposted</a:t>
            </a:r>
            <a:r>
              <a:rPr lang="en-US" sz="1200" kern="1200" dirty="0">
                <a:solidFill>
                  <a:schemeClr val="tx1"/>
                </a:solidFill>
                <a:latin typeface="+mn-lt"/>
                <a:ea typeface="+mn-ea"/>
                <a:cs typeface="+mn-cs"/>
              </a:rPr>
              <a:t> chips (Federal Register, October 14, 2003 (Volume 68, Number 198). This quarantine now applies to more than 223,500 square miles of the 12 affected states (</a:t>
            </a:r>
            <a:r>
              <a:rPr lang="en-US" sz="1200" kern="1200" dirty="0" err="1">
                <a:solidFill>
                  <a:schemeClr val="tx1"/>
                </a:solidFill>
                <a:latin typeface="+mn-lt"/>
                <a:ea typeface="+mn-ea"/>
                <a:cs typeface="+mn-cs"/>
              </a:rPr>
              <a:t>Lucik</a:t>
            </a:r>
            <a:r>
              <a:rPr lang="en-US" sz="1200" kern="1200" dirty="0">
                <a:solidFill>
                  <a:schemeClr val="tx1"/>
                </a:solidFill>
                <a:latin typeface="+mn-lt"/>
                <a:ea typeface="+mn-ea"/>
                <a:cs typeface="+mn-cs"/>
              </a:rPr>
              <a:t> pers. comm. February 2010). Other regulations restrict importation of ash wood and nursery stock from Ontario. At the urging of the National Plant Board, in October 2008 APHIS issued a regulation requiring heat treatment of all</a:t>
            </a:r>
            <a:endParaRPr lang="en-US" dirty="0"/>
          </a:p>
          <a:p>
            <a:endParaRPr lang="en-US" dirty="0"/>
          </a:p>
          <a:p>
            <a:endParaRPr lang="en-US" dirty="0"/>
          </a:p>
          <a:p>
            <a:r>
              <a:rPr lang="en-US" sz="1200" kern="1200" dirty="0">
                <a:solidFill>
                  <a:schemeClr val="tx1"/>
                </a:solidFill>
                <a:latin typeface="+mn-lt"/>
                <a:ea typeface="+mn-ea"/>
                <a:cs typeface="+mn-cs"/>
              </a:rPr>
              <a:t>Stingless wasps are a natural enemy of the EAB. The U.S. Department of Agriculture is working with the Forest Service and Agricultural Research Service (ARS) to raise and harvest these stingless wasps for monitored releases in selected EAB infested locations. Specifically, they are using three parasitoid species of wasps from China called </a:t>
            </a:r>
            <a:r>
              <a:rPr lang="en-US" sz="1200" kern="1200" dirty="0" err="1">
                <a:solidFill>
                  <a:schemeClr val="tx1"/>
                </a:solidFill>
                <a:latin typeface="+mn-lt"/>
                <a:ea typeface="+mn-ea"/>
                <a:cs typeface="+mn-cs"/>
              </a:rPr>
              <a:t>Spathius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agrili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Tetrastichus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planipennisi</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Oobius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agrili</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Last year, wasps were released in Indiana, Illinois, Kentucky, Maryland, Michigan, Minnesota, Ohio, and West Virginia. Additional controlled releases are planned.</a:t>
            </a:r>
          </a:p>
          <a:p>
            <a:r>
              <a:rPr lang="en-US" sz="1200" kern="1200" dirty="0">
                <a:solidFill>
                  <a:schemeClr val="tx1"/>
                </a:solidFill>
                <a:latin typeface="+mn-lt"/>
                <a:ea typeface="+mn-ea"/>
                <a:cs typeface="+mn-cs"/>
              </a:rPr>
              <a:t>The wasps target EAB eggs and larvae and use them as hosts to support their own species. The wasps’ offspring consume the EAB egg and larvae as they grow and develop. (</a:t>
            </a:r>
            <a:r>
              <a:rPr lang="en-US" sz="1200" kern="1200" dirty="0" err="1">
                <a:solidFill>
                  <a:schemeClr val="tx1"/>
                </a:solidFill>
                <a:latin typeface="+mn-lt"/>
                <a:ea typeface="+mn-ea"/>
                <a:cs typeface="+mn-cs"/>
              </a:rPr>
              <a:t>stopthebeetle.info</a:t>
            </a:r>
            <a:r>
              <a:rPr lang="en-US" sz="1200" kern="1200" dirty="0">
                <a:solidFill>
                  <a:schemeClr val="tx1"/>
                </a:solidFill>
                <a:latin typeface="+mn-lt"/>
                <a:ea typeface="+mn-ea"/>
                <a:cs typeface="+mn-cs"/>
              </a:rPr>
              <a:t>)</a:t>
            </a:r>
            <a:endParaRPr lang="en-US" dirty="0"/>
          </a:p>
          <a:p>
            <a:endParaRPr lang="en-US" dirty="0"/>
          </a:p>
          <a:p>
            <a:r>
              <a:rPr lang="en-US" dirty="0"/>
              <a:t>Resources</a:t>
            </a:r>
          </a:p>
          <a:p>
            <a:r>
              <a:rPr lang="en-US" dirty="0"/>
              <a:t>http://</a:t>
            </a:r>
            <a:r>
              <a:rPr lang="en-US" dirty="0" err="1"/>
              <a:t>www.desertmuseum.org</a:t>
            </a:r>
            <a:r>
              <a:rPr lang="en-US" dirty="0"/>
              <a:t>/invaders/</a:t>
            </a:r>
            <a:r>
              <a:rPr lang="en-US" dirty="0" err="1"/>
              <a:t>invaders_cactusmoth.php</a:t>
            </a:r>
            <a:endParaRPr lang="en-US" dirty="0"/>
          </a:p>
          <a:p>
            <a:r>
              <a:rPr lang="en-US" dirty="0"/>
              <a:t>http://</a:t>
            </a:r>
            <a:r>
              <a:rPr lang="en-US" dirty="0" err="1"/>
              <a:t>www.gri.msstate.edu</a:t>
            </a:r>
            <a:r>
              <a:rPr lang="en-US" dirty="0"/>
              <a:t>/research/</a:t>
            </a:r>
            <a:r>
              <a:rPr lang="en-US" dirty="0" err="1"/>
              <a:t>cmdmn</a:t>
            </a:r>
            <a:r>
              <a:rPr lang="en-US" dirty="0"/>
              <a:t>/download/</a:t>
            </a:r>
            <a:r>
              <a:rPr lang="en-US" dirty="0" err="1"/>
              <a:t>CactusMothDetectionNetworkFactsheet.pdf</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58</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Europian</a:t>
            </a:r>
            <a:r>
              <a:rPr lang="en-US" sz="1200" kern="1200" baseline="0" dirty="0">
                <a:solidFill>
                  <a:schemeClr val="tx1"/>
                </a:solidFill>
                <a:latin typeface="+mn-lt"/>
                <a:ea typeface="+mn-ea"/>
                <a:cs typeface="+mn-cs"/>
              </a:rPr>
              <a:t> and Asian spongy moth.  </a:t>
            </a: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Spongy moth was deliberately imported in 1869 to the U.S. by Etienne Leopold </a:t>
            </a:r>
            <a:r>
              <a:rPr lang="en-US" sz="1200" kern="1200" dirty="0" err="1">
                <a:solidFill>
                  <a:schemeClr val="tx1"/>
                </a:solidFill>
                <a:latin typeface="+mn-lt"/>
                <a:ea typeface="+mn-ea"/>
                <a:cs typeface="+mn-cs"/>
              </a:rPr>
              <a:t>Trouvelot</a:t>
            </a:r>
            <a:r>
              <a:rPr lang="en-US" sz="1200" kern="1200" dirty="0">
                <a:solidFill>
                  <a:schemeClr val="tx1"/>
                </a:solidFill>
                <a:latin typeface="+mn-lt"/>
                <a:ea typeface="+mn-ea"/>
                <a:cs typeface="+mn-cs"/>
              </a:rPr>
              <a:t>, an amateur entomologist interested in developing silk production in North America (</a:t>
            </a:r>
            <a:r>
              <a:rPr lang="en-US" sz="1200" kern="1200" dirty="0" err="1">
                <a:solidFill>
                  <a:schemeClr val="tx1"/>
                </a:solidFill>
                <a:latin typeface="+mn-lt"/>
                <a:ea typeface="+mn-ea"/>
                <a:cs typeface="+mn-cs"/>
              </a:rPr>
              <a:t>Liebhold</a:t>
            </a:r>
            <a:r>
              <a:rPr lang="en-US" sz="1200" kern="1200" dirty="0">
                <a:solidFill>
                  <a:schemeClr val="tx1"/>
                </a:solidFill>
                <a:latin typeface="+mn-lt"/>
                <a:ea typeface="+mn-ea"/>
                <a:cs typeface="+mn-cs"/>
              </a:rPr>
              <a:t> et al., 1995). </a:t>
            </a:r>
            <a:r>
              <a:rPr lang="en-US" sz="1200" kern="1200" dirty="0" err="1">
                <a:solidFill>
                  <a:schemeClr val="tx1"/>
                </a:solidFill>
                <a:latin typeface="+mn-lt"/>
                <a:ea typeface="+mn-ea"/>
                <a:cs typeface="+mn-cs"/>
              </a:rPr>
              <a:t>Trouvelot</a:t>
            </a:r>
            <a:r>
              <a:rPr lang="en-US" sz="1200" kern="1200" dirty="0">
                <a:solidFill>
                  <a:schemeClr val="tx1"/>
                </a:solidFill>
                <a:latin typeface="+mn-lt"/>
                <a:ea typeface="+mn-ea"/>
                <a:cs typeface="+mn-cs"/>
              </a:rPr>
              <a:t> cultured the larvae on trees in his yard, but some larvae escaped. By 1898 spongy moth was considered a serious forest pest (Howard, 1898). Over time, the area of permanent infestation has </a:t>
            </a:r>
            <a:r>
              <a:rPr lang="en-US" sz="1200" kern="1200" dirty="0" err="1">
                <a:solidFill>
                  <a:schemeClr val="tx1"/>
                </a:solidFill>
                <a:latin typeface="+mn-lt"/>
                <a:ea typeface="+mn-ea"/>
                <a:cs typeface="+mn-cs"/>
              </a:rPr>
              <a:t>spreadVarious</a:t>
            </a:r>
            <a:r>
              <a:rPr lang="en-US" sz="1200" kern="1200" dirty="0">
                <a:solidFill>
                  <a:schemeClr val="tx1"/>
                </a:solidFill>
                <a:latin typeface="+mn-lt"/>
                <a:ea typeface="+mn-ea"/>
                <a:cs typeface="+mn-cs"/>
              </a:rPr>
              <a:t> strategies have been used to combat Spongy moth infestations. These strategies employ insecticides, pathogens (e.g. Bacillus </a:t>
            </a:r>
            <a:r>
              <a:rPr lang="en-US" sz="1200" kern="1200" dirty="0" err="1">
                <a:solidFill>
                  <a:schemeClr val="tx1"/>
                </a:solidFill>
                <a:latin typeface="+mn-lt"/>
                <a:ea typeface="+mn-ea"/>
                <a:cs typeface="+mn-cs"/>
              </a:rPr>
              <a:t>thuringiensis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Beliner</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Entomophaga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maimaiga</a:t>
            </a:r>
            <a:r>
              <a:rPr lang="en-US" sz="1200" kern="1200" dirty="0">
                <a:solidFill>
                  <a:schemeClr val="tx1"/>
                </a:solidFill>
                <a:latin typeface="+mn-lt"/>
                <a:ea typeface="+mn-ea"/>
                <a:cs typeface="+mn-cs"/>
              </a:rPr>
              <a:t> Humber, </a:t>
            </a:r>
            <a:r>
              <a:rPr lang="en-US" sz="1200" kern="1200" dirty="0" err="1">
                <a:solidFill>
                  <a:schemeClr val="tx1"/>
                </a:solidFill>
                <a:latin typeface="+mn-lt"/>
                <a:ea typeface="+mn-ea"/>
                <a:cs typeface="+mn-cs"/>
              </a:rPr>
              <a:t>Shimazu</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Soper</a:t>
            </a:r>
            <a:r>
              <a:rPr lang="en-US" sz="1200" kern="1200" dirty="0">
                <a:solidFill>
                  <a:schemeClr val="tx1"/>
                </a:solidFill>
                <a:latin typeface="+mn-lt"/>
                <a:ea typeface="+mn-ea"/>
                <a:cs typeface="+mn-cs"/>
              </a:rPr>
              <a:t>, a naturally occurring virus), parasitoids, and </a:t>
            </a:r>
            <a:r>
              <a:rPr lang="en-US" sz="1200" kern="1200" dirty="0" err="1">
                <a:solidFill>
                  <a:schemeClr val="tx1"/>
                </a:solidFill>
                <a:latin typeface="+mn-lt"/>
                <a:ea typeface="+mn-ea"/>
                <a:cs typeface="+mn-cs"/>
              </a:rPr>
              <a:t>silvicultural</a:t>
            </a:r>
            <a:r>
              <a:rPr lang="en-US" sz="1200" kern="1200" dirty="0">
                <a:solidFill>
                  <a:schemeClr val="tx1"/>
                </a:solidFill>
                <a:latin typeface="+mn-lt"/>
                <a:ea typeface="+mn-ea"/>
                <a:cs typeface="+mn-cs"/>
              </a:rPr>
              <a:t> practices.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Asian spongy moths present an even greater threat than the European Spongy moth (L. </a:t>
            </a:r>
            <a:r>
              <a:rPr lang="en-US" sz="1200" kern="1200" dirty="0" err="1">
                <a:solidFill>
                  <a:schemeClr val="tx1"/>
                </a:solidFill>
                <a:latin typeface="+mn-lt"/>
                <a:ea typeface="+mn-ea"/>
                <a:cs typeface="+mn-cs"/>
              </a:rPr>
              <a:t>dispar</a:t>
            </a:r>
            <a:r>
              <a:rPr lang="en-US" sz="1200" kern="1200" dirty="0">
                <a:solidFill>
                  <a:schemeClr val="tx1"/>
                </a:solidFill>
                <a:latin typeface="+mn-lt"/>
                <a:ea typeface="+mn-ea"/>
                <a:cs typeface="+mn-cs"/>
              </a:rPr>
              <a:t> L)  because they feed upon an even greater variety of plants - more than 600 species of plants, including alder, ash, beech, birch, chestnut, elm, hornbeam, linden, maple, oak, poplar, sumac, trembling aspen, walnut, willow, fruit trees, and certain conifers, including some cedars, Douglas fir, hemlock, juniper, larch, pine, redwood, spruce and some true firs. (NAPPO RSPM#33).  In addition, unlike the European strain, the female Asian Spongy moths have the ability to fly up to 40 kilometers (NAPPO RSPM#33); this attribute would greatly accelerate dispersal and colonization if the moths were to escape.</a:t>
            </a:r>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61</a:t>
            </a:fld>
            <a:endParaRPr lang="en-US"/>
          </a:p>
        </p:txBody>
      </p:sp>
    </p:spTree>
    <p:extLst>
      <p:ext uri="{BB962C8B-B14F-4D97-AF65-F5344CB8AC3E}">
        <p14:creationId xmlns:p14="http://schemas.microsoft.com/office/powerpoint/2010/main" val="1059079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Asian: Not established</a:t>
            </a:r>
            <a:r>
              <a:rPr lang="en-US" sz="1200" kern="1200" baseline="0" dirty="0">
                <a:solidFill>
                  <a:schemeClr val="tx1"/>
                </a:solidFill>
                <a:latin typeface="+mn-lt"/>
                <a:ea typeface="+mn-ea"/>
                <a:cs typeface="+mn-cs"/>
              </a:rPr>
              <a:t> in U.S.  Has been stopped several times at ports</a:t>
            </a: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During the early 1990s, the Asian Spongy moth reached North America on both western and eastern seaboards several times as egg masses on ships (USDA APHIS &amp; Forest Service, 2000). Each time, emergency control programs succeeded in eradicating the moth.  Beginning in 1992, the CFIA and USDA have required regulatory inspection and other measures for ships that have visited infested ports in the Russian Federation. (</a:t>
            </a:r>
            <a:r>
              <a:rPr lang="en-US" sz="1200" kern="1200" dirty="0" err="1">
                <a:solidFill>
                  <a:schemeClr val="tx1"/>
                </a:solidFill>
                <a:latin typeface="+mn-lt"/>
                <a:ea typeface="+mn-ea"/>
                <a:cs typeface="+mn-cs"/>
              </a:rPr>
              <a:t>dontmovefirewood</a:t>
            </a:r>
            <a:r>
              <a:rPr lang="en-US" sz="1200" kern="1200" dirty="0">
                <a:solidFill>
                  <a:schemeClr val="tx1"/>
                </a:solidFill>
                <a:latin typeface="+mn-lt"/>
                <a:ea typeface="+mn-ea"/>
                <a:cs typeface="+mn-cs"/>
              </a:rPr>
              <a:t>)</a:t>
            </a:r>
          </a:p>
          <a:p>
            <a:endParaRPr lang="en-US" dirty="0"/>
          </a:p>
          <a:p>
            <a:r>
              <a:rPr lang="en-US" dirty="0"/>
              <a:t>European:</a:t>
            </a:r>
            <a:r>
              <a:rPr lang="en-US" baseline="0" dirty="0"/>
              <a:t> </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62</a:t>
            </a:fld>
            <a:endParaRPr lang="en-US"/>
          </a:p>
        </p:txBody>
      </p:sp>
    </p:spTree>
    <p:extLst>
      <p:ext uri="{BB962C8B-B14F-4D97-AF65-F5344CB8AC3E}">
        <p14:creationId xmlns:p14="http://schemas.microsoft.com/office/powerpoint/2010/main" val="3927839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The European Spongy moth has been one of the most destructive exotic forest pests introduced to North America. Spongy moth larvae feed on the broadest host range of all established exotic pests in North America and prefer hardwood trees. Trees respond to defoliation from larval feeding by producing new leaves at the cost of draining energy reserves. Repeated defoliations will eventually cause decline and tree mortality in some cases. Oak species (</a:t>
            </a:r>
            <a:r>
              <a:rPr lang="en-US" sz="1200" b="0" kern="1200" dirty="0" err="1">
                <a:solidFill>
                  <a:schemeClr val="tx1"/>
                </a:solidFill>
                <a:latin typeface="+mn-lt"/>
                <a:ea typeface="+mn-ea"/>
                <a:cs typeface="+mn-cs"/>
              </a:rPr>
              <a:t>Quercus</a:t>
            </a:r>
            <a:r>
              <a:rPr lang="en-US" sz="1200" b="0" kern="1200" dirty="0">
                <a:solidFill>
                  <a:schemeClr val="tx1"/>
                </a:solidFill>
                <a:latin typeface="+mn-lt"/>
                <a:ea typeface="+mn-ea"/>
                <a:cs typeface="+mn-cs"/>
              </a:rPr>
              <a:t>), particularly trees that are stressed or located on dry ridges, are preferred hosts (Gottschalk, 1993). Other overstory and understory species important for timber, habitat, and/or nut production are also subject to attack (Gottschalk, 1993). Spongy moth damage affects timber and recreational industries and can have a significant impact on wildlife populations and the overall ecosystem (Allen &amp; Bowersox, 1989; Corbett &amp; Lynch, 1987; Swank et al., 1981). Defoliation will cause declines in tree diameter and volume growth (Baker, 1941; </a:t>
            </a:r>
            <a:r>
              <a:rPr lang="en-US" sz="1200" b="0" kern="1200" dirty="0" err="1">
                <a:solidFill>
                  <a:schemeClr val="tx1"/>
                </a:solidFill>
                <a:latin typeface="+mn-lt"/>
                <a:ea typeface="+mn-ea"/>
                <a:cs typeface="+mn-cs"/>
              </a:rPr>
              <a:t>Twery</a:t>
            </a:r>
            <a:r>
              <a:rPr lang="en-US" sz="1200" b="0" kern="1200" dirty="0">
                <a:solidFill>
                  <a:schemeClr val="tx1"/>
                </a:solidFill>
                <a:latin typeface="+mn-lt"/>
                <a:ea typeface="+mn-ea"/>
                <a:cs typeface="+mn-cs"/>
              </a:rPr>
              <a:t>, 1987) and the quality of wood can be negatively impacted (</a:t>
            </a:r>
            <a:r>
              <a:rPr lang="en-US" sz="1200" b="0" kern="1200" dirty="0" err="1">
                <a:solidFill>
                  <a:schemeClr val="tx1"/>
                </a:solidFill>
                <a:latin typeface="+mn-lt"/>
                <a:ea typeface="+mn-ea"/>
                <a:cs typeface="+mn-cs"/>
              </a:rPr>
              <a:t>Twery</a:t>
            </a:r>
            <a:r>
              <a:rPr lang="en-US" sz="1200" b="0" kern="1200" dirty="0">
                <a:solidFill>
                  <a:schemeClr val="tx1"/>
                </a:solidFill>
                <a:latin typeface="+mn-lt"/>
                <a:ea typeface="+mn-ea"/>
                <a:cs typeface="+mn-cs"/>
              </a:rPr>
              <a:t>, 1990). When populations reach epidemic levels, tree mortality can be as high as 90% (Herrick &amp; </a:t>
            </a:r>
            <a:r>
              <a:rPr lang="en-US" sz="1200" b="0" kern="1200" dirty="0" err="1">
                <a:solidFill>
                  <a:schemeClr val="tx1"/>
                </a:solidFill>
                <a:latin typeface="+mn-lt"/>
                <a:ea typeface="+mn-ea"/>
                <a:cs typeface="+mn-cs"/>
              </a:rPr>
              <a:t>Gansner</a:t>
            </a:r>
            <a:r>
              <a:rPr lang="en-US" sz="1200" b="0" kern="1200" dirty="0">
                <a:solidFill>
                  <a:schemeClr val="tx1"/>
                </a:solidFill>
                <a:latin typeface="+mn-lt"/>
                <a:ea typeface="+mn-ea"/>
                <a:cs typeface="+mn-cs"/>
              </a:rPr>
              <a:t>, 1987).</a:t>
            </a:r>
          </a:p>
          <a:p>
            <a:r>
              <a:rPr lang="en-US" dirty="0"/>
              <a:t>(</a:t>
            </a:r>
            <a:r>
              <a:rPr lang="en-US" dirty="0" err="1"/>
              <a:t>dontmovefirewood.com</a:t>
            </a:r>
            <a:r>
              <a:rPr lang="en-US" dirty="0"/>
              <a:t>)</a:t>
            </a:r>
          </a:p>
        </p:txBody>
      </p:sp>
      <p:sp>
        <p:nvSpPr>
          <p:cNvPr id="4" name="Slide Number Placeholder 3"/>
          <p:cNvSpPr>
            <a:spLocks noGrp="1"/>
          </p:cNvSpPr>
          <p:nvPr>
            <p:ph type="sldNum" sz="quarter" idx="10"/>
          </p:nvPr>
        </p:nvSpPr>
        <p:spPr/>
        <p:txBody>
          <a:bodyPr/>
          <a:lstStyle/>
          <a:p>
            <a:fld id="{C7FDAF7B-78A0-3C46-9D4C-F62A9D0DC74E}" type="slidenum">
              <a:rPr lang="en-US" smtClean="0"/>
              <a:t>63</a:t>
            </a:fld>
            <a:endParaRPr lang="en-US"/>
          </a:p>
        </p:txBody>
      </p:sp>
    </p:spTree>
    <p:extLst>
      <p:ext uri="{BB962C8B-B14F-4D97-AF65-F5344CB8AC3E}">
        <p14:creationId xmlns:p14="http://schemas.microsoft.com/office/powerpoint/2010/main" val="36692461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Spongy moth has one generation per year, and includes egg, caterpillar, pupal and adult stages. Female moths lay egg masses on tree boles, branches, vehicles, houses, and other structures, and this aids their spread to new areas. Egg masses are buff-colored after they are initially deposited in late summer, but they become lighter in color as they bleach in the sun. Egg mass size may indicate population trends. When populations are declining, most egg masses are around ½ inch long and contain about 100 eggs, while building populations have 1 ½ inch long egg masses containing up to a thousand eggs. Spongy moths survive the winter in the egg stage and hatch from mid-April to mid-May in Pennsylvania when temperatures are above 60 degrees Fahrenheit. (</a:t>
            </a:r>
            <a:r>
              <a:rPr lang="en-US" sz="1200" kern="1200" dirty="0" err="1">
                <a:solidFill>
                  <a:schemeClr val="tx1"/>
                </a:solidFill>
                <a:latin typeface="+mn-lt"/>
                <a:ea typeface="+mn-ea"/>
                <a:cs typeface="+mn-cs"/>
              </a:rPr>
              <a:t>www.dcnr.state.pa.us</a:t>
            </a:r>
            <a:r>
              <a:rPr lang="en-US" sz="1200" kern="1200" dirty="0">
                <a:solidFill>
                  <a:schemeClr val="tx1"/>
                </a:solidFill>
                <a:latin typeface="+mn-lt"/>
                <a:ea typeface="+mn-ea"/>
                <a:cs typeface="+mn-cs"/>
              </a:rPr>
              <a:t>/forestry/</a:t>
            </a:r>
            <a:r>
              <a:rPr lang="en-US" sz="1200" kern="1200" dirty="0" err="1">
                <a:solidFill>
                  <a:schemeClr val="tx1"/>
                </a:solidFill>
                <a:latin typeface="+mn-lt"/>
                <a:ea typeface="+mn-ea"/>
                <a:cs typeface="+mn-cs"/>
              </a:rPr>
              <a:t>Spongymoth</a:t>
            </a:r>
            <a:r>
              <a:rPr lang="en-US" sz="1200" kern="1200" dirty="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Mature caterpillars pupate from mid June through early July in Pennsylvania. Mice, shrews, and ground beetles eat the pupae, and are an important regulator of Spongy moth in this stage. Adult Spongy moths emerge about two weeks after pupating. Adults only live about a week, and do not feed. Female Spongy moths use chemicals to attract a mate soon after they emerge. They lay eggs about a day after mating. Adult Spongy moth males have feathery antennae and brown wings and are able to fly, while cream-colored females of European Spongy moths cannot fly and have threadlike antennae. There is also an Asian variety of Spongy moth with flying females that have luckily been eradicated in Western North America on several occasions following accidental introductions.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Spongy moth is an insect that goes through four stages of development—egg, larva (caterpillar), pupa (cocoon), and adult (moth). It has one generation a year. During the summer months, female moths attach egg masses to trees, stones, walls, logs, and other outdoor objects, including household items. Each egg mass contains up to 1,000 eggs and is covered with buff or yellowish “hairs.” The velvety egg masses are on average 1 1/2 inches long and three-fourths of an inch wide. After eggs hatch in the spring, the caterpillars feed voraciously and grow to 1 1/2 to 2 1/2 inches in length.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US" dirty="0" err="1"/>
              <a:t>www.yourmoveSpongymothfree.com</a:t>
            </a:r>
            <a:r>
              <a:rPr lang="en-US" dirty="0"/>
              <a:t>/pdf/Spongy-Moth-</a:t>
            </a:r>
            <a:r>
              <a:rPr lang="en-US" dirty="0" err="1"/>
              <a:t>Brochure.pdf</a:t>
            </a:r>
            <a:r>
              <a:rPr lang="en-U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latin typeface="+mn-lt"/>
                <a:ea typeface="+mn-ea"/>
                <a:cs typeface="+mn-cs"/>
              </a:rPr>
              <a:t>The forewing of the male moth is 20–24 mm long, and that of the female 31–35 mm [1].</a:t>
            </a:r>
          </a:p>
          <a:p>
            <a:r>
              <a:rPr lang="en-US" sz="1200" kern="1200" dirty="0">
                <a:solidFill>
                  <a:schemeClr val="tx1"/>
                </a:solidFill>
                <a:latin typeface="+mn-lt"/>
                <a:ea typeface="+mn-ea"/>
                <a:cs typeface="+mn-cs"/>
              </a:rPr>
              <a:t>The brown male Spongy moth emerges first, flying in rapid zigzag patterns searching for females. The males are active throughout night and sometimes even </a:t>
            </a:r>
            <a:r>
              <a:rPr lang="en-US" sz="1200" kern="1200" dirty="0">
                <a:solidFill>
                  <a:schemeClr val="tx1"/>
                </a:solidFill>
                <a:latin typeface="+mn-lt"/>
                <a:ea typeface="+mn-ea"/>
                <a:cs typeface="+mn-cs"/>
                <a:hlinkClick r:id="rId3"/>
              </a:rPr>
              <a:t>daytime, as well, unlike most moths, which are only </a:t>
            </a:r>
            <a:r>
              <a:rPr lang="en-US" sz="1200" kern="1200" dirty="0">
                <a:solidFill>
                  <a:schemeClr val="tx1"/>
                </a:solidFill>
                <a:latin typeface="+mn-lt"/>
                <a:ea typeface="+mn-ea"/>
                <a:cs typeface="+mn-cs"/>
                <a:hlinkClick r:id="rId4"/>
              </a:rPr>
              <a:t>nocturnal. When heavy, black-and-white egg-laden females emerge, they emit a </a:t>
            </a:r>
            <a:r>
              <a:rPr lang="en-US" sz="1200" kern="1200" dirty="0">
                <a:solidFill>
                  <a:schemeClr val="tx1"/>
                </a:solidFill>
                <a:latin typeface="+mn-lt"/>
                <a:ea typeface="+mn-ea"/>
                <a:cs typeface="+mn-cs"/>
                <a:hlinkClick r:id="rId5"/>
              </a:rPr>
              <a:t>pheromone that attracts the males. After mating, the female lays her eggs in July and August close to the spot where she pupated. Then, both adult Spongy moths die. The European and most Russian forms have flightless females. Although they have large wings, the musculature is not developed. However, the Japanese Spongy moth females do fly and are attracted to lights.</a:t>
            </a:r>
          </a:p>
          <a:p>
            <a:r>
              <a:rPr lang="en-US" sz="1200" kern="1200" dirty="0">
                <a:solidFill>
                  <a:schemeClr val="tx1"/>
                </a:solidFill>
                <a:latin typeface="+mn-lt"/>
                <a:ea typeface="+mn-ea"/>
                <a:cs typeface="+mn-cs"/>
              </a:rPr>
              <a:t>Spongy moths (at least of the introduced American population) fly all day and night, with the possible exception of the late morning. They are most active soon after dusk and in the later hours of the night [2].</a:t>
            </a:r>
          </a:p>
          <a:p>
            <a:r>
              <a:rPr lang="en-US" sz="1200" kern="1200" dirty="0">
                <a:solidFill>
                  <a:schemeClr val="tx1"/>
                </a:solidFill>
                <a:latin typeface="+mn-lt"/>
                <a:ea typeface="+mn-ea"/>
                <a:cs typeface="+mn-cs"/>
              </a:rPr>
              <a:t>[</a:t>
            </a:r>
            <a:r>
              <a:rPr lang="en-US" sz="1200" kern="1200" dirty="0">
                <a:solidFill>
                  <a:schemeClr val="tx1"/>
                </a:solidFill>
                <a:latin typeface="+mn-lt"/>
                <a:ea typeface="+mn-ea"/>
                <a:cs typeface="+mn-cs"/>
                <a:hlinkClick r:id="rId6"/>
              </a:rPr>
              <a:t>edit]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64</a:t>
            </a:fld>
            <a:endParaRPr lang="en-US"/>
          </a:p>
        </p:txBody>
      </p:sp>
    </p:spTree>
    <p:extLst>
      <p:ext uri="{BB962C8B-B14F-4D97-AF65-F5344CB8AC3E}">
        <p14:creationId xmlns:p14="http://schemas.microsoft.com/office/powerpoint/2010/main" val="3210791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Caterpillars have five pairs of blue spots, followed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by six pairs of brick red spots on their dorsal surface. They also have a thin yellow median stripe along the length of their back. Tiny, young caterpillars are windblown to their food plants, where they will feed day and night. Older stages of the caterpillars feed only at night to avoid drying out or being eaten by predators. During the day, they rest under leaf litter and bark crevices near the bottom of the tree. Older caterpillars are able to eat conifers, while younger stages are usually found on deciduous hosts.</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65</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adult, European, female moth is a large white, flightless moth with a two inch wing span and dark saw-toothed patterns on the wings. The male is smaller (one and a half inch wingspan), has smaller markings on brown wings and is a strong flier. (http://</a:t>
            </a:r>
            <a:r>
              <a:rPr lang="en-US" sz="1200" kern="1200" dirty="0" err="1">
                <a:solidFill>
                  <a:schemeClr val="tx1"/>
                </a:solidFill>
                <a:latin typeface="+mn-lt"/>
                <a:ea typeface="+mn-ea"/>
                <a:cs typeface="+mn-cs"/>
              </a:rPr>
              <a:t>www.cdfa.ca.gov</a:t>
            </a:r>
            <a:r>
              <a:rPr lang="en-US" sz="1200" kern="1200" dirty="0">
                <a:solidFill>
                  <a:schemeClr val="tx1"/>
                </a:solidFill>
                <a:latin typeface="+mn-lt"/>
                <a:ea typeface="+mn-ea"/>
                <a:cs typeface="+mn-cs"/>
              </a:rPr>
              <a:t>/plant/PDEP/</a:t>
            </a:r>
            <a:r>
              <a:rPr lang="en-US" sz="1200" kern="1200" dirty="0" err="1">
                <a:solidFill>
                  <a:schemeClr val="tx1"/>
                </a:solidFill>
                <a:latin typeface="+mn-lt"/>
                <a:ea typeface="+mn-ea"/>
                <a:cs typeface="+mn-cs"/>
              </a:rPr>
              <a:t>target_pest_disease_profiles</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Spongy_moth_profile.html</a:t>
            </a:r>
            <a:r>
              <a:rPr lang="en-US" sz="1200" kern="1200" dirty="0">
                <a:solidFill>
                  <a:schemeClr val="tx1"/>
                </a:solidFill>
                <a:latin typeface="+mn-lt"/>
                <a:ea typeface="+mn-ea"/>
                <a:cs typeface="+mn-cs"/>
              </a:rPr>
              <a: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Adult Spongy moth males have feathery antennae and brown wings and are able to fly, while cream-colored females of European Spongy moths cannot fly and have threadlike antennae.</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66</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 Entry and</a:t>
            </a:r>
            <a:r>
              <a:rPr lang="en-US" sz="1200" kern="1200" baseline="0" dirty="0">
                <a:solidFill>
                  <a:schemeClr val="tx1"/>
                </a:solidFill>
                <a:effectLst/>
                <a:latin typeface="+mn-lt"/>
                <a:ea typeface="+mn-ea"/>
                <a:cs typeface="+mn-cs"/>
              </a:rPr>
              <a:t> Spread: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Determined by USDA officials to have entered the United States inside solid wood packing material (SWPM) from China, the ALB was first discovered in August 1996 in the </a:t>
            </a:r>
            <a:r>
              <a:rPr lang="en-US" sz="1200" kern="1200" dirty="0" err="1">
                <a:solidFill>
                  <a:schemeClr val="tx1"/>
                </a:solidFill>
                <a:effectLst/>
                <a:latin typeface="+mn-lt"/>
                <a:ea typeface="+mn-ea"/>
                <a:cs typeface="+mn-cs"/>
              </a:rPr>
              <a:t>Greenpoint</a:t>
            </a:r>
            <a:r>
              <a:rPr lang="en-US" sz="1200" kern="1200" dirty="0">
                <a:solidFill>
                  <a:schemeClr val="tx1"/>
                </a:solidFill>
                <a:effectLst/>
                <a:latin typeface="+mn-lt"/>
                <a:ea typeface="+mn-ea"/>
                <a:cs typeface="+mn-cs"/>
              </a:rPr>
              <a:t> neighborhood of Brooklyn, NY. Within weeks, another infestation was found on Long Island in Amityville, NY, after officials learned that infested wood had been moved from </a:t>
            </a:r>
            <a:r>
              <a:rPr lang="en-US" sz="1200" kern="1200" dirty="0" err="1">
                <a:solidFill>
                  <a:schemeClr val="tx1"/>
                </a:solidFill>
                <a:effectLst/>
                <a:latin typeface="+mn-lt"/>
                <a:ea typeface="+mn-ea"/>
                <a:cs typeface="+mn-cs"/>
              </a:rPr>
              <a:t>Greenpoint</a:t>
            </a:r>
            <a:r>
              <a:rPr lang="en-US" sz="1200" kern="1200" dirty="0">
                <a:solidFill>
                  <a:schemeClr val="tx1"/>
                </a:solidFill>
                <a:effectLst/>
                <a:latin typeface="+mn-lt"/>
                <a:ea typeface="+mn-ea"/>
                <a:cs typeface="+mn-cs"/>
              </a:rPr>
              <a:t> to Amityville. </a:t>
            </a:r>
            <a:endParaRPr lang="en-US" dirty="0"/>
          </a:p>
          <a:p>
            <a:r>
              <a:rPr lang="en-US" sz="1200" kern="1200" dirty="0">
                <a:solidFill>
                  <a:schemeClr val="tx1"/>
                </a:solidFill>
                <a:effectLst/>
                <a:latin typeface="+mn-lt"/>
                <a:ea typeface="+mn-ea"/>
                <a:cs typeface="+mn-cs"/>
              </a:rPr>
              <a:t>In July 1998, due to USDA’s national ALB pest alert campaign, a separate infestation was discovered in the Ravenswood area of Chicago. This discovery prompted APHIS to amend its existing quarantine of wood movement in infested areas and place additional restrictions on importing solid wood packing material into the United States from China and Hong Kong. </a:t>
            </a:r>
            <a:endParaRPr lang="en-US" dirty="0"/>
          </a:p>
          <a:p>
            <a:r>
              <a:rPr lang="en-US" sz="1200" kern="1200" dirty="0">
                <a:solidFill>
                  <a:schemeClr val="tx1"/>
                </a:solidFill>
                <a:effectLst/>
                <a:latin typeface="+mn-lt"/>
                <a:ea typeface="+mn-ea"/>
                <a:cs typeface="+mn-cs"/>
              </a:rPr>
              <a:t>It was in October 2002 that ALB was spotted in Jersey City, NJ, and most recently, in August 2004, the ALB was discovered in the Borough of Carteret, the Avenel section of Woodbridge Township, and in the nearby cities of Rahway and Linden, NJ. The most recent discoveries, all within a two–square–mile area, mark the first time since 2002 that the invasive exotic pest has been seen outside the quarantined regions of Chicago, New York, and Jersey City, NJ. (USDA-APHIS,</a:t>
            </a:r>
            <a:r>
              <a:rPr lang="en-US" sz="1200" kern="1200" baseline="0" dirty="0">
                <a:solidFill>
                  <a:schemeClr val="tx1"/>
                </a:solidFill>
                <a:effectLst/>
                <a:latin typeface="+mn-lt"/>
                <a:ea typeface="+mn-ea"/>
                <a:cs typeface="+mn-cs"/>
              </a:rPr>
              <a:t> 2005)</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ALB has also become established in Europe – 1 site in Austria, 3 in France, 2 in Germany, and 1 in Italy (</a:t>
            </a:r>
            <a:r>
              <a:rPr lang="en-US" sz="1200" kern="1200" dirty="0" err="1">
                <a:solidFill>
                  <a:schemeClr val="tx1"/>
                </a:solidFill>
                <a:latin typeface="+mn-lt"/>
                <a:ea typeface="+mn-ea"/>
                <a:cs typeface="+mn-cs"/>
              </a:rPr>
              <a:t>Haack</a:t>
            </a:r>
            <a:r>
              <a:rPr lang="en-US" sz="1200" kern="1200" dirty="0">
                <a:solidFill>
                  <a:schemeClr val="tx1"/>
                </a:solidFill>
                <a:latin typeface="+mn-lt"/>
                <a:ea typeface="+mn-ea"/>
                <a:cs typeface="+mn-cs"/>
              </a:rPr>
              <a:t> et al. 2010). At all of these sites, the Asian </a:t>
            </a:r>
            <a:r>
              <a:rPr lang="en-US" sz="1200" kern="1200" dirty="0" err="1">
                <a:solidFill>
                  <a:schemeClr val="tx1"/>
                </a:solidFill>
                <a:latin typeface="+mn-lt"/>
                <a:ea typeface="+mn-ea"/>
                <a:cs typeface="+mn-cs"/>
              </a:rPr>
              <a:t>longhorned</a:t>
            </a:r>
            <a:r>
              <a:rPr lang="en-US" sz="1200" kern="1200" dirty="0">
                <a:solidFill>
                  <a:schemeClr val="tx1"/>
                </a:solidFill>
                <a:latin typeface="+mn-lt"/>
                <a:ea typeface="+mn-ea"/>
                <a:cs typeface="+mn-cs"/>
              </a:rPr>
              <a:t> beetle is believed to have been present for years before its presence was noticed.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has been success in the fight against invasive pests. The Asian </a:t>
            </a:r>
            <a:r>
              <a:rPr lang="en-US" sz="1200" kern="1200" dirty="0" err="1">
                <a:solidFill>
                  <a:schemeClr val="tx1"/>
                </a:solidFill>
                <a:latin typeface="+mn-lt"/>
                <a:ea typeface="+mn-ea"/>
                <a:cs typeface="+mn-cs"/>
              </a:rPr>
              <a:t>longhorned</a:t>
            </a:r>
            <a:r>
              <a:rPr lang="en-US" sz="1200" kern="1200" dirty="0">
                <a:solidFill>
                  <a:schemeClr val="tx1"/>
                </a:solidFill>
                <a:latin typeface="+mn-lt"/>
                <a:ea typeface="+mn-ea"/>
                <a:cs typeface="+mn-cs"/>
              </a:rPr>
              <a:t> beetle, detected in Illinois in 1998, was declared eradicated from Illinois in 2008 with the help of local, state and federal partners and Illinois residents. The beetle was also declared eradicated from Hudson County, NJ; and Islip, NY. Extensive efforts by USDA and its partners in California reduced European grapevine moth populations in 2011 by 99.9 percent. That pest was first detected in California in 2009.</a:t>
            </a:r>
            <a:endParaRPr lang="en-US" dirty="0"/>
          </a:p>
          <a:p>
            <a:endParaRPr lang="en-US" dirty="0"/>
          </a:p>
          <a:p>
            <a:r>
              <a:rPr lang="en-US" sz="1200" kern="1200" dirty="0">
                <a:solidFill>
                  <a:schemeClr val="tx1"/>
                </a:solidFill>
                <a:latin typeface="+mn-lt"/>
                <a:ea typeface="+mn-ea"/>
                <a:cs typeface="+mn-cs"/>
              </a:rPr>
              <a:t>With proper treatment and eradication efforts, we can get rid of the ALB. The insect has been successfully eradicated from Chicago, Illinois and Hudson County, New Jersey.</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11</a:t>
            </a:fld>
            <a:endParaRPr lang="en-US"/>
          </a:p>
        </p:txBody>
      </p:sp>
    </p:spTree>
    <p:extLst>
      <p:ext uri="{BB962C8B-B14F-4D97-AF65-F5344CB8AC3E}">
        <p14:creationId xmlns:p14="http://schemas.microsoft.com/office/powerpoint/2010/main" val="39278392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67</a:t>
            </a:fld>
            <a:endParaRPr lang="en-US"/>
          </a:p>
        </p:txBody>
      </p:sp>
    </p:spTree>
    <p:extLst>
      <p:ext uri="{BB962C8B-B14F-4D97-AF65-F5344CB8AC3E}">
        <p14:creationId xmlns:p14="http://schemas.microsoft.com/office/powerpoint/2010/main" val="36555742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Spongy moth damage affects timber and recreational industries and can have a significant impact on wildlife populations and the overall ecosystem (Allen &amp; Bowersox, 1989; Corbett &amp; Lynch, 1987; Swank et al., 1981). Defoliation will cause declines in tree diameter and volume growth (Baker, 1941; </a:t>
            </a:r>
            <a:r>
              <a:rPr lang="en-US" sz="1200" kern="1200" dirty="0" err="1">
                <a:solidFill>
                  <a:schemeClr val="tx1"/>
                </a:solidFill>
                <a:latin typeface="+mn-lt"/>
                <a:ea typeface="+mn-ea"/>
                <a:cs typeface="+mn-cs"/>
              </a:rPr>
              <a:t>Twery</a:t>
            </a:r>
            <a:r>
              <a:rPr lang="en-US" sz="1200" kern="1200" dirty="0">
                <a:solidFill>
                  <a:schemeClr val="tx1"/>
                </a:solidFill>
                <a:latin typeface="+mn-lt"/>
                <a:ea typeface="+mn-ea"/>
                <a:cs typeface="+mn-cs"/>
              </a:rPr>
              <a:t>, 1987) and the quality of wood can be negatively impacted (</a:t>
            </a:r>
            <a:r>
              <a:rPr lang="en-US" sz="1200" kern="1200" dirty="0" err="1">
                <a:solidFill>
                  <a:schemeClr val="tx1"/>
                </a:solidFill>
                <a:latin typeface="+mn-lt"/>
                <a:ea typeface="+mn-ea"/>
                <a:cs typeface="+mn-cs"/>
              </a:rPr>
              <a:t>Twery</a:t>
            </a:r>
            <a:r>
              <a:rPr lang="en-US" sz="1200" kern="1200" dirty="0">
                <a:solidFill>
                  <a:schemeClr val="tx1"/>
                </a:solidFill>
                <a:latin typeface="+mn-lt"/>
                <a:ea typeface="+mn-ea"/>
                <a:cs typeface="+mn-cs"/>
              </a:rPr>
              <a:t>, 1990). When populations reach epidemic levels, tree mortality can be as high as 90% (Herrick &amp; </a:t>
            </a:r>
            <a:r>
              <a:rPr lang="en-US" sz="1200" kern="1200" dirty="0" err="1">
                <a:solidFill>
                  <a:schemeClr val="tx1"/>
                </a:solidFill>
                <a:latin typeface="+mn-lt"/>
                <a:ea typeface="+mn-ea"/>
                <a:cs typeface="+mn-cs"/>
              </a:rPr>
              <a:t>Gansner</a:t>
            </a:r>
            <a:r>
              <a:rPr lang="en-US" sz="1200" kern="1200" dirty="0">
                <a:solidFill>
                  <a:schemeClr val="tx1"/>
                </a:solidFill>
                <a:latin typeface="+mn-lt"/>
                <a:ea typeface="+mn-ea"/>
                <a:cs typeface="+mn-cs"/>
              </a:rPr>
              <a:t>, 1987). (</a:t>
            </a:r>
            <a:r>
              <a:rPr lang="en-US" sz="1200" kern="1200" dirty="0" err="1">
                <a:solidFill>
                  <a:schemeClr val="tx1"/>
                </a:solidFill>
                <a:latin typeface="+mn-lt"/>
                <a:ea typeface="+mn-ea"/>
                <a:cs typeface="+mn-cs"/>
              </a:rPr>
              <a:t>dontmovefirewood.com</a:t>
            </a:r>
            <a:r>
              <a:rPr lang="en-US" sz="1200" kern="1200" dirty="0">
                <a:solidFill>
                  <a:schemeClr val="tx1"/>
                </a:solidFill>
                <a:latin typeface="+mn-lt"/>
                <a:ea typeface="+mn-ea"/>
                <a:cs typeface="+mn-cs"/>
              </a:rPr>
              <a:t>)</a:t>
            </a:r>
          </a:p>
          <a:p>
            <a:endParaRPr lang="en-US" sz="1200" i="0" kern="1200" dirty="0">
              <a:solidFill>
                <a:schemeClr val="tx1"/>
              </a:solidFill>
              <a:latin typeface="+mn-lt"/>
              <a:ea typeface="+mn-ea"/>
              <a:cs typeface="+mn-cs"/>
            </a:endParaRPr>
          </a:p>
          <a:p>
            <a:r>
              <a:rPr lang="en-US" sz="1200" kern="1200" dirty="0">
                <a:solidFill>
                  <a:schemeClr val="tx1"/>
                </a:solidFill>
                <a:latin typeface="+mn-lt"/>
                <a:ea typeface="+mn-ea"/>
                <a:cs typeface="+mn-cs"/>
              </a:rPr>
              <a:t>A single Spongy moth caterpillar can eat up to one square foot of leaves per day. (</a:t>
            </a:r>
            <a:r>
              <a:rPr lang="en-US" sz="1200" kern="1200" dirty="0" err="1">
                <a:solidFill>
                  <a:schemeClr val="tx1"/>
                </a:solidFill>
                <a:latin typeface="+mn-lt"/>
                <a:ea typeface="+mn-ea"/>
                <a:cs typeface="+mn-cs"/>
              </a:rPr>
              <a:t>www.cdfa.ca.gov</a:t>
            </a:r>
            <a:r>
              <a:rPr lang="en-US" sz="1200" kern="1200" dirty="0">
                <a:solidFill>
                  <a:schemeClr val="tx1"/>
                </a:solidFill>
                <a:latin typeface="+mn-lt"/>
                <a:ea typeface="+mn-ea"/>
                <a:cs typeface="+mn-cs"/>
              </a:rPr>
              <a:t>/plant/</a:t>
            </a:r>
            <a:r>
              <a:rPr lang="en-US" sz="1200" kern="1200" dirty="0" err="1">
                <a:solidFill>
                  <a:schemeClr val="tx1"/>
                </a:solidFill>
                <a:latin typeface="+mn-lt"/>
                <a:ea typeface="+mn-ea"/>
                <a:cs typeface="+mn-cs"/>
              </a:rPr>
              <a:t>SpongyMoth</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index.html</a:t>
            </a:r>
            <a:r>
              <a:rPr lang="en-US" sz="1200" kern="1200" dirty="0">
                <a:solidFill>
                  <a:schemeClr val="tx1"/>
                </a:solidFill>
                <a:latin typeface="+mn-lt"/>
                <a:ea typeface="+mn-ea"/>
                <a:cs typeface="+mn-cs"/>
              </a:rPr>
              <a:t>)</a:t>
            </a:r>
            <a:endParaRPr lang="en-US" sz="1200" i="0" kern="1200" dirty="0">
              <a:solidFill>
                <a:schemeClr val="tx1"/>
              </a:solidFill>
              <a:latin typeface="+mn-lt"/>
              <a:ea typeface="+mn-ea"/>
              <a:cs typeface="+mn-cs"/>
            </a:endParaRPr>
          </a:p>
          <a:p>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ACTION</a:t>
            </a:r>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68</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Woodwasps</a:t>
            </a:r>
            <a:r>
              <a:rPr lang="en-US" sz="1200" kern="1200" dirty="0">
                <a:solidFill>
                  <a:schemeClr val="tx1"/>
                </a:solidFill>
                <a:latin typeface="+mn-lt"/>
                <a:ea typeface="+mn-ea"/>
                <a:cs typeface="+mn-cs"/>
              </a:rPr>
              <a:t> (or horntails). </a:t>
            </a: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Sirex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woodwasp</a:t>
            </a:r>
            <a:r>
              <a:rPr lang="en-US" sz="1200" kern="1200" dirty="0">
                <a:solidFill>
                  <a:schemeClr val="tx1"/>
                </a:solidFill>
                <a:effectLst/>
                <a:latin typeface="+mn-lt"/>
                <a:ea typeface="+mn-ea"/>
                <a:cs typeface="+mn-cs"/>
              </a:rPr>
              <a:t> (SWW), </a:t>
            </a:r>
            <a:r>
              <a:rPr lang="en-US" sz="1200" i="1" kern="1200" dirty="0" err="1">
                <a:solidFill>
                  <a:schemeClr val="tx1"/>
                </a:solidFill>
                <a:effectLst/>
                <a:latin typeface="+mn-lt"/>
                <a:ea typeface="+mn-ea"/>
                <a:cs typeface="+mn-cs"/>
              </a:rPr>
              <a:t>Sirex</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noctilio</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an exotic, invasive pest considered one of the top 10 most serious forest insect pests worldwide. (UMD Entomology </a:t>
            </a:r>
            <a:r>
              <a:rPr lang="en-US" sz="1200" kern="1200" dirty="0" err="1">
                <a:solidFill>
                  <a:schemeClr val="tx1"/>
                </a:solidFill>
                <a:effectLst/>
                <a:latin typeface="+mn-lt"/>
                <a:ea typeface="+mn-ea"/>
                <a:cs typeface="+mn-cs"/>
              </a:rPr>
              <a:t>Bullentin</a:t>
            </a:r>
            <a:r>
              <a:rPr lang="en-US" sz="1200" kern="1200" dirty="0">
                <a:solidFill>
                  <a:schemeClr val="tx1"/>
                </a:solidFill>
                <a:effectLst/>
                <a:latin typeface="+mn-lt"/>
                <a:ea typeface="+mn-ea"/>
                <a:cs typeface="+mn-cs"/>
              </a:rPr>
              <a:t>, 2008)</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69</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noctilio</a:t>
            </a:r>
            <a:r>
              <a:rPr lang="en-US" sz="1200" kern="1200" dirty="0">
                <a:solidFill>
                  <a:schemeClr val="tx1"/>
                </a:solidFill>
                <a:latin typeface="+mn-lt"/>
                <a:ea typeface="+mn-ea"/>
                <a:cs typeface="+mn-cs"/>
              </a:rPr>
              <a:t>, and the associated pathogenic fungus, </a:t>
            </a:r>
            <a:r>
              <a:rPr lang="en-US" sz="1200" kern="1200" dirty="0" err="1">
                <a:solidFill>
                  <a:schemeClr val="tx1"/>
                </a:solidFill>
                <a:latin typeface="+mn-lt"/>
                <a:ea typeface="+mn-ea"/>
                <a:cs typeface="+mn-cs"/>
              </a:rPr>
              <a:t>Amylostereum</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areolatum</a:t>
            </a:r>
            <a:r>
              <a:rPr lang="en-US" sz="1200" kern="1200" dirty="0">
                <a:solidFill>
                  <a:schemeClr val="tx1"/>
                </a:solidFill>
                <a:latin typeface="+mn-lt"/>
                <a:ea typeface="+mn-ea"/>
                <a:cs typeface="+mn-cs"/>
              </a:rPr>
              <a:t>, are native to Eurasia and North Africa (USDA APHIS &amp; Forest Service 2000) and have been introduced in New Zealand, Australia, South America (USDA Forest Service 1992), and North America (Lang 2006; USDA APHIS 2007; Canadian Forest Service 2005). The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was caught in a trap in New York in 2005, but not identified until early 2006. The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is now present across much of New York State, parts of Ontario, and neighboring areas such as eastern Michigan, northern Pennsylvania, and a few counties in Ohio and Vermont. </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70</a:t>
            </a:fld>
            <a:endParaRPr lang="en-US"/>
          </a:p>
        </p:txBody>
      </p:sp>
    </p:spTree>
    <p:extLst>
      <p:ext uri="{BB962C8B-B14F-4D97-AF65-F5344CB8AC3E}">
        <p14:creationId xmlns:p14="http://schemas.microsoft.com/office/powerpoint/2010/main" val="3927839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was introduced inadvertently into New Zealand, Australia, Uruguay, Argentina, Brazil, Chile, and South Africa. In these Southern Hemisphere countries, </a:t>
            </a:r>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attacks exotic pine plantations, and it has caused up to 80 percent tree mortality. Most of the plantations are planted with North American pine species, especially Monterey pine (</a:t>
            </a:r>
            <a:r>
              <a:rPr lang="en-US" sz="1200" i="1" kern="1200" dirty="0">
                <a:solidFill>
                  <a:schemeClr val="tx1"/>
                </a:solidFill>
                <a:latin typeface="+mn-lt"/>
                <a:ea typeface="+mn-ea"/>
                <a:cs typeface="+mn-cs"/>
              </a:rPr>
              <a:t>P. </a:t>
            </a:r>
            <a:r>
              <a:rPr lang="en-US" sz="1200" i="1" kern="1200" dirty="0" err="1">
                <a:solidFill>
                  <a:schemeClr val="tx1"/>
                </a:solidFill>
                <a:latin typeface="+mn-lt"/>
                <a:ea typeface="+mn-ea"/>
                <a:cs typeface="+mn-cs"/>
              </a:rPr>
              <a:t>radiata</a:t>
            </a:r>
            <a:r>
              <a:rPr lang="en-US" sz="1200" i="0" kern="1200" dirty="0">
                <a:solidFill>
                  <a:schemeClr val="tx1"/>
                </a:solidFill>
                <a:latin typeface="+mn-lt"/>
                <a:ea typeface="+mn-ea"/>
                <a:cs typeface="+mn-cs"/>
              </a:rPr>
              <a:t>) and loblolly pine (</a:t>
            </a:r>
            <a:r>
              <a:rPr lang="en-US" sz="1200" i="1" kern="1200" dirty="0">
                <a:solidFill>
                  <a:schemeClr val="tx1"/>
                </a:solidFill>
                <a:latin typeface="+mn-lt"/>
                <a:ea typeface="+mn-ea"/>
                <a:cs typeface="+mn-cs"/>
              </a:rPr>
              <a:t>P. </a:t>
            </a:r>
            <a:r>
              <a:rPr lang="en-US" sz="1200" i="1" kern="1200" dirty="0" err="1">
                <a:solidFill>
                  <a:schemeClr val="tx1"/>
                </a:solidFill>
                <a:latin typeface="+mn-lt"/>
                <a:ea typeface="+mn-ea"/>
                <a:cs typeface="+mn-cs"/>
              </a:rPr>
              <a:t>taeda</a:t>
            </a:r>
            <a:r>
              <a:rPr lang="en-US" sz="1200" i="0" kern="1200" dirty="0">
                <a:solidFill>
                  <a:schemeClr val="tx1"/>
                </a:solidFill>
                <a:latin typeface="+mn-lt"/>
                <a:ea typeface="+mn-ea"/>
                <a:cs typeface="+mn-cs"/>
              </a:rPr>
              <a:t>). Other known susceptible pines include slash (</a:t>
            </a:r>
            <a:r>
              <a:rPr lang="en-US" sz="1200" i="1" kern="1200" dirty="0">
                <a:solidFill>
                  <a:schemeClr val="tx1"/>
                </a:solidFill>
                <a:latin typeface="+mn-lt"/>
                <a:ea typeface="+mn-ea"/>
                <a:cs typeface="+mn-cs"/>
              </a:rPr>
              <a:t>P. </a:t>
            </a:r>
            <a:r>
              <a:rPr lang="en-US" sz="1200" i="1" kern="1200" dirty="0" err="1">
                <a:solidFill>
                  <a:schemeClr val="tx1"/>
                </a:solidFill>
                <a:latin typeface="+mn-lt"/>
                <a:ea typeface="+mn-ea"/>
                <a:cs typeface="+mn-cs"/>
              </a:rPr>
              <a:t>elliottii</a:t>
            </a:r>
            <a:r>
              <a:rPr lang="en-US" sz="1200" i="0" kern="1200" dirty="0">
                <a:solidFill>
                  <a:schemeClr val="tx1"/>
                </a:solidFill>
                <a:latin typeface="+mn-lt"/>
                <a:ea typeface="+mn-ea"/>
                <a:cs typeface="+mn-cs"/>
              </a:rPr>
              <a:t>), shortleaf (</a:t>
            </a:r>
            <a:r>
              <a:rPr lang="en-US" sz="1200" i="1" kern="1200" dirty="0">
                <a:solidFill>
                  <a:schemeClr val="tx1"/>
                </a:solidFill>
                <a:latin typeface="+mn-lt"/>
                <a:ea typeface="+mn-ea"/>
                <a:cs typeface="+mn-cs"/>
              </a:rPr>
              <a:t>P. </a:t>
            </a:r>
            <a:r>
              <a:rPr lang="en-US" sz="1200" i="1" kern="1200" dirty="0" err="1">
                <a:solidFill>
                  <a:schemeClr val="tx1"/>
                </a:solidFill>
                <a:latin typeface="+mn-lt"/>
                <a:ea typeface="+mn-ea"/>
                <a:cs typeface="+mn-cs"/>
              </a:rPr>
              <a:t>echinata</a:t>
            </a:r>
            <a:r>
              <a:rPr lang="en-US" sz="1200" i="0" kern="1200" dirty="0">
                <a:solidFill>
                  <a:schemeClr val="tx1"/>
                </a:solidFill>
                <a:latin typeface="+mn-lt"/>
                <a:ea typeface="+mn-ea"/>
                <a:cs typeface="+mn-cs"/>
              </a:rPr>
              <a:t>), ponderosa (</a:t>
            </a:r>
            <a:r>
              <a:rPr lang="en-US" sz="1200" i="1" kern="1200" dirty="0">
                <a:solidFill>
                  <a:schemeClr val="tx1"/>
                </a:solidFill>
                <a:latin typeface="+mn-lt"/>
                <a:ea typeface="+mn-ea"/>
                <a:cs typeface="+mn-cs"/>
              </a:rPr>
              <a:t>P. ponderosa</a:t>
            </a:r>
            <a:r>
              <a:rPr lang="en-US" sz="1200" i="0" kern="1200" dirty="0">
                <a:solidFill>
                  <a:schemeClr val="tx1"/>
                </a:solidFill>
                <a:latin typeface="+mn-lt"/>
                <a:ea typeface="+mn-ea"/>
                <a:cs typeface="+mn-cs"/>
              </a:rPr>
              <a:t>), </a:t>
            </a:r>
            <a:r>
              <a:rPr lang="en-US" sz="1200" i="0" kern="1200" dirty="0" err="1">
                <a:solidFill>
                  <a:schemeClr val="tx1"/>
                </a:solidFill>
                <a:latin typeface="+mn-lt"/>
                <a:ea typeface="+mn-ea"/>
                <a:cs typeface="+mn-cs"/>
              </a:rPr>
              <a:t>lodgepole</a:t>
            </a:r>
            <a:r>
              <a:rPr lang="en-US" sz="1200" i="0" kern="1200" dirty="0">
                <a:solidFill>
                  <a:schemeClr val="tx1"/>
                </a:solidFill>
                <a:latin typeface="+mn-lt"/>
                <a:ea typeface="+mn-ea"/>
                <a:cs typeface="+mn-cs"/>
              </a:rPr>
              <a:t> (</a:t>
            </a:r>
            <a:r>
              <a:rPr lang="en-US" sz="1200" i="1" kern="1200" dirty="0">
                <a:solidFill>
                  <a:schemeClr val="tx1"/>
                </a:solidFill>
                <a:latin typeface="+mn-lt"/>
                <a:ea typeface="+mn-ea"/>
                <a:cs typeface="+mn-cs"/>
              </a:rPr>
              <a:t>P. </a:t>
            </a:r>
            <a:r>
              <a:rPr lang="en-US" sz="1200" i="1" kern="1200" dirty="0" err="1">
                <a:solidFill>
                  <a:schemeClr val="tx1"/>
                </a:solidFill>
                <a:latin typeface="+mn-lt"/>
                <a:ea typeface="+mn-ea"/>
                <a:cs typeface="+mn-cs"/>
              </a:rPr>
              <a:t>contorta</a:t>
            </a:r>
            <a:r>
              <a:rPr lang="en-US" sz="1200" i="0" kern="1200" dirty="0">
                <a:solidFill>
                  <a:schemeClr val="tx1"/>
                </a:solidFill>
                <a:latin typeface="+mn-lt"/>
                <a:ea typeface="+mn-ea"/>
                <a:cs typeface="+mn-cs"/>
              </a:rPr>
              <a:t>), and jack (</a:t>
            </a:r>
            <a:r>
              <a:rPr lang="en-US" sz="1200" i="1" kern="1200" dirty="0">
                <a:solidFill>
                  <a:schemeClr val="tx1"/>
                </a:solidFill>
                <a:latin typeface="+mn-lt"/>
                <a:ea typeface="+mn-ea"/>
                <a:cs typeface="+mn-cs"/>
              </a:rPr>
              <a:t>P. </a:t>
            </a:r>
            <a:r>
              <a:rPr lang="en-US" sz="1200" i="1" kern="1200" dirty="0" err="1">
                <a:solidFill>
                  <a:schemeClr val="tx1"/>
                </a:solidFill>
                <a:latin typeface="+mn-lt"/>
                <a:ea typeface="+mn-ea"/>
                <a:cs typeface="+mn-cs"/>
              </a:rPr>
              <a:t>banksiana</a:t>
            </a:r>
            <a:r>
              <a:rPr lang="en-US" sz="1200" i="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71</a:t>
            </a:fld>
            <a:endParaRPr lang="en-US"/>
          </a:p>
        </p:txBody>
      </p:sp>
    </p:spTree>
    <p:extLst>
      <p:ext uri="{BB962C8B-B14F-4D97-AF65-F5344CB8AC3E}">
        <p14:creationId xmlns:p14="http://schemas.microsoft.com/office/powerpoint/2010/main" val="42842334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Frequently the female dies while she </a:t>
            </a:r>
            <a:r>
              <a:rPr lang="en-US" sz="1200" b="1" kern="1200" dirty="0" err="1">
                <a:solidFill>
                  <a:schemeClr val="tx1"/>
                </a:solidFill>
                <a:latin typeface="+mn-lt"/>
                <a:ea typeface="+mn-ea"/>
                <a:cs typeface="+mn-cs"/>
              </a:rPr>
              <a:t>oviposits</a:t>
            </a:r>
            <a:r>
              <a:rPr lang="en-US" sz="1200" b="1" kern="1200" dirty="0">
                <a:solidFill>
                  <a:schemeClr val="tx1"/>
                </a:solidFill>
                <a:latin typeface="+mn-lt"/>
                <a:ea typeface="+mn-ea"/>
                <a:cs typeface="+mn-cs"/>
              </a:rPr>
              <a:t> in the tree.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is expected to complete one generation per year throughout most of the United States. Adult emergence is likely to occur from July through September, with peak emergence during August. Females are attracted to stressed trees after an initial flight. They drill their ovipositors into the outer sapwood to inject a symbiotic fungus (</a:t>
            </a:r>
            <a:r>
              <a:rPr lang="en-US" sz="1200" i="1" kern="1200" dirty="0" err="1">
                <a:solidFill>
                  <a:schemeClr val="tx1"/>
                </a:solidFill>
                <a:latin typeface="+mn-lt"/>
                <a:ea typeface="+mn-ea"/>
                <a:cs typeface="+mn-cs"/>
              </a:rPr>
              <a:t>Amylostereum</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areolatum</a:t>
            </a:r>
            <a:r>
              <a:rPr lang="en-US" sz="1200" i="0" kern="1200" dirty="0">
                <a:solidFill>
                  <a:schemeClr val="tx1"/>
                </a:solidFill>
                <a:latin typeface="+mn-lt"/>
                <a:ea typeface="+mn-ea"/>
                <a:cs typeface="+mn-cs"/>
              </a:rPr>
              <a:t>), toxic mucus, and eggs. The fungus and mucus act together to kill the tree and create a suitable environment for larval development. Females lay from 25 to 450 eggs, depending upon size of the female. Unfertilized eggs develop into males, while fertilized eggs produce females. All larval instars feed on the fungus as they tunnel through the wood. The number of instars varies from 6 to 12, and the larval stage generally takes 10-11 months. Mature larvae pupate close to the bark surface. Adults emerge about 3 weeks later.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typically occurs mid-bole (10-30+ feet up) on pole-sized and larger trees (6-8" in diameter and up). Trees that are already suppressed or stressed, due to other site or environmental conditions, seem to be preferred by the female wasps. he mucus quickly kills tree cells from the egg-laying site upwards. The fungus feeds on the killed wood, and the insect larva actually feed on the fungus. As they grow, the larvae bore galleries deep into and through the wood, unlike bark beetles, which typically confine themselves to the cambium layer, just under the bark.(</a:t>
            </a:r>
            <a:r>
              <a:rPr lang="en-US" sz="1200" kern="1200" dirty="0" err="1">
                <a:solidFill>
                  <a:schemeClr val="tx1"/>
                </a:solidFill>
                <a:latin typeface="+mn-lt"/>
                <a:ea typeface="+mn-ea"/>
                <a:cs typeface="+mn-cs"/>
              </a:rPr>
              <a:t>www.dec.ny.gov</a:t>
            </a:r>
            <a:r>
              <a:rPr lang="en-US" sz="1200" kern="1200" dirty="0">
                <a:solidFill>
                  <a:schemeClr val="tx1"/>
                </a:solidFill>
                <a:latin typeface="+mn-lt"/>
                <a:ea typeface="+mn-ea"/>
                <a:cs typeface="+mn-cs"/>
              </a:rPr>
              <a:t>/animals/7248.html)</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72</a:t>
            </a:fld>
            <a:endParaRPr lang="en-US"/>
          </a:p>
        </p:txBody>
      </p:sp>
    </p:spTree>
    <p:extLst>
      <p:ext uri="{BB962C8B-B14F-4D97-AF65-F5344CB8AC3E}">
        <p14:creationId xmlns:p14="http://schemas.microsoft.com/office/powerpoint/2010/main" val="32107910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Larvae are creamy white, legless, and have a distinctive dark spine at the rear of the abdomen (Figure 3). More than a dozen species of native horntails occur in North America. No keys to identify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larvae to the species level have been developed;</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73</a:t>
            </a:fld>
            <a:endParaRPr lang="en-US"/>
          </a:p>
        </p:txBody>
      </p:sp>
    </p:spTree>
    <p:extLst>
      <p:ext uri="{BB962C8B-B14F-4D97-AF65-F5344CB8AC3E}">
        <p14:creationId xmlns:p14="http://schemas.microsoft.com/office/powerpoint/2010/main" val="28764087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Woodwasps</a:t>
            </a:r>
            <a:r>
              <a:rPr lang="en-US" sz="1200" kern="1200" dirty="0">
                <a:solidFill>
                  <a:schemeClr val="tx1"/>
                </a:solidFill>
                <a:latin typeface="+mn-lt"/>
                <a:ea typeface="+mn-ea"/>
                <a:cs typeface="+mn-cs"/>
              </a:rPr>
              <a:t> (or horntails) are large, robust insects, usually 1.0 to 1.5 inches long (Figures 1 and 2). Adults have a spear-shaped plate (</a:t>
            </a:r>
            <a:r>
              <a:rPr lang="en-US" sz="1200" kern="1200" dirty="0" err="1">
                <a:solidFill>
                  <a:schemeClr val="tx1"/>
                </a:solidFill>
                <a:latin typeface="+mn-lt"/>
                <a:ea typeface="+mn-ea"/>
                <a:cs typeface="+mn-cs"/>
              </a:rPr>
              <a:t>cornus</a:t>
            </a:r>
            <a:r>
              <a:rPr lang="en-US" sz="1200" kern="1200" dirty="0">
                <a:solidFill>
                  <a:schemeClr val="tx1"/>
                </a:solidFill>
                <a:latin typeface="+mn-lt"/>
                <a:ea typeface="+mn-ea"/>
                <a:cs typeface="+mn-cs"/>
              </a:rPr>
              <a:t>) at the tail end; in addition females have a long ovipositor under this plate.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Adult </a:t>
            </a:r>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woodwasps</a:t>
            </a:r>
            <a:r>
              <a:rPr lang="en-US" sz="1200" kern="1200" dirty="0">
                <a:solidFill>
                  <a:schemeClr val="tx1"/>
                </a:solidFill>
                <a:latin typeface="+mn-lt"/>
                <a:ea typeface="+mn-ea"/>
                <a:cs typeface="+mn-cs"/>
              </a:rPr>
              <a:t> have features distinguishing them from native species, including a dark metallic blue or black body, reddish-yellow legs, black feet (tarsi), and entirely black antennae. The abdomen in males is black at the base and tail end with orange middle segments.</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74</a:t>
            </a:fld>
            <a:endParaRPr lang="en-US"/>
          </a:p>
        </p:txBody>
      </p:sp>
    </p:spTree>
    <p:extLst>
      <p:ext uri="{BB962C8B-B14F-4D97-AF65-F5344CB8AC3E}">
        <p14:creationId xmlns:p14="http://schemas.microsoft.com/office/powerpoint/2010/main" val="28764087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Woodwasps</a:t>
            </a:r>
            <a:r>
              <a:rPr lang="en-US" sz="1200" kern="1200" dirty="0">
                <a:solidFill>
                  <a:schemeClr val="tx1"/>
                </a:solidFill>
                <a:latin typeface="+mn-lt"/>
                <a:ea typeface="+mn-ea"/>
                <a:cs typeface="+mn-cs"/>
              </a:rPr>
              <a:t> (or horntails) are large, robust insects, usually 1.0 to 1.5 inches long (Figures 1 and 2). Adults have a spear-shaped plate (</a:t>
            </a:r>
            <a:r>
              <a:rPr lang="en-US" sz="1200" kern="1200" dirty="0" err="1">
                <a:solidFill>
                  <a:schemeClr val="tx1"/>
                </a:solidFill>
                <a:latin typeface="+mn-lt"/>
                <a:ea typeface="+mn-ea"/>
                <a:cs typeface="+mn-cs"/>
              </a:rPr>
              <a:t>cornus</a:t>
            </a:r>
            <a:r>
              <a:rPr lang="en-US" sz="1200" kern="1200" dirty="0">
                <a:solidFill>
                  <a:schemeClr val="tx1"/>
                </a:solidFill>
                <a:latin typeface="+mn-lt"/>
                <a:ea typeface="+mn-ea"/>
                <a:cs typeface="+mn-cs"/>
              </a:rPr>
              <a:t>) at the tail end; in addition females have a long ovipositor under this plate.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Adult </a:t>
            </a:r>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woodwasps</a:t>
            </a:r>
            <a:r>
              <a:rPr lang="en-US" sz="1200" kern="1200" dirty="0">
                <a:solidFill>
                  <a:schemeClr val="tx1"/>
                </a:solidFill>
                <a:latin typeface="+mn-lt"/>
                <a:ea typeface="+mn-ea"/>
                <a:cs typeface="+mn-cs"/>
              </a:rPr>
              <a:t> have features distinguishing them from native species, including a dark metallic blue or black body, reddish-yellow legs, black feet (tarsi), and entirely black antennae. The abdomen in males is black at the base and tail end with orange middle segments.</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75</a:t>
            </a:fld>
            <a:endParaRPr lang="en-US"/>
          </a:p>
        </p:txBody>
      </p:sp>
    </p:spTree>
    <p:extLst>
      <p:ext uri="{BB962C8B-B14F-4D97-AF65-F5344CB8AC3E}">
        <p14:creationId xmlns:p14="http://schemas.microsoft.com/office/powerpoint/2010/main" val="2876408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There are 23 native species of </a:t>
            </a:r>
            <a:r>
              <a:rPr lang="en-US" sz="1200" kern="1200" dirty="0" err="1">
                <a:solidFill>
                  <a:schemeClr val="tx1"/>
                </a:solidFill>
                <a:latin typeface="+mn-lt"/>
                <a:ea typeface="+mn-ea"/>
                <a:cs typeface="+mn-cs"/>
              </a:rPr>
              <a:t>siricids</a:t>
            </a:r>
            <a:r>
              <a:rPr lang="en-US" sz="1200" kern="1200" dirty="0">
                <a:solidFill>
                  <a:schemeClr val="tx1"/>
                </a:solidFill>
                <a:latin typeface="+mn-lt"/>
                <a:ea typeface="+mn-ea"/>
                <a:cs typeface="+mn-cs"/>
              </a:rPr>
              <a:t> in North America.</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76</a:t>
            </a:fld>
            <a:endParaRPr lang="en-US"/>
          </a:p>
        </p:txBody>
      </p:sp>
    </p:spTree>
    <p:extLst>
      <p:ext uri="{BB962C8B-B14F-4D97-AF65-F5344CB8AC3E}">
        <p14:creationId xmlns:p14="http://schemas.microsoft.com/office/powerpoint/2010/main" val="2876408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female ALB chews depressions (</a:t>
            </a:r>
            <a:r>
              <a:rPr lang="en-US" sz="1200" kern="1200" dirty="0" err="1">
                <a:solidFill>
                  <a:schemeClr val="tx1"/>
                </a:solidFill>
                <a:effectLst/>
                <a:latin typeface="+mn-lt"/>
                <a:ea typeface="+mn-ea"/>
                <a:cs typeface="+mn-cs"/>
              </a:rPr>
              <a:t>oviposition</a:t>
            </a:r>
            <a:r>
              <a:rPr lang="en-US" sz="1200" kern="1200" dirty="0">
                <a:solidFill>
                  <a:schemeClr val="tx1"/>
                </a:solidFill>
                <a:effectLst/>
                <a:latin typeface="+mn-lt"/>
                <a:ea typeface="+mn-ea"/>
                <a:cs typeface="+mn-cs"/>
              </a:rPr>
              <a:t> sites) in the bark of trees to lay eggs. A single female beetle can lay from 35 to 90 eggs. Hatching within 10 to 15 days, the worm–like immature beetles tunnel under tree bark and bore into healthy hardwood trees. The beetle larvae feed on living tree tissue during the fall and winter and, after pupating, emerge through exit holes during the spring. After emerging, adult beetles feed on tree exteriors for 2 to 3 days, then mate. Adult beetles remain active only during summer and early fall months before perishing—completing a 1–year life cycle. (USDA-APHIS, 2005) </a:t>
            </a:r>
            <a:endParaRPr lang="en-US" dirty="0"/>
          </a:p>
          <a:p>
            <a:endParaRPr lang="en-US" dirty="0"/>
          </a:p>
          <a:p>
            <a:r>
              <a:rPr lang="en-US" sz="1200" kern="1200" dirty="0">
                <a:solidFill>
                  <a:schemeClr val="tx1"/>
                </a:solidFill>
                <a:latin typeface="+mn-lt"/>
                <a:ea typeface="+mn-ea"/>
                <a:cs typeface="+mn-cs"/>
              </a:rPr>
              <a:t>The Asian </a:t>
            </a:r>
            <a:r>
              <a:rPr lang="en-US" sz="1200" kern="1200" dirty="0" err="1">
                <a:solidFill>
                  <a:schemeClr val="tx1"/>
                </a:solidFill>
                <a:latin typeface="+mn-lt"/>
                <a:ea typeface="+mn-ea"/>
                <a:cs typeface="+mn-cs"/>
              </a:rPr>
              <a:t>longhorned</a:t>
            </a:r>
            <a:r>
              <a:rPr lang="en-US" sz="1200" kern="1200" dirty="0">
                <a:solidFill>
                  <a:schemeClr val="tx1"/>
                </a:solidFill>
                <a:latin typeface="+mn-lt"/>
                <a:ea typeface="+mn-ea"/>
                <a:cs typeface="+mn-cs"/>
              </a:rPr>
              <a:t> beetle (ALB) spends most of its life as a larva inside a hardwood tree. The adult female ALB chews a depression or egg site into the bark and lays a single egg beneath the bark. Egg sites are visible on the bark of the tree. They can be oval or round in shape or small slits depending on the tree species and thickness of the bark. With a lifespan of 14-66 days, a female ALB can lay 30-60 eggs in her lifetime.</a:t>
            </a:r>
          </a:p>
          <a:p>
            <a:r>
              <a:rPr lang="en-US" sz="1200" kern="1200" dirty="0">
                <a:solidFill>
                  <a:schemeClr val="tx1"/>
                </a:solidFill>
                <a:latin typeface="+mn-lt"/>
                <a:ea typeface="+mn-ea"/>
                <a:cs typeface="+mn-cs"/>
              </a:rPr>
              <a:t>When the larva emerges from the egg, it initially feeds on the tree’s living tissue directly beneath the bark. The mature larva then moves deep into the tree and feeds on the woody tissue. This feeding and burrowing causes the tree to weaken and eventually die. The larva becomes a pupa inside the tree.</a:t>
            </a:r>
          </a:p>
          <a:p>
            <a:r>
              <a:rPr lang="en-US" sz="1200" kern="1200" dirty="0">
                <a:solidFill>
                  <a:schemeClr val="tx1"/>
                </a:solidFill>
                <a:latin typeface="+mn-lt"/>
                <a:ea typeface="+mn-ea"/>
                <a:cs typeface="+mn-cs"/>
              </a:rPr>
              <a:t>About one year after the egg was laid, the adult beetle breaks out of its </a:t>
            </a:r>
            <a:r>
              <a:rPr lang="en-US" sz="1200" kern="1200" dirty="0" err="1">
                <a:solidFill>
                  <a:schemeClr val="tx1"/>
                </a:solidFill>
                <a:latin typeface="+mn-lt"/>
                <a:ea typeface="+mn-ea"/>
                <a:cs typeface="+mn-cs"/>
              </a:rPr>
              <a:t>pupal</a:t>
            </a:r>
            <a:r>
              <a:rPr lang="en-US" sz="1200" kern="1200" dirty="0">
                <a:solidFill>
                  <a:schemeClr val="tx1"/>
                </a:solidFill>
                <a:latin typeface="+mn-lt"/>
                <a:ea typeface="+mn-ea"/>
                <a:cs typeface="+mn-cs"/>
              </a:rPr>
              <a:t> casing and chews its way out of the tree, creating perfectly round exit holes that are about 3/8” in diameter. Adult beetles emerge in July and August. They feed on leaves and small twigs and then mate, continuing the life cycle with the female beetles laying more eggs in the tree. Female beetles tend to lay eggs on the same tree every year until the tree dies.</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13</a:t>
            </a:fld>
            <a:endParaRPr lang="en-US"/>
          </a:p>
        </p:txBody>
      </p:sp>
    </p:spTree>
    <p:extLst>
      <p:ext uri="{BB962C8B-B14F-4D97-AF65-F5344CB8AC3E}">
        <p14:creationId xmlns:p14="http://schemas.microsoft.com/office/powerpoint/2010/main" val="32107910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can attack living pines, while native </a:t>
            </a:r>
            <a:r>
              <a:rPr lang="en-US" sz="1200" kern="1200" dirty="0" err="1">
                <a:solidFill>
                  <a:schemeClr val="tx1"/>
                </a:solidFill>
                <a:latin typeface="+mn-lt"/>
                <a:ea typeface="+mn-ea"/>
                <a:cs typeface="+mn-cs"/>
              </a:rPr>
              <a:t>woodwasps</a:t>
            </a:r>
            <a:r>
              <a:rPr lang="en-US" sz="1200" kern="1200" dirty="0">
                <a:solidFill>
                  <a:schemeClr val="tx1"/>
                </a:solidFill>
                <a:latin typeface="+mn-lt"/>
                <a:ea typeface="+mn-ea"/>
                <a:cs typeface="+mn-cs"/>
              </a:rPr>
              <a:t> attack only dead and dying trees. At low populations, </a:t>
            </a:r>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selects suppressed, stressed, and injured trees for egg laying. Foliage of infested trees initially wilts (Figure 4), and then changes color from dark green to light green, to yellow, and finally to red (Figure 5), during the 3-6 months following attack. Infested trees may have resin beads or dribbles at the egg laying sites (Figure 6), which are more common at the mid-bole level. Larval galleries are tightly packed with very fine sawdust (Figure 7). As adults emerge, they chew round exit holes that vary from 1/8 to 3/8 inch in diameter (Figure 8). (USFS, 2005 [Pest Alert])</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77</a:t>
            </a:fld>
            <a:endParaRPr lang="en-US"/>
          </a:p>
        </p:txBody>
      </p:sp>
    </p:spTree>
    <p:extLst>
      <p:ext uri="{BB962C8B-B14F-4D97-AF65-F5344CB8AC3E}">
        <p14:creationId xmlns:p14="http://schemas.microsoft.com/office/powerpoint/2010/main" val="28764087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can attack living pines, while native </a:t>
            </a:r>
            <a:r>
              <a:rPr lang="en-US" sz="1200" kern="1200" dirty="0" err="1">
                <a:solidFill>
                  <a:schemeClr val="tx1"/>
                </a:solidFill>
                <a:latin typeface="+mn-lt"/>
                <a:ea typeface="+mn-ea"/>
                <a:cs typeface="+mn-cs"/>
              </a:rPr>
              <a:t>woodwasps</a:t>
            </a:r>
            <a:r>
              <a:rPr lang="en-US" sz="1200" kern="1200" dirty="0">
                <a:solidFill>
                  <a:schemeClr val="tx1"/>
                </a:solidFill>
                <a:latin typeface="+mn-lt"/>
                <a:ea typeface="+mn-ea"/>
                <a:cs typeface="+mn-cs"/>
              </a:rPr>
              <a:t> attack only dead and dying trees. At low populations, </a:t>
            </a:r>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selects suppressed, stressed, and injured trees for egg laying. Foliage of infested trees initially wilts (Figure 4), and then changes color from dark green to light green, to yellow, and finally to red (Figure 5), during the 3-6 months following attack. Infested trees may have resin beads or dribbles at the egg laying sites (Figure 6), which are more common at the mid-bole level. Larval galleries are tightly packed with very fine sawdust (Figure 7). As adults emerge, they chew round exit holes that vary from 1/8 to 3/8 inch in diameter (Figure 8). (USFS, 2005 [Pest Alert])</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78</a:t>
            </a:fld>
            <a:endParaRPr lang="en-US"/>
          </a:p>
        </p:txBody>
      </p:sp>
    </p:spTree>
    <p:extLst>
      <p:ext uri="{BB962C8B-B14F-4D97-AF65-F5344CB8AC3E}">
        <p14:creationId xmlns:p14="http://schemas.microsoft.com/office/powerpoint/2010/main" val="28764087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can attack living pines, while native </a:t>
            </a:r>
            <a:r>
              <a:rPr lang="en-US" sz="1200" kern="1200" dirty="0" err="1">
                <a:solidFill>
                  <a:schemeClr val="tx1"/>
                </a:solidFill>
                <a:latin typeface="+mn-lt"/>
                <a:ea typeface="+mn-ea"/>
                <a:cs typeface="+mn-cs"/>
              </a:rPr>
              <a:t>woodwasps</a:t>
            </a:r>
            <a:r>
              <a:rPr lang="en-US" sz="1200" kern="1200" dirty="0">
                <a:solidFill>
                  <a:schemeClr val="tx1"/>
                </a:solidFill>
                <a:latin typeface="+mn-lt"/>
                <a:ea typeface="+mn-ea"/>
                <a:cs typeface="+mn-cs"/>
              </a:rPr>
              <a:t> attack only dead and dying trees. At low populations, </a:t>
            </a:r>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selects suppressed, stressed, and injured trees for egg laying. Foliage of infested trees initially wilts (Figure 4), and then changes color from dark green to light green, to yellow, and finally to red (Figure 5), during the 3-6 months following attack. Infested trees may have resin beads or dribbles at the egg laying sites (Figure 6), which are more common at the mid-bole level. Larval galleries are tightly packed with very fine sawdust (Figure 7). As adults emerge, they chew round exit holes that vary from 1/8 to 3/8 inch in diameter (Figure 8). (USFS, 2005 [Pest Alert])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Round exit holes 3-8 mm (1/8 to 3/8 inch) in diameter are visible on trees trunk.</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79</a:t>
            </a:fld>
            <a:endParaRPr lang="en-US"/>
          </a:p>
        </p:txBody>
      </p:sp>
    </p:spTree>
    <p:extLst>
      <p:ext uri="{BB962C8B-B14F-4D97-AF65-F5344CB8AC3E}">
        <p14:creationId xmlns:p14="http://schemas.microsoft.com/office/powerpoint/2010/main" val="28764087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can attack living pines, while native </a:t>
            </a:r>
            <a:r>
              <a:rPr lang="en-US" sz="1200" kern="1200" dirty="0" err="1">
                <a:solidFill>
                  <a:schemeClr val="tx1"/>
                </a:solidFill>
                <a:latin typeface="+mn-lt"/>
                <a:ea typeface="+mn-ea"/>
                <a:cs typeface="+mn-cs"/>
              </a:rPr>
              <a:t>woodwasps</a:t>
            </a:r>
            <a:r>
              <a:rPr lang="en-US" sz="1200" kern="1200" dirty="0">
                <a:solidFill>
                  <a:schemeClr val="tx1"/>
                </a:solidFill>
                <a:latin typeface="+mn-lt"/>
                <a:ea typeface="+mn-ea"/>
                <a:cs typeface="+mn-cs"/>
              </a:rPr>
              <a:t> attack only dead and dying trees. At low populations, </a:t>
            </a:r>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selects suppressed, stressed, and injured trees for egg laying. Foliage of infested trees initially wilts (Figure 4), and then changes color from dark green to light green, to yellow, and finally to red (Figure 5), during the 3-6 months following attack. Infested trees may have resin beads or dribbles at the egg laying sites (Figure 6), which are more common at the mid-bole level. Larval galleries are tightly packed with very fine sawdust (Figure 7). As adults emerge, they chew round exit holes that vary from 1/8 to 3/8 inch in diameter (Figure 8). (USFS, 2005 [Pest Alert])</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80</a:t>
            </a:fld>
            <a:endParaRPr lang="en-US"/>
          </a:p>
        </p:txBody>
      </p:sp>
    </p:spTree>
    <p:extLst>
      <p:ext uri="{BB962C8B-B14F-4D97-AF65-F5344CB8AC3E}">
        <p14:creationId xmlns:p14="http://schemas.microsoft.com/office/powerpoint/2010/main" val="28764087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latin typeface="+mn-lt"/>
                <a:ea typeface="+mn-ea"/>
                <a:cs typeface="+mn-cs"/>
              </a:rPr>
              <a:t>THREAT</a:t>
            </a:r>
            <a:r>
              <a:rPr lang="en-US" sz="1200" i="0" kern="1200" baseline="0" dirty="0">
                <a:solidFill>
                  <a:schemeClr val="tx1"/>
                </a:solidFill>
                <a:latin typeface="+mn-lt"/>
                <a:ea typeface="+mn-ea"/>
                <a:cs typeface="+mn-cs"/>
              </a:rPr>
              <a:t> </a:t>
            </a:r>
          </a:p>
          <a:p>
            <a:r>
              <a:rPr lang="en-US" sz="1200" kern="1200" dirty="0">
                <a:solidFill>
                  <a:schemeClr val="tx1"/>
                </a:solidFill>
                <a:latin typeface="+mn-lt"/>
                <a:ea typeface="+mn-ea"/>
                <a:cs typeface="+mn-cs"/>
              </a:rPr>
              <a:t>The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noctilio</a:t>
            </a:r>
            <a:r>
              <a:rPr lang="en-US" sz="1200" kern="1200" dirty="0">
                <a:solidFill>
                  <a:schemeClr val="tx1"/>
                </a:solidFill>
                <a:latin typeface="+mn-lt"/>
                <a:ea typeface="+mn-ea"/>
                <a:cs typeface="+mn-cs"/>
              </a:rPr>
              <a:t>, and the associated pathogenic fungus, </a:t>
            </a:r>
            <a:r>
              <a:rPr lang="en-US" sz="1200" kern="1200" dirty="0" err="1">
                <a:solidFill>
                  <a:schemeClr val="tx1"/>
                </a:solidFill>
                <a:latin typeface="+mn-lt"/>
                <a:ea typeface="+mn-ea"/>
                <a:cs typeface="+mn-cs"/>
              </a:rPr>
              <a:t>Amylostereum</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areolatum</a:t>
            </a:r>
            <a:r>
              <a:rPr lang="en-US" sz="1200" kern="1200" dirty="0">
                <a:solidFill>
                  <a:schemeClr val="tx1"/>
                </a:solidFill>
                <a:latin typeface="+mn-lt"/>
                <a:ea typeface="+mn-ea"/>
                <a:cs typeface="+mn-cs"/>
              </a:rPr>
              <a:t>, are native to Eurasia and North Africa (USDA APHIS &amp; Forest Service 2000) and have been introduced in New Zealand, Australia, South America (USDA Forest Service 1992), and North America (Lang 2006; USDA APHIS 2007; Canadian Forest Service 2005). The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was caught in a trap in New York in 2005, but not identified until early 2006. The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is now present across much of New York State, parts of Ontario, and neighboring areas such as eastern Michigan, northern Pennsylvania, and a few counties in Ohio and Vermont. In the upper Midwest, the two could jeopardize decades of careful management of Jack pine (</a:t>
            </a:r>
            <a:r>
              <a:rPr lang="en-US" sz="1200" kern="1200" dirty="0" err="1">
                <a:solidFill>
                  <a:schemeClr val="tx1"/>
                </a:solidFill>
                <a:latin typeface="+mn-lt"/>
                <a:ea typeface="+mn-ea"/>
                <a:cs typeface="+mn-cs"/>
              </a:rPr>
              <a:t>Pinus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banksiana</a:t>
            </a:r>
            <a:r>
              <a:rPr lang="en-US" sz="1200" kern="1200" dirty="0">
                <a:solidFill>
                  <a:schemeClr val="tx1"/>
                </a:solidFill>
                <a:latin typeface="+mn-lt"/>
                <a:ea typeface="+mn-ea"/>
                <a:cs typeface="+mn-cs"/>
              </a:rPr>
              <a:t>) stands aimed at ensuring survival of the highly-endangered Kirtland's warbler. Federal and state agencies spend about $2.5 million annually to manage Jack pine stands in Michigan the benefit of the warbler (</a:t>
            </a:r>
            <a:r>
              <a:rPr lang="en-US" sz="1200" kern="1200" dirty="0" err="1">
                <a:solidFill>
                  <a:schemeClr val="tx1"/>
                </a:solidFill>
                <a:latin typeface="+mn-lt"/>
                <a:ea typeface="+mn-ea"/>
                <a:cs typeface="+mn-cs"/>
              </a:rPr>
              <a:t>Hogrefe</a:t>
            </a:r>
            <a:r>
              <a:rPr lang="en-US" sz="1200" kern="1200" dirty="0">
                <a:solidFill>
                  <a:schemeClr val="tx1"/>
                </a:solidFill>
                <a:latin typeface="+mn-lt"/>
                <a:ea typeface="+mn-ea"/>
                <a:cs typeface="+mn-cs"/>
              </a:rPr>
              <a:t> pers. comm.).</a:t>
            </a:r>
          </a:p>
          <a:p>
            <a:r>
              <a:rPr lang="en-US" sz="1200" kern="1200" dirty="0">
                <a:solidFill>
                  <a:schemeClr val="tx1"/>
                </a:solidFill>
                <a:latin typeface="+mn-lt"/>
                <a:ea typeface="+mn-ea"/>
                <a:cs typeface="+mn-cs"/>
              </a:rPr>
              <a:t>The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injects fungus in the tree when the female lays her eggs. This insect-disease complex would threaten any pine trees in the lower 48 states, especially Monterey pine (P. </a:t>
            </a:r>
            <a:r>
              <a:rPr lang="en-US" sz="1200" kern="1200" dirty="0" err="1">
                <a:solidFill>
                  <a:schemeClr val="tx1"/>
                </a:solidFill>
                <a:latin typeface="+mn-lt"/>
                <a:ea typeface="+mn-ea"/>
                <a:cs typeface="+mn-cs"/>
              </a:rPr>
              <a:t>radiata</a:t>
            </a:r>
            <a:r>
              <a:rPr lang="en-US" sz="1200" kern="1200" dirty="0">
                <a:solidFill>
                  <a:schemeClr val="tx1"/>
                </a:solidFill>
                <a:latin typeface="+mn-lt"/>
                <a:ea typeface="+mn-ea"/>
                <a:cs typeface="+mn-cs"/>
              </a:rPr>
              <a:t>) and loblolly pine (P. </a:t>
            </a:r>
            <a:r>
              <a:rPr lang="en-US" sz="1200" kern="1200" dirty="0" err="1">
                <a:solidFill>
                  <a:schemeClr val="tx1"/>
                </a:solidFill>
                <a:latin typeface="+mn-lt"/>
                <a:ea typeface="+mn-ea"/>
                <a:cs typeface="+mn-cs"/>
              </a:rPr>
              <a:t>taeda</a:t>
            </a:r>
            <a:r>
              <a:rPr lang="en-US" sz="1200" kern="1200" dirty="0">
                <a:solidFill>
                  <a:schemeClr val="tx1"/>
                </a:solidFill>
                <a:latin typeface="+mn-lt"/>
                <a:ea typeface="+mn-ea"/>
                <a:cs typeface="+mn-cs"/>
              </a:rPr>
              <a:t>), as plantations of these species growing in foreign countries have been severely damaged (USDA APHIS &amp; Forest Service 2000). Other pines that are highly vulnerable to the </a:t>
            </a:r>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are other species in the Southeast (shortleaf, slash, and Virginia pines---P. </a:t>
            </a:r>
            <a:r>
              <a:rPr lang="en-US" sz="1200" kern="1200" dirty="0" err="1">
                <a:solidFill>
                  <a:schemeClr val="tx1"/>
                </a:solidFill>
                <a:latin typeface="+mn-lt"/>
                <a:ea typeface="+mn-ea"/>
                <a:cs typeface="+mn-cs"/>
              </a:rPr>
              <a:t>echinata</a:t>
            </a:r>
            <a:r>
              <a:rPr lang="en-US" sz="1200" kern="1200" dirty="0">
                <a:solidFill>
                  <a:schemeClr val="tx1"/>
                </a:solidFill>
                <a:latin typeface="+mn-lt"/>
                <a:ea typeface="+mn-ea"/>
                <a:cs typeface="+mn-cs"/>
              </a:rPr>
              <a:t>, P. </a:t>
            </a:r>
            <a:r>
              <a:rPr lang="en-US" sz="1200" kern="1200" dirty="0" err="1">
                <a:solidFill>
                  <a:schemeClr val="tx1"/>
                </a:solidFill>
                <a:latin typeface="+mn-lt"/>
                <a:ea typeface="+mn-ea"/>
                <a:cs typeface="+mn-cs"/>
              </a:rPr>
              <a:t>elliottii</a:t>
            </a:r>
            <a:r>
              <a:rPr lang="en-US" sz="1200" kern="1200" dirty="0">
                <a:solidFill>
                  <a:schemeClr val="tx1"/>
                </a:solidFill>
                <a:latin typeface="+mn-lt"/>
                <a:ea typeface="+mn-ea"/>
                <a:cs typeface="+mn-cs"/>
              </a:rPr>
              <a:t>, P. </a:t>
            </a:r>
            <a:r>
              <a:rPr lang="en-US" sz="1200" kern="1200" dirty="0" err="1">
                <a:solidFill>
                  <a:schemeClr val="tx1"/>
                </a:solidFill>
                <a:latin typeface="+mn-lt"/>
                <a:ea typeface="+mn-ea"/>
                <a:cs typeface="+mn-cs"/>
              </a:rPr>
              <a:t>virginiana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midwest</a:t>
            </a:r>
            <a:r>
              <a:rPr lang="en-US" sz="1200" kern="1200" dirty="0">
                <a:solidFill>
                  <a:schemeClr val="tx1"/>
                </a:solidFill>
                <a:latin typeface="+mn-lt"/>
                <a:ea typeface="+mn-ea"/>
                <a:cs typeface="+mn-cs"/>
              </a:rPr>
              <a:t> (Jack pine), and across the West (</a:t>
            </a:r>
            <a:r>
              <a:rPr lang="en-US" sz="1200" kern="1200" dirty="0" err="1">
                <a:solidFill>
                  <a:schemeClr val="tx1"/>
                </a:solidFill>
                <a:latin typeface="+mn-lt"/>
                <a:ea typeface="+mn-ea"/>
                <a:cs typeface="+mn-cs"/>
              </a:rPr>
              <a:t>lodgepole</a:t>
            </a:r>
            <a:r>
              <a:rPr lang="en-US" sz="1200" kern="1200" dirty="0">
                <a:solidFill>
                  <a:schemeClr val="tx1"/>
                </a:solidFill>
                <a:latin typeface="+mn-lt"/>
                <a:ea typeface="+mn-ea"/>
                <a:cs typeface="+mn-cs"/>
              </a:rPr>
              <a:t>, ponderosa, and Jeffrey---P. </a:t>
            </a:r>
            <a:r>
              <a:rPr lang="en-US" sz="1200" kern="1200" dirty="0" err="1">
                <a:solidFill>
                  <a:schemeClr val="tx1"/>
                </a:solidFill>
                <a:latin typeface="+mn-lt"/>
                <a:ea typeface="+mn-ea"/>
                <a:cs typeface="+mn-cs"/>
              </a:rPr>
              <a:t>contorta</a:t>
            </a:r>
            <a:r>
              <a:rPr lang="en-US" sz="1200" kern="1200" dirty="0">
                <a:solidFill>
                  <a:schemeClr val="tx1"/>
                </a:solidFill>
                <a:latin typeface="+mn-lt"/>
                <a:ea typeface="+mn-ea"/>
                <a:cs typeface="+mn-cs"/>
              </a:rPr>
              <a:t>, P. ponderosa, P. </a:t>
            </a:r>
            <a:r>
              <a:rPr lang="en-US" sz="1200" kern="1200" dirty="0" err="1">
                <a:solidFill>
                  <a:schemeClr val="tx1"/>
                </a:solidFill>
                <a:latin typeface="+mn-lt"/>
                <a:ea typeface="+mn-ea"/>
                <a:cs typeface="+mn-cs"/>
              </a:rPr>
              <a:t>jeffreyi</a:t>
            </a:r>
            <a:r>
              <a:rPr lang="en-US" sz="1200" kern="1200" dirty="0">
                <a:solidFill>
                  <a:schemeClr val="tx1"/>
                </a:solidFill>
                <a:latin typeface="+mn-lt"/>
                <a:ea typeface="+mn-ea"/>
                <a:cs typeface="+mn-cs"/>
              </a:rPr>
              <a:t>). (USDA APHIS 2007). In New York, the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has attacked pine (P. </a:t>
            </a:r>
            <a:r>
              <a:rPr lang="en-US" sz="1200" kern="1200" dirty="0" err="1">
                <a:solidFill>
                  <a:schemeClr val="tx1"/>
                </a:solidFill>
                <a:latin typeface="+mn-lt"/>
                <a:ea typeface="+mn-ea"/>
                <a:cs typeface="+mn-cs"/>
              </a:rPr>
              <a:t>sylvestris</a:t>
            </a:r>
            <a:r>
              <a:rPr lang="en-US" sz="1200" kern="1200" dirty="0">
                <a:solidFill>
                  <a:schemeClr val="tx1"/>
                </a:solidFill>
                <a:latin typeface="+mn-lt"/>
                <a:ea typeface="+mn-ea"/>
                <a:cs typeface="+mn-cs"/>
              </a:rPr>
              <a:t> L.), red pine (P. </a:t>
            </a:r>
            <a:r>
              <a:rPr lang="en-US" sz="1200" kern="1200" dirty="0" err="1">
                <a:solidFill>
                  <a:schemeClr val="tx1"/>
                </a:solidFill>
                <a:latin typeface="+mn-lt"/>
                <a:ea typeface="+mn-ea"/>
                <a:cs typeface="+mn-cs"/>
              </a:rPr>
              <a:t>resinosa</a:t>
            </a:r>
            <a:r>
              <a:rPr lang="en-US" sz="1200" kern="1200" dirty="0">
                <a:solidFill>
                  <a:schemeClr val="tx1"/>
                </a:solidFill>
                <a:latin typeface="+mn-lt"/>
                <a:ea typeface="+mn-ea"/>
                <a:cs typeface="+mn-cs"/>
              </a:rPr>
              <a:t>), and white pine (P. </a:t>
            </a:r>
            <a:r>
              <a:rPr lang="en-US" sz="1200" kern="1200" dirty="0" err="1">
                <a:solidFill>
                  <a:schemeClr val="tx1"/>
                </a:solidFill>
                <a:latin typeface="+mn-lt"/>
                <a:ea typeface="+mn-ea"/>
                <a:cs typeface="+mn-cs"/>
              </a:rPr>
              <a:t>strobus</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All important softwood timber trees of the southeast vulnerable to the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According to the USDA Forest Service, if no action is taken to contain the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it could spread across the entire southern pine region in 55 years or less (USDA Forest Service 2006). The resulting damage could range from $2 billion to $11 billion.</a:t>
            </a:r>
          </a:p>
          <a:p>
            <a:endParaRPr lang="en-US" sz="1200" i="0" kern="1200" baseline="0" dirty="0">
              <a:solidFill>
                <a:schemeClr val="tx1"/>
              </a:solidFill>
              <a:latin typeface="+mn-lt"/>
              <a:ea typeface="+mn-ea"/>
              <a:cs typeface="+mn-cs"/>
            </a:endParaRPr>
          </a:p>
          <a:p>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ACTION</a:t>
            </a:r>
          </a:p>
          <a:p>
            <a:endParaRPr lang="en-US" dirty="0"/>
          </a:p>
          <a:p>
            <a:r>
              <a:rPr lang="en-US" sz="1200" kern="1200" dirty="0">
                <a:solidFill>
                  <a:schemeClr val="tx1"/>
                </a:solidFill>
                <a:latin typeface="+mn-lt"/>
                <a:ea typeface="+mn-ea"/>
                <a:cs typeface="+mn-cs"/>
              </a:rPr>
              <a:t>Application of </a:t>
            </a:r>
            <a:r>
              <a:rPr lang="en-US" sz="1200" kern="1200" dirty="0" err="1">
                <a:solidFill>
                  <a:schemeClr val="tx1"/>
                </a:solidFill>
                <a:latin typeface="+mn-lt"/>
                <a:ea typeface="+mn-ea"/>
                <a:cs typeface="+mn-cs"/>
              </a:rPr>
              <a:t>biocontrol</a:t>
            </a:r>
            <a:r>
              <a:rPr lang="en-US" sz="1200" kern="1200" dirty="0">
                <a:solidFill>
                  <a:schemeClr val="tx1"/>
                </a:solidFill>
                <a:latin typeface="+mn-lt"/>
                <a:ea typeface="+mn-ea"/>
                <a:cs typeface="+mn-cs"/>
              </a:rPr>
              <a:t> to protect pines in the Southeast or West will be complicated. The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infestation’s leading edge must be tracked carefully as the leading edge is the location where </a:t>
            </a:r>
            <a:r>
              <a:rPr lang="en-US" sz="1200" kern="1200" dirty="0" err="1">
                <a:solidFill>
                  <a:schemeClr val="tx1"/>
                </a:solidFill>
                <a:latin typeface="+mn-lt"/>
                <a:ea typeface="+mn-ea"/>
                <a:cs typeface="+mn-cs"/>
              </a:rPr>
              <a:t>biocontrol</a:t>
            </a:r>
            <a:r>
              <a:rPr lang="en-US" sz="1200" kern="1200" dirty="0">
                <a:solidFill>
                  <a:schemeClr val="tx1"/>
                </a:solidFill>
                <a:latin typeface="+mn-lt"/>
                <a:ea typeface="+mn-ea"/>
                <a:cs typeface="+mn-cs"/>
              </a:rPr>
              <a:t> application will prove most effective in preventing both spread and damage– and so far detection technology is imprecise. The </a:t>
            </a:r>
            <a:r>
              <a:rPr lang="en-US" sz="1200" kern="1200" dirty="0" err="1">
                <a:solidFill>
                  <a:schemeClr val="tx1"/>
                </a:solidFill>
                <a:latin typeface="+mn-lt"/>
                <a:ea typeface="+mn-ea"/>
                <a:cs typeface="+mn-cs"/>
              </a:rPr>
              <a:t>biocontrol</a:t>
            </a:r>
            <a:r>
              <a:rPr lang="en-US" sz="1200" kern="1200" dirty="0">
                <a:solidFill>
                  <a:schemeClr val="tx1"/>
                </a:solidFill>
                <a:latin typeface="+mn-lt"/>
                <a:ea typeface="+mn-ea"/>
                <a:cs typeface="+mn-cs"/>
              </a:rPr>
              <a:t> program must be coordinated with active </a:t>
            </a:r>
            <a:r>
              <a:rPr lang="en-US" sz="1200" kern="1200" dirty="0" err="1">
                <a:solidFill>
                  <a:schemeClr val="tx1"/>
                </a:solidFill>
                <a:latin typeface="+mn-lt"/>
                <a:ea typeface="+mn-ea"/>
                <a:cs typeface="+mn-cs"/>
              </a:rPr>
              <a:t>silvicultural</a:t>
            </a:r>
            <a:r>
              <a:rPr lang="en-US" sz="1200" kern="1200" dirty="0">
                <a:solidFill>
                  <a:schemeClr val="tx1"/>
                </a:solidFill>
                <a:latin typeface="+mn-lt"/>
                <a:ea typeface="+mn-ea"/>
                <a:cs typeface="+mn-cs"/>
              </a:rPr>
              <a:t> management of the pine stands. The ability of the nematode to reduce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numbers can be impeded by tree mortality due to drought or attacks by other insects, and by the presence of </a:t>
            </a:r>
            <a:r>
              <a:rPr lang="en-US" sz="1200" kern="1200" dirty="0" err="1">
                <a:solidFill>
                  <a:schemeClr val="tx1"/>
                </a:solidFill>
                <a:latin typeface="+mn-lt"/>
                <a:ea typeface="+mn-ea"/>
                <a:cs typeface="+mn-cs"/>
              </a:rPr>
              <a:t>bluestain</a:t>
            </a:r>
            <a:r>
              <a:rPr lang="en-US" sz="1200" kern="1200" dirty="0">
                <a:solidFill>
                  <a:schemeClr val="tx1"/>
                </a:solidFill>
                <a:latin typeface="+mn-lt"/>
                <a:ea typeface="+mn-ea"/>
                <a:cs typeface="+mn-cs"/>
              </a:rPr>
              <a:t> fungi. American pines are regularly attacked by other insects and </a:t>
            </a:r>
            <a:r>
              <a:rPr lang="en-US" sz="1200" kern="1200" dirty="0" err="1">
                <a:solidFill>
                  <a:schemeClr val="tx1"/>
                </a:solidFill>
                <a:latin typeface="+mn-lt"/>
                <a:ea typeface="+mn-ea"/>
                <a:cs typeface="+mn-cs"/>
              </a:rPr>
              <a:t>bluestain</a:t>
            </a:r>
            <a:r>
              <a:rPr lang="en-US" sz="1200" kern="1200" dirty="0">
                <a:solidFill>
                  <a:schemeClr val="tx1"/>
                </a:solidFill>
                <a:latin typeface="+mn-lt"/>
                <a:ea typeface="+mn-ea"/>
                <a:cs typeface="+mn-cs"/>
              </a:rPr>
              <a:t> fungi are common here. Finally, care is needed in selection of the strain of nematodes, rearing conditions, and techniques for inoculation of trees</a:t>
            </a:r>
          </a:p>
          <a:p>
            <a:r>
              <a:rPr lang="en-US" sz="1200" kern="1200" dirty="0">
                <a:solidFill>
                  <a:schemeClr val="tx1"/>
                </a:solidFill>
                <a:latin typeface="+mn-lt"/>
                <a:ea typeface="+mn-ea"/>
                <a:cs typeface="+mn-cs"/>
              </a:rPr>
              <a:t>Adoption of federal and state regulations governing movement of known or potential vectors for moving the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to other parts of the country has been delayed by lack of funding for a control program and disagreements within USDA over the proper form for the regulations (</a:t>
            </a:r>
            <a:r>
              <a:rPr lang="en-US" sz="1200" kern="1200" dirty="0" err="1">
                <a:solidFill>
                  <a:schemeClr val="tx1"/>
                </a:solidFill>
                <a:latin typeface="+mn-lt"/>
                <a:ea typeface="+mn-ea"/>
                <a:cs typeface="+mn-cs"/>
              </a:rPr>
              <a:t>Dunkle</a:t>
            </a:r>
            <a:r>
              <a:rPr lang="en-US" sz="1200" kern="1200" dirty="0">
                <a:solidFill>
                  <a:schemeClr val="tx1"/>
                </a:solidFill>
                <a:latin typeface="+mn-lt"/>
                <a:ea typeface="+mn-ea"/>
                <a:cs typeface="+mn-cs"/>
              </a:rPr>
              <a:t>, pers. comm.). In FY2009, Congress for the first time provided funding for the program - $1.5 million; but this is not sufficient to support a regulatory program. Funding is instead being used for detection and monitoring of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populations and further testing of the </a:t>
            </a:r>
            <a:r>
              <a:rPr lang="en-US" sz="1200" kern="1200" dirty="0" err="1">
                <a:solidFill>
                  <a:schemeClr val="tx1"/>
                </a:solidFill>
                <a:latin typeface="+mn-lt"/>
                <a:ea typeface="+mn-ea"/>
                <a:cs typeface="+mn-cs"/>
              </a:rPr>
              <a:t>biocontrol</a:t>
            </a:r>
            <a:r>
              <a:rPr lang="en-US" sz="1200" kern="1200" dirty="0">
                <a:solidFill>
                  <a:schemeClr val="tx1"/>
                </a:solidFill>
                <a:latin typeface="+mn-lt"/>
                <a:ea typeface="+mn-ea"/>
                <a:cs typeface="+mn-cs"/>
              </a:rPr>
              <a:t> agent. North Carolina has adopted its own external quarantine to protect its vulnerable pine resource.</a:t>
            </a:r>
          </a:p>
          <a:p>
            <a:r>
              <a:rPr lang="en-US" dirty="0"/>
              <a:t>(</a:t>
            </a:r>
            <a:r>
              <a:rPr lang="en-US" dirty="0" err="1"/>
              <a:t>dontmovefirewood.org</a:t>
            </a:r>
            <a:r>
              <a:rPr lang="en-US" dirty="0"/>
              <a:t>)</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Sirex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woodwasp</a:t>
            </a:r>
            <a:r>
              <a:rPr lang="en-US" sz="1200" kern="1200" dirty="0">
                <a:solidFill>
                  <a:schemeClr val="tx1"/>
                </a:solidFill>
                <a:latin typeface="+mn-lt"/>
                <a:ea typeface="+mn-ea"/>
                <a:cs typeface="+mn-cs"/>
              </a:rPr>
              <a:t> has been successfully managed using biological control agents. The key agent is a parasitic nematode, </a:t>
            </a:r>
            <a:r>
              <a:rPr lang="en-US" sz="1200" i="1" kern="1200" dirty="0" err="1">
                <a:solidFill>
                  <a:schemeClr val="tx1"/>
                </a:solidFill>
                <a:latin typeface="+mn-lt"/>
                <a:ea typeface="+mn-ea"/>
                <a:cs typeface="+mn-cs"/>
              </a:rPr>
              <a:t>Deladenus</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siricidicola</a:t>
            </a:r>
            <a:r>
              <a:rPr lang="en-US" sz="1200" i="0" kern="1200" dirty="0">
                <a:solidFill>
                  <a:schemeClr val="tx1"/>
                </a:solidFill>
                <a:latin typeface="+mn-lt"/>
                <a:ea typeface="+mn-ea"/>
                <a:cs typeface="+mn-cs"/>
              </a:rPr>
              <a:t>, which infects </a:t>
            </a:r>
            <a:r>
              <a:rPr lang="en-US" sz="1200" i="0" kern="1200" dirty="0" err="1">
                <a:solidFill>
                  <a:schemeClr val="tx1"/>
                </a:solidFill>
                <a:latin typeface="+mn-lt"/>
                <a:ea typeface="+mn-ea"/>
                <a:cs typeface="+mn-cs"/>
              </a:rPr>
              <a:t>sirex</a:t>
            </a:r>
            <a:r>
              <a:rPr lang="en-US" sz="1200" i="0" kern="1200" dirty="0">
                <a:solidFill>
                  <a:schemeClr val="tx1"/>
                </a:solidFill>
                <a:latin typeface="+mn-lt"/>
                <a:ea typeface="+mn-ea"/>
                <a:cs typeface="+mn-cs"/>
              </a:rPr>
              <a:t> </a:t>
            </a:r>
            <a:r>
              <a:rPr lang="en-US" sz="1200" i="0" kern="1200" dirty="0" err="1">
                <a:solidFill>
                  <a:schemeClr val="tx1"/>
                </a:solidFill>
                <a:latin typeface="+mn-lt"/>
                <a:ea typeface="+mn-ea"/>
                <a:cs typeface="+mn-cs"/>
              </a:rPr>
              <a:t>woodwasp</a:t>
            </a:r>
            <a:r>
              <a:rPr lang="en-US" sz="1200" i="0" kern="1200" dirty="0">
                <a:solidFill>
                  <a:schemeClr val="tx1"/>
                </a:solidFill>
                <a:latin typeface="+mn-lt"/>
                <a:ea typeface="+mn-ea"/>
                <a:cs typeface="+mn-cs"/>
              </a:rPr>
              <a:t> larvae, and ultimately sterilizes the adult females. These infected females emerge and lay infertile eggs that are filled with nematodes, which sustain and spread the nematode population. The nematodes effectively regulate the </a:t>
            </a:r>
            <a:r>
              <a:rPr lang="en-US" sz="1200" i="0" kern="1200" dirty="0" err="1">
                <a:solidFill>
                  <a:schemeClr val="tx1"/>
                </a:solidFill>
                <a:latin typeface="+mn-lt"/>
                <a:ea typeface="+mn-ea"/>
                <a:cs typeface="+mn-cs"/>
              </a:rPr>
              <a:t>woodwasp</a:t>
            </a:r>
            <a:r>
              <a:rPr lang="en-US" sz="1200" i="0" kern="1200" dirty="0">
                <a:solidFill>
                  <a:schemeClr val="tx1"/>
                </a:solidFill>
                <a:latin typeface="+mn-lt"/>
                <a:ea typeface="+mn-ea"/>
                <a:cs typeface="+mn-cs"/>
              </a:rPr>
              <a:t> population below damaging levels. As </a:t>
            </a:r>
            <a:r>
              <a:rPr lang="en-US" sz="1200" i="0" kern="1200" dirty="0" err="1">
                <a:solidFill>
                  <a:schemeClr val="tx1"/>
                </a:solidFill>
                <a:latin typeface="+mn-lt"/>
                <a:ea typeface="+mn-ea"/>
                <a:cs typeface="+mn-cs"/>
              </a:rPr>
              <a:t>sirex</a:t>
            </a:r>
            <a:r>
              <a:rPr lang="en-US" sz="1200" i="0" kern="1200" dirty="0">
                <a:solidFill>
                  <a:schemeClr val="tx1"/>
                </a:solidFill>
                <a:latin typeface="+mn-lt"/>
                <a:ea typeface="+mn-ea"/>
                <a:cs typeface="+mn-cs"/>
              </a:rPr>
              <a:t> </a:t>
            </a:r>
            <a:r>
              <a:rPr lang="en-US" sz="1200" i="0" kern="1200" dirty="0" err="1">
                <a:solidFill>
                  <a:schemeClr val="tx1"/>
                </a:solidFill>
                <a:latin typeface="+mn-lt"/>
                <a:ea typeface="+mn-ea"/>
                <a:cs typeface="+mn-cs"/>
              </a:rPr>
              <a:t>woodwasp</a:t>
            </a:r>
            <a:r>
              <a:rPr lang="en-US" sz="1200" i="0" kern="1200" dirty="0">
                <a:solidFill>
                  <a:schemeClr val="tx1"/>
                </a:solidFill>
                <a:latin typeface="+mn-lt"/>
                <a:ea typeface="+mn-ea"/>
                <a:cs typeface="+mn-cs"/>
              </a:rPr>
              <a:t> establishes in new areas, this nematode can be easily mass-reared in the laboratory and introduced by inoculating it into infested trees. In addition to the nematode, hymenopteran parasitoids have been introduced into </a:t>
            </a:r>
            <a:r>
              <a:rPr lang="en-US" sz="1200" i="0" kern="1200" dirty="0" err="1">
                <a:solidFill>
                  <a:schemeClr val="tx1"/>
                </a:solidFill>
                <a:latin typeface="+mn-lt"/>
                <a:ea typeface="+mn-ea"/>
                <a:cs typeface="+mn-cs"/>
              </a:rPr>
              <a:t>sirex</a:t>
            </a:r>
            <a:r>
              <a:rPr lang="en-US" sz="1200" i="0" kern="1200" dirty="0">
                <a:solidFill>
                  <a:schemeClr val="tx1"/>
                </a:solidFill>
                <a:latin typeface="+mn-lt"/>
                <a:ea typeface="+mn-ea"/>
                <a:cs typeface="+mn-cs"/>
              </a:rPr>
              <a:t> </a:t>
            </a:r>
            <a:r>
              <a:rPr lang="en-US" sz="1200" i="0" kern="1200" dirty="0" err="1">
                <a:solidFill>
                  <a:schemeClr val="tx1"/>
                </a:solidFill>
                <a:latin typeface="+mn-lt"/>
                <a:ea typeface="+mn-ea"/>
                <a:cs typeface="+mn-cs"/>
              </a:rPr>
              <a:t>woodwasp</a:t>
            </a:r>
            <a:r>
              <a:rPr lang="en-US" sz="1200" i="0" kern="1200" dirty="0">
                <a:solidFill>
                  <a:schemeClr val="tx1"/>
                </a:solidFill>
                <a:latin typeface="+mn-lt"/>
                <a:ea typeface="+mn-ea"/>
                <a:cs typeface="+mn-cs"/>
              </a:rPr>
              <a:t> populations in the Southern Hemisphere, and most of them are native to North America (e.g., </a:t>
            </a:r>
            <a:r>
              <a:rPr lang="en-US" sz="1200" i="1" kern="1200" dirty="0" err="1">
                <a:solidFill>
                  <a:schemeClr val="tx1"/>
                </a:solidFill>
                <a:latin typeface="+mn-lt"/>
                <a:ea typeface="+mn-ea"/>
                <a:cs typeface="+mn-cs"/>
              </a:rPr>
              <a:t>Megarhyssa</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nortoni</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Rhyssa</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persuasoria</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Rhyssa</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hoferi</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Schlettererius</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cinctipes</a:t>
            </a:r>
            <a:r>
              <a:rPr lang="en-US" sz="1200" i="1" kern="1200" dirty="0">
                <a:solidFill>
                  <a:schemeClr val="tx1"/>
                </a:solidFill>
                <a:latin typeface="+mn-lt"/>
                <a:ea typeface="+mn-ea"/>
                <a:cs typeface="+mn-cs"/>
              </a:rPr>
              <a:t>, </a:t>
            </a:r>
            <a:r>
              <a:rPr lang="en-US" sz="1200" i="0" kern="1200" dirty="0">
                <a:solidFill>
                  <a:schemeClr val="tx1"/>
                </a:solidFill>
                <a:latin typeface="+mn-lt"/>
                <a:ea typeface="+mn-ea"/>
                <a:cs typeface="+mn-cs"/>
              </a:rPr>
              <a:t>and</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Ibalia</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leucospoides</a:t>
            </a:r>
            <a:r>
              <a:rPr lang="en-US" sz="1200" i="0" kern="1200" dirty="0">
                <a:solidFill>
                  <a:schemeClr val="tx1"/>
                </a:solidFill>
                <a:latin typeface="+mn-lt"/>
                <a:ea typeface="+mn-ea"/>
                <a:cs typeface="+mn-cs"/>
              </a:rPr>
              <a:t>).	</a:t>
            </a:r>
          </a:p>
          <a:p>
            <a:r>
              <a:rPr lang="en-US" dirty="0"/>
              <a:t>(USFS, 2005 [Pest Alert])</a:t>
            </a:r>
          </a:p>
        </p:txBody>
      </p:sp>
      <p:sp>
        <p:nvSpPr>
          <p:cNvPr id="4" name="Slide Number Placeholder 3"/>
          <p:cNvSpPr>
            <a:spLocks noGrp="1"/>
          </p:cNvSpPr>
          <p:nvPr>
            <p:ph type="sldNum" sz="quarter" idx="10"/>
          </p:nvPr>
        </p:nvSpPr>
        <p:spPr/>
        <p:txBody>
          <a:bodyPr/>
          <a:lstStyle/>
          <a:p>
            <a:fld id="{C7FDAF7B-78A0-3C46-9D4C-F62A9D0DC74E}" type="slidenum">
              <a:rPr lang="en-US" smtClean="0"/>
              <a:t>81</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82</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its multiple introductions in the early 20th century, it has spread to infest 1 million acres in Florida and tens of thousands of acres in Alabama, Georgia, Louisiana, Mississippi, South Carolina and Texas. Annual spread rates are estimated in the thousands of acres and its tolerance to shade means that infested acreage includes interior forests. (USFS, Miller 2007?)</a:t>
            </a:r>
            <a:endParaRPr lang="en-US" dirty="0"/>
          </a:p>
          <a:p>
            <a:endParaRPr lang="en-US" dirty="0"/>
          </a:p>
          <a:p>
            <a:endParaRPr lang="en-US" dirty="0"/>
          </a:p>
          <a:p>
            <a:endParaRPr lang="en-US" dirty="0"/>
          </a:p>
          <a:p>
            <a:r>
              <a:rPr lang="en-US" dirty="0"/>
              <a:t>Texas infestation north of Spurger in Tyler County</a:t>
            </a:r>
            <a:r>
              <a:rPr lang="en-US" baseline="0" dirty="0"/>
              <a:t> (1 acre along HWY 92) treated by forest service crews using prescribed fire and herbicide.</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83</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Ecology. </a:t>
            </a:r>
            <a:r>
              <a:rPr lang="en-US" sz="1200" kern="1200" dirty="0">
                <a:solidFill>
                  <a:schemeClr val="tx1"/>
                </a:solidFill>
                <a:effectLst/>
                <a:latin typeface="+mn-lt"/>
                <a:ea typeface="+mn-ea"/>
                <a:cs typeface="+mn-cs"/>
              </a:rPr>
              <a:t>Grows in full sunlight to partial shade, and, thus, can invade a range of sites. Often in circular infestations with rapidly growing and branching rhizomes forming a dense mat to exclude most other vegetation. Aggressively invades right-of-ways, new forest plantations, open forests, old fields, and pastures. Absent in areas with frequent tillage. Colonizes by rhizomes and spreads by wind-dispersed seeds and promoted by burning. Highly flammable and a severe fire hazard, burning extremely hot especially in winter. </a:t>
            </a:r>
            <a:endParaRPr lang="en-US" dirty="0"/>
          </a:p>
          <a:p>
            <a:r>
              <a:rPr lang="en-US" sz="1200" b="1" kern="1200" dirty="0">
                <a:solidFill>
                  <a:schemeClr val="tx1"/>
                </a:solidFill>
                <a:effectLst/>
                <a:latin typeface="+mn-lt"/>
                <a:ea typeface="+mn-ea"/>
                <a:cs typeface="+mn-cs"/>
              </a:rPr>
              <a:t>Resembles </a:t>
            </a:r>
            <a:r>
              <a:rPr lang="en-US" sz="1200" kern="1200" dirty="0" err="1">
                <a:solidFill>
                  <a:schemeClr val="tx1"/>
                </a:solidFill>
                <a:effectLst/>
                <a:latin typeface="+mn-lt"/>
                <a:ea typeface="+mn-ea"/>
                <a:cs typeface="+mn-cs"/>
              </a:rPr>
              <a:t>Johnsongrass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Sorghum </a:t>
            </a:r>
            <a:r>
              <a:rPr lang="en-US" sz="1200" i="1" kern="1200" dirty="0" err="1">
                <a:solidFill>
                  <a:schemeClr val="tx1"/>
                </a:solidFill>
                <a:effectLst/>
                <a:latin typeface="+mn-lt"/>
                <a:ea typeface="+mn-ea"/>
                <a:cs typeface="+mn-cs"/>
              </a:rPr>
              <a:t>halepense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 Pers.; </a:t>
            </a:r>
            <a:r>
              <a:rPr lang="en-US" sz="1200" kern="1200" dirty="0" err="1">
                <a:solidFill>
                  <a:schemeClr val="tx1"/>
                </a:solidFill>
                <a:effectLst/>
                <a:latin typeface="+mn-lt"/>
                <a:ea typeface="+mn-ea"/>
                <a:cs typeface="+mn-cs"/>
              </a:rPr>
              <a:t>purpletop</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Tridens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flavus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 A.S. </a:t>
            </a:r>
            <a:r>
              <a:rPr lang="en-US" sz="1200" kern="1200" dirty="0" err="1">
                <a:solidFill>
                  <a:schemeClr val="tx1"/>
                </a:solidFill>
                <a:effectLst/>
                <a:latin typeface="+mn-lt"/>
                <a:ea typeface="+mn-ea"/>
                <a:cs typeface="+mn-cs"/>
              </a:rPr>
              <a:t>Hitchc</a:t>
            </a:r>
            <a:r>
              <a:rPr lang="en-US" sz="1200" kern="1200" dirty="0">
                <a:solidFill>
                  <a:schemeClr val="tx1"/>
                </a:solidFill>
                <a:effectLst/>
                <a:latin typeface="+mn-lt"/>
                <a:ea typeface="+mn-ea"/>
                <a:cs typeface="+mn-cs"/>
              </a:rPr>
              <a:t>.; silver </a:t>
            </a:r>
            <a:r>
              <a:rPr lang="en-US" sz="1200" kern="1200" dirty="0" err="1">
                <a:solidFill>
                  <a:schemeClr val="tx1"/>
                </a:solidFill>
                <a:effectLst/>
                <a:latin typeface="+mn-lt"/>
                <a:ea typeface="+mn-ea"/>
                <a:cs typeface="+mn-cs"/>
              </a:rPr>
              <a:t>plumegrass</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Saccharum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alopecuroidum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 Nutt.; and sugarcane </a:t>
            </a:r>
            <a:r>
              <a:rPr lang="en-US" sz="1200" kern="1200" dirty="0" err="1">
                <a:solidFill>
                  <a:schemeClr val="tx1"/>
                </a:solidFill>
                <a:effectLst/>
                <a:latin typeface="+mn-lt"/>
                <a:ea typeface="+mn-ea"/>
                <a:cs typeface="+mn-cs"/>
              </a:rPr>
              <a:t>plumegrass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 </a:t>
            </a:r>
            <a:r>
              <a:rPr lang="en-US" sz="1200" i="1" kern="1200" dirty="0" err="1">
                <a:solidFill>
                  <a:schemeClr val="tx1"/>
                </a:solidFill>
                <a:effectLst/>
                <a:latin typeface="+mn-lt"/>
                <a:ea typeface="+mn-ea"/>
                <a:cs typeface="+mn-cs"/>
              </a:rPr>
              <a:t>giganteum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(Walt.) Pers.—all having a stem and none having an off-center </a:t>
            </a:r>
            <a:r>
              <a:rPr lang="en-US" sz="1200" kern="1200" dirty="0" err="1">
                <a:solidFill>
                  <a:schemeClr val="tx1"/>
                </a:solidFill>
                <a:effectLst/>
                <a:latin typeface="+mn-lt"/>
                <a:ea typeface="+mn-ea"/>
                <a:cs typeface="+mn-cs"/>
              </a:rPr>
              <a:t>midvein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Plant. </a:t>
            </a:r>
            <a:r>
              <a:rPr lang="en-US" sz="1200" kern="1200" dirty="0">
                <a:solidFill>
                  <a:schemeClr val="tx1"/>
                </a:solidFill>
                <a:effectLst/>
                <a:latin typeface="+mn-lt"/>
                <a:ea typeface="+mn-ea"/>
                <a:cs typeface="+mn-cs"/>
              </a:rPr>
              <a:t>Aggressive, colony-forming dense perennial grass 1 to</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5 feet (30 to 150 cm) in height, often leaning in mats when over</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feet (90 cm) in height. </a:t>
            </a:r>
            <a:r>
              <a:rPr lang="en-US" sz="1200" kern="1200" dirty="0" err="1">
                <a:solidFill>
                  <a:schemeClr val="tx1"/>
                </a:solidFill>
                <a:effectLst/>
                <a:latin typeface="+mn-lt"/>
                <a:ea typeface="+mn-ea"/>
                <a:cs typeface="+mn-cs"/>
              </a:rPr>
              <a:t>Stemless</a:t>
            </a:r>
            <a:r>
              <a:rPr lang="en-US" sz="1200" kern="1200" dirty="0">
                <a:solidFill>
                  <a:schemeClr val="tx1"/>
                </a:solidFill>
                <a:effectLst/>
                <a:latin typeface="+mn-lt"/>
                <a:ea typeface="+mn-ea"/>
                <a:cs typeface="+mn-cs"/>
              </a:rPr>
              <a:t> tufts of long leaves, blades yellow green, with off-center </a:t>
            </a:r>
            <a:r>
              <a:rPr lang="en-US" sz="1200" kern="1200" dirty="0" err="1">
                <a:solidFill>
                  <a:schemeClr val="tx1"/>
                </a:solidFill>
                <a:effectLst/>
                <a:latin typeface="+mn-lt"/>
                <a:ea typeface="+mn-ea"/>
                <a:cs typeface="+mn-cs"/>
              </a:rPr>
              <a:t>midveins</a:t>
            </a:r>
            <a:r>
              <a:rPr lang="en-US" sz="1200" kern="1200" dirty="0">
                <a:solidFill>
                  <a:schemeClr val="tx1"/>
                </a:solidFill>
                <a:effectLst/>
                <a:latin typeface="+mn-lt"/>
                <a:ea typeface="+mn-ea"/>
                <a:cs typeface="+mn-cs"/>
              </a:rPr>
              <a:t> and silver-plumed flowers and seeds. Plants arising from branching sharp-tipped white-scaly rhizomes. </a:t>
            </a:r>
            <a:endParaRPr lang="en-US" dirty="0"/>
          </a:p>
          <a:p>
            <a:r>
              <a:rPr lang="en-US" sz="1200" b="1" kern="1200" dirty="0">
                <a:solidFill>
                  <a:schemeClr val="tx1"/>
                </a:solidFill>
                <a:effectLst/>
                <a:latin typeface="+mn-lt"/>
                <a:ea typeface="+mn-ea"/>
                <a:cs typeface="+mn-cs"/>
              </a:rPr>
              <a:t>Stem. </a:t>
            </a:r>
            <a:r>
              <a:rPr lang="en-US" sz="1200" kern="1200" dirty="0">
                <a:solidFill>
                  <a:schemeClr val="tx1"/>
                </a:solidFill>
                <a:effectLst/>
                <a:latin typeface="+mn-lt"/>
                <a:ea typeface="+mn-ea"/>
                <a:cs typeface="+mn-cs"/>
              </a:rPr>
              <a:t>Upright to ascending, stout, not apparent, and hidden by overlapping leaf sheaths. </a:t>
            </a:r>
            <a:endParaRPr lang="en-US" dirty="0"/>
          </a:p>
          <a:p>
            <a:endParaRPr lang="en-US" dirty="0"/>
          </a:p>
          <a:p>
            <a:r>
              <a:rPr lang="en-US" sz="1200" kern="1200" dirty="0">
                <a:solidFill>
                  <a:schemeClr val="tx1"/>
                </a:solidFill>
                <a:effectLst/>
                <a:latin typeface="+mn-lt"/>
                <a:ea typeface="+mn-ea"/>
                <a:cs typeface="+mn-cs"/>
              </a:rPr>
              <a:t>(Alabama Cooperative Extension System, </a:t>
            </a:r>
            <a:r>
              <a:rPr lang="en-US" sz="1200" i="1" kern="1200" dirty="0">
                <a:solidFill>
                  <a:schemeClr val="tx1"/>
                </a:solidFill>
                <a:effectLst/>
                <a:latin typeface="+mn-lt"/>
                <a:ea typeface="+mn-ea"/>
                <a:cs typeface="+mn-cs"/>
              </a:rPr>
              <a:t>Wanted Dead Not Alive: </a:t>
            </a:r>
            <a:r>
              <a:rPr lang="en-US" sz="1200" i="1" kern="1200" dirty="0" err="1">
                <a:solidFill>
                  <a:schemeClr val="tx1"/>
                </a:solidFill>
                <a:effectLst/>
                <a:latin typeface="+mn-lt"/>
                <a:ea typeface="+mn-ea"/>
                <a:cs typeface="+mn-cs"/>
              </a:rPr>
              <a:t>Cogongrass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ANR-1241, Sept. 2003)</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84</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Leaves. </a:t>
            </a:r>
            <a:r>
              <a:rPr lang="en-US" sz="1200" kern="1200" dirty="0">
                <a:solidFill>
                  <a:schemeClr val="tx1"/>
                </a:solidFill>
                <a:effectLst/>
                <a:latin typeface="+mn-lt"/>
                <a:ea typeface="+mn-ea"/>
                <a:cs typeface="+mn-cs"/>
              </a:rPr>
              <a:t>Mainly arising from near the base, long </a:t>
            </a:r>
            <a:r>
              <a:rPr lang="en-US" sz="1200" kern="1200" dirty="0" err="1">
                <a:solidFill>
                  <a:schemeClr val="tx1"/>
                </a:solidFill>
                <a:effectLst/>
                <a:latin typeface="+mn-lt"/>
                <a:ea typeface="+mn-ea"/>
                <a:cs typeface="+mn-cs"/>
              </a:rPr>
              <a:t>lanceolate</a:t>
            </a:r>
            <a:r>
              <a:rPr lang="en-US" sz="1200" kern="1200" dirty="0">
                <a:solidFill>
                  <a:schemeClr val="tx1"/>
                </a:solidFill>
                <a:effectLst/>
                <a:latin typeface="+mn-lt"/>
                <a:ea typeface="+mn-ea"/>
                <a:cs typeface="+mn-cs"/>
              </a:rPr>
              <a:t>, 1 to</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4 feet (30 to 120 cm) long and 0.5 to 1 inch (12 to 25 mm) wide, shorter upward. Overlapping sheaths, with outer sheaths often long hairy and hair tufts near the throat. Blades flat or cupped inward, bases narrowing, tips sharp and often drooping. Most often yellowish green. White </a:t>
            </a:r>
            <a:r>
              <a:rPr lang="en-US" sz="1200" kern="1200" dirty="0" err="1">
                <a:solidFill>
                  <a:schemeClr val="tx1"/>
                </a:solidFill>
                <a:effectLst/>
                <a:latin typeface="+mn-lt"/>
                <a:ea typeface="+mn-ea"/>
                <a:cs typeface="+mn-cs"/>
              </a:rPr>
              <a:t>midvein</a:t>
            </a:r>
            <a:r>
              <a:rPr lang="en-US" sz="1200" kern="1200" dirty="0">
                <a:solidFill>
                  <a:schemeClr val="tx1"/>
                </a:solidFill>
                <a:effectLst/>
                <a:latin typeface="+mn-lt"/>
                <a:ea typeface="+mn-ea"/>
                <a:cs typeface="+mn-cs"/>
              </a:rPr>
              <a:t> on upper surface slightly-to-mostly off center (varies in an area). Margins translucent and minutely serrated (rough). Ligule a fringed membrane to 0.04 inch (1.1 mm). </a:t>
            </a:r>
            <a:endParaRPr lang="en-US" dirty="0"/>
          </a:p>
          <a:p>
            <a:r>
              <a:rPr lang="en-US" dirty="0"/>
              <a:t>(</a:t>
            </a:r>
            <a:r>
              <a:rPr lang="en-US" sz="1200" kern="1200" dirty="0">
                <a:solidFill>
                  <a:schemeClr val="tx1"/>
                </a:solidFill>
                <a:effectLst/>
                <a:latin typeface="+mn-lt"/>
                <a:ea typeface="+mn-ea"/>
                <a:cs typeface="+mn-cs"/>
              </a:rPr>
              <a:t>Alabama Cooperative Extension System, </a:t>
            </a:r>
            <a:r>
              <a:rPr lang="en-US" sz="1200" i="1" kern="1200" dirty="0">
                <a:solidFill>
                  <a:schemeClr val="tx1"/>
                </a:solidFill>
                <a:effectLst/>
                <a:latin typeface="+mn-lt"/>
                <a:ea typeface="+mn-ea"/>
                <a:cs typeface="+mn-cs"/>
              </a:rPr>
              <a:t>Wanted Dead Not Alive: </a:t>
            </a:r>
            <a:r>
              <a:rPr lang="en-US" sz="1200" i="1" kern="1200" dirty="0" err="1">
                <a:solidFill>
                  <a:schemeClr val="tx1"/>
                </a:solidFill>
                <a:effectLst/>
                <a:latin typeface="+mn-lt"/>
                <a:ea typeface="+mn-ea"/>
                <a:cs typeface="+mn-cs"/>
              </a:rPr>
              <a:t>Cogongrass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ANR-1241, Sept. 2003 )</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85</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Flowers. </a:t>
            </a:r>
            <a:r>
              <a:rPr lang="en-US" sz="1200" kern="1200" dirty="0">
                <a:solidFill>
                  <a:schemeClr val="tx1"/>
                </a:solidFill>
                <a:effectLst/>
                <a:latin typeface="+mn-lt"/>
                <a:ea typeface="+mn-ea"/>
                <a:cs typeface="+mn-cs"/>
              </a:rPr>
              <a:t>February to May (or year-round in Florida). Terminal, silky </a:t>
            </a:r>
            <a:r>
              <a:rPr lang="en-US" sz="1200" kern="1200" dirty="0" err="1">
                <a:solidFill>
                  <a:schemeClr val="tx1"/>
                </a:solidFill>
                <a:effectLst/>
                <a:latin typeface="+mn-lt"/>
                <a:ea typeface="+mn-ea"/>
                <a:cs typeface="+mn-cs"/>
              </a:rPr>
              <a:t>spikelike</a:t>
            </a:r>
            <a:r>
              <a:rPr lang="en-US" sz="1200" kern="1200" dirty="0">
                <a:solidFill>
                  <a:schemeClr val="tx1"/>
                </a:solidFill>
                <a:effectLst/>
                <a:latin typeface="+mn-lt"/>
                <a:ea typeface="+mn-ea"/>
                <a:cs typeface="+mn-cs"/>
              </a:rPr>
              <a:t> panicle, 1 to 8 inches (2.5 to 20 cm) long and 0.2 to 1 inch (0.5 to 2.5 cm) wide, cylindrical and tightly branched. </a:t>
            </a:r>
            <a:r>
              <a:rPr lang="en-US" sz="1200" kern="1200" dirty="0" err="1">
                <a:solidFill>
                  <a:schemeClr val="tx1"/>
                </a:solidFill>
                <a:effectLst/>
                <a:latin typeface="+mn-lt"/>
                <a:ea typeface="+mn-ea"/>
                <a:cs typeface="+mn-cs"/>
              </a:rPr>
              <a:t>Spikelets</a:t>
            </a:r>
            <a:r>
              <a:rPr lang="en-US" sz="1200" kern="1200" dirty="0">
                <a:solidFill>
                  <a:schemeClr val="tx1"/>
                </a:solidFill>
                <a:effectLst/>
                <a:latin typeface="+mn-lt"/>
                <a:ea typeface="+mn-ea"/>
                <a:cs typeface="+mn-cs"/>
              </a:rPr>
              <a:t> paired, each 0.1 to 0.2 inch (3 to 6 mm) long, obscured by silky to silvery-white hairs to 0.07 inch (1.8 mm). </a:t>
            </a:r>
            <a:endParaRPr lang="en-US" dirty="0"/>
          </a:p>
          <a:p>
            <a:r>
              <a:rPr lang="en-US" sz="1200" b="1" kern="1200" dirty="0">
                <a:solidFill>
                  <a:schemeClr val="tx1"/>
                </a:solidFill>
                <a:effectLst/>
                <a:latin typeface="+mn-lt"/>
                <a:ea typeface="+mn-ea"/>
                <a:cs typeface="+mn-cs"/>
              </a:rPr>
              <a:t>Seeds. </a:t>
            </a:r>
            <a:r>
              <a:rPr lang="en-US" sz="1200" kern="1200" dirty="0">
                <a:solidFill>
                  <a:schemeClr val="tx1"/>
                </a:solidFill>
                <a:effectLst/>
                <a:latin typeface="+mn-lt"/>
                <a:ea typeface="+mn-ea"/>
                <a:cs typeface="+mn-cs"/>
              </a:rPr>
              <a:t>May to June. Oblong brown grain, 0.04 to 0.05 inch (1 to 1.3 mm) long, released within silvery hairy husks for wind dispersal. </a:t>
            </a:r>
            <a:endParaRPr lang="en-US" dirty="0"/>
          </a:p>
          <a:p>
            <a:r>
              <a:rPr lang="en-US" sz="1200" kern="1200" dirty="0">
                <a:solidFill>
                  <a:schemeClr val="tx1"/>
                </a:solidFill>
                <a:effectLst/>
                <a:latin typeface="+mn-lt"/>
                <a:ea typeface="+mn-ea"/>
                <a:cs typeface="+mn-cs"/>
              </a:rPr>
              <a:t>(Alabama Cooperative Extension System, </a:t>
            </a:r>
            <a:r>
              <a:rPr lang="en-US" sz="1200" i="1" kern="1200" dirty="0">
                <a:solidFill>
                  <a:schemeClr val="tx1"/>
                </a:solidFill>
                <a:effectLst/>
                <a:latin typeface="+mn-lt"/>
                <a:ea typeface="+mn-ea"/>
                <a:cs typeface="+mn-cs"/>
              </a:rPr>
              <a:t>Wanted Dead Not Alive: </a:t>
            </a:r>
            <a:r>
              <a:rPr lang="en-US" sz="1200" i="1" kern="1200" dirty="0" err="1">
                <a:solidFill>
                  <a:schemeClr val="tx1"/>
                </a:solidFill>
                <a:effectLst/>
                <a:latin typeface="+mn-lt"/>
                <a:ea typeface="+mn-ea"/>
                <a:cs typeface="+mn-cs"/>
              </a:rPr>
              <a:t>Cogongrass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ANR-1241, Sept. 2003) </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86</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female ALB chews depressions (</a:t>
            </a:r>
            <a:r>
              <a:rPr lang="en-US" sz="1200" kern="1200" dirty="0" err="1">
                <a:solidFill>
                  <a:schemeClr val="tx1"/>
                </a:solidFill>
                <a:effectLst/>
                <a:latin typeface="+mn-lt"/>
                <a:ea typeface="+mn-ea"/>
                <a:cs typeface="+mn-cs"/>
              </a:rPr>
              <a:t>oviposition</a:t>
            </a:r>
            <a:r>
              <a:rPr lang="en-US" sz="1200" kern="1200" dirty="0">
                <a:solidFill>
                  <a:schemeClr val="tx1"/>
                </a:solidFill>
                <a:effectLst/>
                <a:latin typeface="+mn-lt"/>
                <a:ea typeface="+mn-ea"/>
                <a:cs typeface="+mn-cs"/>
              </a:rPr>
              <a:t> sites) in the bark of trees to lay eggs. A single female beetle can lay from 35 to 90 eggs. Hatching within 10 to 15 days, the worm–like immature beetles tunnel under tree bark and bore into healthy hardwood trees. The beetle larvae feed on living tree tissue during the fall and winter and, after pupating, emerge through exit holes during the spring. After emerging, adult beetles feed on tree exteriors for 2 to 3 days, then mate. Adult beetles remain active only during summer and early fall months before perishing—completing a 1–year life cycle. (USDA-APHIS, 2005) </a:t>
            </a:r>
            <a:endParaRPr lang="en-US" dirty="0"/>
          </a:p>
          <a:p>
            <a:endParaRPr lang="en-US" dirty="0"/>
          </a:p>
          <a:p>
            <a:r>
              <a:rPr lang="en-US" sz="1200" kern="1200" dirty="0">
                <a:solidFill>
                  <a:schemeClr val="tx1"/>
                </a:solidFill>
                <a:latin typeface="+mn-lt"/>
                <a:ea typeface="+mn-ea"/>
                <a:cs typeface="+mn-cs"/>
              </a:rPr>
              <a:t>The Asian </a:t>
            </a:r>
            <a:r>
              <a:rPr lang="en-US" sz="1200" kern="1200" dirty="0" err="1">
                <a:solidFill>
                  <a:schemeClr val="tx1"/>
                </a:solidFill>
                <a:latin typeface="+mn-lt"/>
                <a:ea typeface="+mn-ea"/>
                <a:cs typeface="+mn-cs"/>
              </a:rPr>
              <a:t>longhorned</a:t>
            </a:r>
            <a:r>
              <a:rPr lang="en-US" sz="1200" kern="1200" dirty="0">
                <a:solidFill>
                  <a:schemeClr val="tx1"/>
                </a:solidFill>
                <a:latin typeface="+mn-lt"/>
                <a:ea typeface="+mn-ea"/>
                <a:cs typeface="+mn-cs"/>
              </a:rPr>
              <a:t> beetle (ALB) spends most of its life as a larva inside a hardwood tree. The adult female ALB chews a depression or egg site into the bark and lays a single egg beneath the bark. Egg sites are visible on the bark of the tree. They can be oval or round in shape or small slits depending on the tree species and thickness of the bark. With a lifespan of 14-66 days, a female ALB can lay 30-60 eggs in her lifetime.</a:t>
            </a:r>
          </a:p>
          <a:p>
            <a:r>
              <a:rPr lang="en-US" sz="1200" kern="1200" dirty="0">
                <a:solidFill>
                  <a:schemeClr val="tx1"/>
                </a:solidFill>
                <a:latin typeface="+mn-lt"/>
                <a:ea typeface="+mn-ea"/>
                <a:cs typeface="+mn-cs"/>
              </a:rPr>
              <a:t>When the larva emerges from the egg, it initially feeds on the tree’s living tissue directly beneath the bark. The mature larva then moves deep into the tree and feeds on the woody tissue. This feeding and burrowing causes the tree to weaken and eventually die. The larva becomes a pupa inside the tree.</a:t>
            </a:r>
          </a:p>
          <a:p>
            <a:r>
              <a:rPr lang="en-US" sz="1200" kern="1200" dirty="0">
                <a:solidFill>
                  <a:schemeClr val="tx1"/>
                </a:solidFill>
                <a:latin typeface="+mn-lt"/>
                <a:ea typeface="+mn-ea"/>
                <a:cs typeface="+mn-cs"/>
              </a:rPr>
              <a:t>About one year after the egg was laid, the adult beetle breaks out of its </a:t>
            </a:r>
            <a:r>
              <a:rPr lang="en-US" sz="1200" kern="1200" dirty="0" err="1">
                <a:solidFill>
                  <a:schemeClr val="tx1"/>
                </a:solidFill>
                <a:latin typeface="+mn-lt"/>
                <a:ea typeface="+mn-ea"/>
                <a:cs typeface="+mn-cs"/>
              </a:rPr>
              <a:t>pupal</a:t>
            </a:r>
            <a:r>
              <a:rPr lang="en-US" sz="1200" kern="1200" dirty="0">
                <a:solidFill>
                  <a:schemeClr val="tx1"/>
                </a:solidFill>
                <a:latin typeface="+mn-lt"/>
                <a:ea typeface="+mn-ea"/>
                <a:cs typeface="+mn-cs"/>
              </a:rPr>
              <a:t> casing and chews its way out of the tree, creating perfectly round exit holes that are about 3/8” in diameter. Adult beetles emerge in July and August. They feed on leaves and small twigs and then mate, continuing the life cycle with the female beetles laying more eggs in the tree. Female beetles tend to lay eggs on the same tree every year until the tree dies.</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14</a:t>
            </a:fld>
            <a:endParaRPr lang="en-US"/>
          </a:p>
        </p:txBody>
      </p:sp>
    </p:spTree>
    <p:extLst>
      <p:ext uri="{BB962C8B-B14F-4D97-AF65-F5344CB8AC3E}">
        <p14:creationId xmlns:p14="http://schemas.microsoft.com/office/powerpoint/2010/main" val="32107910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87</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latin typeface="+mn-lt"/>
                <a:ea typeface="+mn-ea"/>
                <a:cs typeface="+mn-cs"/>
              </a:rPr>
              <a:t>THREAT</a:t>
            </a:r>
            <a:r>
              <a:rPr lang="en-US" sz="1200" i="0" kern="1200" baseline="0" dirty="0">
                <a:solidFill>
                  <a:schemeClr val="tx1"/>
                </a:solidFill>
                <a:latin typeface="+mn-lt"/>
                <a:ea typeface="+mn-ea"/>
                <a:cs typeface="+mn-cs"/>
              </a:rPr>
              <a:t> </a:t>
            </a:r>
          </a:p>
          <a:p>
            <a:r>
              <a:rPr lang="en-US" sz="1200" b="1" kern="1200" dirty="0" err="1">
                <a:solidFill>
                  <a:schemeClr val="tx1"/>
                </a:solidFill>
                <a:effectLst/>
                <a:latin typeface="+mn-lt"/>
                <a:ea typeface="+mn-ea"/>
                <a:cs typeface="+mn-cs"/>
              </a:rPr>
              <a:t>Cogongrass</a:t>
            </a:r>
            <a:r>
              <a:rPr lang="en-US" sz="1200" b="1" kern="1200" dirty="0">
                <a:solidFill>
                  <a:schemeClr val="tx1"/>
                </a:solidFill>
                <a:effectLst/>
                <a:latin typeface="+mn-lt"/>
                <a:ea typeface="+mn-ea"/>
                <a:cs typeface="+mn-cs"/>
              </a:rPr>
              <a:t> Impacts </a:t>
            </a:r>
            <a:endParaRPr lang="en-US" dirty="0">
              <a:effectLst/>
            </a:endParaRPr>
          </a:p>
          <a:p>
            <a:pPr lvl="1"/>
            <a:r>
              <a:rPr lang="en-US" sz="1200" b="1" kern="1200" dirty="0">
                <a:solidFill>
                  <a:schemeClr val="tx1"/>
                </a:solidFill>
                <a:effectLst/>
                <a:latin typeface="+mn-lt"/>
                <a:ea typeface="+mn-ea"/>
                <a:cs typeface="+mn-cs"/>
              </a:rPr>
              <a:t>Stops or hampers productive use of forest lands, pastures, pecan and other orchards,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impacts container crops and right-of-way management and is invading municipalities.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Is highly flammable and presents a high risk to rural homeowners and firefighters.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Wildlife habitat is destroyed and hunting privileges denied.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Recreational value is nonexistent and the natural beauty of our lands is defaced.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Reduces native species biodiversity, impacts community and ecosystem functions and interferes with ecosystem services.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Eradication costs vary but exceed $200 per acre and can range much higher.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(USFS, Miller 2007?)</a:t>
            </a:r>
            <a:endParaRPr lang="en-US" dirty="0"/>
          </a:p>
          <a:p>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ACTION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Control</a:t>
            </a:r>
          </a:p>
          <a:p>
            <a:r>
              <a:rPr lang="en-US" sz="1200" kern="1200" dirty="0" err="1">
                <a:solidFill>
                  <a:schemeClr val="tx1"/>
                </a:solidFill>
                <a:effectLst/>
                <a:latin typeface="+mn-lt"/>
                <a:ea typeface="+mn-ea"/>
                <a:cs typeface="+mn-cs"/>
              </a:rPr>
              <a:t>Cogongrass</a:t>
            </a:r>
            <a:r>
              <a:rPr lang="en-US" sz="1200" kern="1200" dirty="0">
                <a:solidFill>
                  <a:schemeClr val="tx1"/>
                </a:solidFill>
                <a:effectLst/>
                <a:latin typeface="+mn-lt"/>
                <a:ea typeface="+mn-ea"/>
                <a:cs typeface="+mn-cs"/>
              </a:rPr>
              <a:t> control varies according to the age and rhizome mat density and depth. Young infestations are usually easier to control than are outbreaks in older, entrenched fields. For new patches, tillage can eliminate </a:t>
            </a:r>
            <a:r>
              <a:rPr lang="en-US" sz="1200" kern="1200" dirty="0" err="1">
                <a:solidFill>
                  <a:schemeClr val="tx1"/>
                </a:solidFill>
                <a:effectLst/>
                <a:latin typeface="+mn-lt"/>
                <a:ea typeface="+mn-ea"/>
                <a:cs typeface="+mn-cs"/>
              </a:rPr>
              <a:t>cogongrass</a:t>
            </a:r>
            <a:r>
              <a:rPr lang="en-US" sz="1200" kern="1200" dirty="0">
                <a:solidFill>
                  <a:schemeClr val="tx1"/>
                </a:solidFill>
                <a:effectLst/>
                <a:latin typeface="+mn-lt"/>
                <a:ea typeface="+mn-ea"/>
                <a:cs typeface="+mn-cs"/>
              </a:rPr>
              <a:t> from an area if it is continued during the course of a growing season. The initial tillage should begin in the spring (March through May) with an implement that inverts the soil to a depth of at least 6 inches. Perform additional tillage with a disk harrow or other appropriate implement every 6 to 8 weeks. Dry periods during the summer aid in the control of </a:t>
            </a:r>
            <a:r>
              <a:rPr lang="en-US" sz="1200" kern="1200" dirty="0" err="1">
                <a:solidFill>
                  <a:schemeClr val="tx1"/>
                </a:solidFill>
                <a:effectLst/>
                <a:latin typeface="+mn-lt"/>
                <a:ea typeface="+mn-ea"/>
                <a:cs typeface="+mn-cs"/>
              </a:rPr>
              <a:t>cogongrass</a:t>
            </a:r>
            <a:r>
              <a:rPr lang="en-US" sz="1200" kern="1200" dirty="0">
                <a:solidFill>
                  <a:schemeClr val="tx1"/>
                </a:solidFill>
                <a:effectLst/>
                <a:latin typeface="+mn-lt"/>
                <a:ea typeface="+mn-ea"/>
                <a:cs typeface="+mn-cs"/>
              </a:rPr>
              <a:t>. The area can be planted to a fall cover crop and then followed the next season with perennial or annual grass or broadleaf crops. Mowing can help reduce </a:t>
            </a:r>
            <a:r>
              <a:rPr lang="en-US" sz="1200" kern="1200" dirty="0" err="1">
                <a:solidFill>
                  <a:schemeClr val="tx1"/>
                </a:solidFill>
                <a:effectLst/>
                <a:latin typeface="+mn-lt"/>
                <a:ea typeface="+mn-ea"/>
                <a:cs typeface="+mn-cs"/>
              </a:rPr>
              <a:t>cogongrass</a:t>
            </a:r>
            <a:r>
              <a:rPr lang="en-US" sz="1200" kern="1200" dirty="0">
                <a:solidFill>
                  <a:schemeClr val="tx1"/>
                </a:solidFill>
                <a:effectLst/>
                <a:latin typeface="+mn-lt"/>
                <a:ea typeface="+mn-ea"/>
                <a:cs typeface="+mn-cs"/>
              </a:rPr>
              <a:t> stands, but to do so areas must be mowed frequently and at a low height. </a:t>
            </a:r>
          </a:p>
          <a:p>
            <a:endParaRPr lang="en-US" dirty="0"/>
          </a:p>
          <a:p>
            <a:r>
              <a:rPr lang="en-US" sz="1200" kern="1200" dirty="0">
                <a:solidFill>
                  <a:schemeClr val="tx1"/>
                </a:solidFill>
                <a:effectLst/>
                <a:latin typeface="+mn-lt"/>
                <a:ea typeface="+mn-ea"/>
                <a:cs typeface="+mn-cs"/>
              </a:rPr>
              <a:t>Tillage may not be an option on many sites such as steep slopes, established tree plantings, or around dwellings. Out of dozens of herbicides tested for significant activity on </a:t>
            </a:r>
            <a:r>
              <a:rPr lang="en-US" sz="1200" kern="1200" dirty="0" err="1">
                <a:solidFill>
                  <a:schemeClr val="tx1"/>
                </a:solidFill>
                <a:effectLst/>
                <a:latin typeface="+mn-lt"/>
                <a:ea typeface="+mn-ea"/>
                <a:cs typeface="+mn-cs"/>
              </a:rPr>
              <a:t>cogongrass</a:t>
            </a:r>
            <a:r>
              <a:rPr lang="en-US" sz="1200" kern="1200" dirty="0">
                <a:solidFill>
                  <a:schemeClr val="tx1"/>
                </a:solidFill>
                <a:effectLst/>
                <a:latin typeface="+mn-lt"/>
                <a:ea typeface="+mn-ea"/>
                <a:cs typeface="+mn-cs"/>
              </a:rPr>
              <a:t>, only two, the active ingredients glyphosate (</a:t>
            </a:r>
            <a:r>
              <a:rPr lang="en-US" sz="1200" kern="1200" dirty="0" err="1">
                <a:solidFill>
                  <a:schemeClr val="tx1"/>
                </a:solidFill>
                <a:effectLst/>
                <a:latin typeface="+mn-lt"/>
                <a:ea typeface="+mn-ea"/>
                <a:cs typeface="+mn-cs"/>
              </a:rPr>
              <a:t>RoundUpa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Glypro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Accordb</a:t>
            </a:r>
            <a:r>
              <a:rPr lang="en-US" sz="1200" kern="1200" dirty="0">
                <a:solidFill>
                  <a:schemeClr val="tx1"/>
                </a:solidFill>
                <a:effectLst/>
                <a:latin typeface="+mn-lt"/>
                <a:ea typeface="+mn-ea"/>
                <a:cs typeface="+mn-cs"/>
              </a:rPr>
              <a:t>, etc.) and </a:t>
            </a:r>
            <a:r>
              <a:rPr lang="en-US" sz="1200" kern="1200" dirty="0" err="1">
                <a:solidFill>
                  <a:schemeClr val="tx1"/>
                </a:solidFill>
                <a:effectLst/>
                <a:latin typeface="+mn-lt"/>
                <a:ea typeface="+mn-ea"/>
                <a:cs typeface="+mn-cs"/>
              </a:rPr>
              <a:t>imazapyr</a:t>
            </a:r>
            <a:r>
              <a:rPr lang="en-US" sz="1200" kern="1200" dirty="0">
                <a:solidFill>
                  <a:schemeClr val="tx1"/>
                </a:solidFill>
                <a:effectLst/>
                <a:latin typeface="+mn-lt"/>
                <a:ea typeface="+mn-ea"/>
                <a:cs typeface="+mn-cs"/>
              </a:rPr>
              <a:t> (Arsenal, Arsenal AC, and </a:t>
            </a:r>
            <a:r>
              <a:rPr lang="en-US" sz="1200" kern="1200" dirty="0" err="1">
                <a:solidFill>
                  <a:schemeClr val="tx1"/>
                </a:solidFill>
                <a:effectLst/>
                <a:latin typeface="+mn-lt"/>
                <a:ea typeface="+mn-ea"/>
                <a:cs typeface="+mn-cs"/>
              </a:rPr>
              <a:t>Chopperc</a:t>
            </a:r>
            <a:r>
              <a:rPr lang="en-US" sz="1200" kern="1200" dirty="0">
                <a:solidFill>
                  <a:schemeClr val="tx1"/>
                </a:solidFill>
                <a:effectLst/>
                <a:latin typeface="+mn-lt"/>
                <a:ea typeface="+mn-ea"/>
                <a:cs typeface="+mn-cs"/>
              </a:rPr>
              <a:t>), have much effect on this grass. Even at high rates and combinations, </a:t>
            </a:r>
            <a:r>
              <a:rPr lang="en-US" sz="1200" kern="1200" dirty="0" err="1">
                <a:solidFill>
                  <a:schemeClr val="tx1"/>
                </a:solidFill>
                <a:effectLst/>
                <a:latin typeface="+mn-lt"/>
                <a:ea typeface="+mn-ea"/>
                <a:cs typeface="+mn-cs"/>
              </a:rPr>
              <a:t>cogongrass</a:t>
            </a:r>
            <a:r>
              <a:rPr lang="en-US" sz="1200" kern="1200" dirty="0">
                <a:solidFill>
                  <a:schemeClr val="tx1"/>
                </a:solidFill>
                <a:effectLst/>
                <a:latin typeface="+mn-lt"/>
                <a:ea typeface="+mn-ea"/>
                <a:cs typeface="+mn-cs"/>
              </a:rPr>
              <a:t> often regenerates within a year following a single application of either product. A minimum of two applications per year is needed with older infestations requiring 2 to 3 years of treatment to eliminate rhizomes. Glyphosate has no soil residual activity and permits planting replacement species after application. </a:t>
            </a:r>
            <a:r>
              <a:rPr lang="en-US" sz="1200" kern="1200" dirty="0" err="1">
                <a:solidFill>
                  <a:schemeClr val="tx1"/>
                </a:solidFill>
                <a:effectLst/>
                <a:latin typeface="+mn-lt"/>
                <a:ea typeface="+mn-ea"/>
                <a:cs typeface="+mn-cs"/>
              </a:rPr>
              <a:t>Imazapyr</a:t>
            </a:r>
            <a:r>
              <a:rPr lang="en-US" sz="1200" kern="1200" dirty="0">
                <a:solidFill>
                  <a:schemeClr val="tx1"/>
                </a:solidFill>
                <a:effectLst/>
                <a:latin typeface="+mn-lt"/>
                <a:ea typeface="+mn-ea"/>
                <a:cs typeface="+mn-cs"/>
              </a:rPr>
              <a:t> has both soil and foliar activity and can severely injure susceptible plant species that are planted too soon after the last treatment. Most vegetables, row crops, and ornamentals </a:t>
            </a:r>
            <a:r>
              <a:rPr lang="en-US" sz="1200" i="1" kern="1200" dirty="0">
                <a:solidFill>
                  <a:schemeClr val="tx1"/>
                </a:solidFill>
                <a:effectLst/>
                <a:latin typeface="+mn-lt"/>
                <a:ea typeface="+mn-ea"/>
                <a:cs typeface="+mn-cs"/>
              </a:rPr>
              <a:t>will be injured </a:t>
            </a:r>
            <a:r>
              <a:rPr lang="en-US" sz="1200" kern="1200" dirty="0">
                <a:solidFill>
                  <a:schemeClr val="tx1"/>
                </a:solidFill>
                <a:effectLst/>
                <a:latin typeface="+mn-lt"/>
                <a:ea typeface="+mn-ea"/>
                <a:cs typeface="+mn-cs"/>
              </a:rPr>
              <a:t>if planted within 24 months following an </a:t>
            </a:r>
            <a:r>
              <a:rPr lang="en-US" sz="1200" kern="1200" dirty="0" err="1">
                <a:solidFill>
                  <a:schemeClr val="tx1"/>
                </a:solidFill>
                <a:effectLst/>
                <a:latin typeface="+mn-lt"/>
                <a:ea typeface="+mn-ea"/>
                <a:cs typeface="+mn-cs"/>
              </a:rPr>
              <a:t>imazapyr</a:t>
            </a:r>
            <a:r>
              <a:rPr lang="en-US" sz="1200" kern="1200" dirty="0">
                <a:solidFill>
                  <a:schemeClr val="tx1"/>
                </a:solidFill>
                <a:effectLst/>
                <a:latin typeface="+mn-lt"/>
                <a:ea typeface="+mn-ea"/>
                <a:cs typeface="+mn-cs"/>
              </a:rPr>
              <a:t> application. As with all pesticides, proper handling and usage are of utmost importance. </a:t>
            </a:r>
            <a:r>
              <a:rPr lang="en-US" sz="1200" i="1" kern="1200" dirty="0">
                <a:solidFill>
                  <a:schemeClr val="tx1"/>
                </a:solidFill>
                <a:effectLst/>
                <a:latin typeface="+mn-lt"/>
                <a:ea typeface="+mn-ea"/>
                <a:cs typeface="+mn-cs"/>
              </a:rPr>
              <a:t>Always read and follow label directions. (</a:t>
            </a:r>
            <a:r>
              <a:rPr lang="en-US" sz="1200" kern="1200" dirty="0">
                <a:solidFill>
                  <a:schemeClr val="tx1"/>
                </a:solidFill>
                <a:effectLst/>
                <a:latin typeface="+mn-lt"/>
                <a:ea typeface="+mn-ea"/>
                <a:cs typeface="+mn-cs"/>
              </a:rPr>
              <a:t>Alabama Cooperative Extension System, </a:t>
            </a:r>
            <a:r>
              <a:rPr lang="en-US" sz="1200" i="1" kern="1200" dirty="0">
                <a:solidFill>
                  <a:schemeClr val="tx1"/>
                </a:solidFill>
                <a:effectLst/>
                <a:latin typeface="+mn-lt"/>
                <a:ea typeface="+mn-ea"/>
                <a:cs typeface="+mn-cs"/>
              </a:rPr>
              <a:t>Wanted Dead Not Alive: </a:t>
            </a:r>
            <a:r>
              <a:rPr lang="en-US" sz="1200" i="1" kern="1200" dirty="0" err="1">
                <a:solidFill>
                  <a:schemeClr val="tx1"/>
                </a:solidFill>
                <a:effectLst/>
                <a:latin typeface="+mn-lt"/>
                <a:ea typeface="+mn-ea"/>
                <a:cs typeface="+mn-cs"/>
              </a:rPr>
              <a:t>Cogongrass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ANR-1241, Sept. 2003 )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88</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89</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Giant hogweed can colonize a wide range of habitats but prefers rich, damp soil such as that found along abandoned railroad rights-of-way, roadside ditches, stream banks, or other moist disturbed areas. Because of this predilection for wet areas, the plant is considered to be an aquatic invasive species.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90</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baseline="0" dirty="0"/>
              <a:t> year rosette, 2</a:t>
            </a:r>
            <a:r>
              <a:rPr lang="en-US" baseline="30000" dirty="0"/>
              <a:t>nd</a:t>
            </a:r>
            <a:r>
              <a:rPr lang="en-US" baseline="0" dirty="0"/>
              <a:t> year flowers, then dies </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91</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Leaf stalks are spotted, hollow, and covered with sturdy bristles (most prominent at the base of the stalk). Stems are also covered with hairs but not as prominently as the leaf stalks.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number of seeds produced per plant varies from 27,000 (</a:t>
            </a:r>
            <a:r>
              <a:rPr lang="en-US" sz="1200" kern="1200" dirty="0" err="1">
                <a:solidFill>
                  <a:schemeClr val="tx1"/>
                </a:solidFill>
                <a:effectLst/>
                <a:latin typeface="+mn-lt"/>
                <a:ea typeface="+mn-ea"/>
                <a:cs typeface="+mn-cs"/>
              </a:rPr>
              <a:t>Pysek</a:t>
            </a:r>
            <a:r>
              <a:rPr lang="en-US" sz="1200" kern="1200" dirty="0">
                <a:solidFill>
                  <a:schemeClr val="tx1"/>
                </a:solidFill>
                <a:effectLst/>
                <a:latin typeface="+mn-lt"/>
                <a:ea typeface="+mn-ea"/>
                <a:cs typeface="+mn-cs"/>
              </a:rPr>
              <a:t> 1991) to 50,000 (</a:t>
            </a:r>
            <a:r>
              <a:rPr lang="en-US" sz="1200" kern="1200" dirty="0" err="1">
                <a:solidFill>
                  <a:schemeClr val="tx1"/>
                </a:solidFill>
                <a:effectLst/>
                <a:latin typeface="+mn-lt"/>
                <a:ea typeface="+mn-ea"/>
                <a:cs typeface="+mn-cs"/>
              </a:rPr>
              <a:t>Tiley</a:t>
            </a:r>
            <a:r>
              <a:rPr lang="en-US" sz="1200" kern="1200" dirty="0">
                <a:solidFill>
                  <a:schemeClr val="tx1"/>
                </a:solidFill>
                <a:effectLst/>
                <a:latin typeface="+mn-lt"/>
                <a:ea typeface="+mn-ea"/>
                <a:cs typeface="+mn-cs"/>
              </a:rPr>
              <a:t> et al. 1996). Seeds can remain viable in the soil for more than seven years (Noxious Weed Control Program 2003).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92</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93</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Numerous white flowers form a flat-topped, umbrella-shaped head up to two and a half feet across. [Photos, page 4]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94</a:t>
            </a:fld>
            <a:endParaRPr lang="en-US"/>
          </a:p>
        </p:txBody>
      </p:sp>
    </p:spTree>
    <p:extLst>
      <p:ext uri="{BB962C8B-B14F-4D97-AF65-F5344CB8AC3E}">
        <p14:creationId xmlns:p14="http://schemas.microsoft.com/office/powerpoint/2010/main" val="6798603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Numerous white flowers form a flat-topped, umbrella-shaped head up to two and a half feet across. [Photos, page 4]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95</a:t>
            </a:fld>
            <a:endParaRPr lang="en-US"/>
          </a:p>
        </p:txBody>
      </p:sp>
    </p:spTree>
    <p:extLst>
      <p:ext uri="{BB962C8B-B14F-4D97-AF65-F5344CB8AC3E}">
        <p14:creationId xmlns:p14="http://schemas.microsoft.com/office/powerpoint/2010/main" val="6798603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Numerous white flowers form a flat-topped, umbrella-shaped head up to two and a half feet across. [Photos, page 4]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96</a:t>
            </a:fld>
            <a:endParaRPr lang="en-US"/>
          </a:p>
        </p:txBody>
      </p:sp>
    </p:spTree>
    <p:extLst>
      <p:ext uri="{BB962C8B-B14F-4D97-AF65-F5344CB8AC3E}">
        <p14:creationId xmlns:p14="http://schemas.microsoft.com/office/powerpoint/2010/main" val="679860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female ALB chews depressions (</a:t>
            </a:r>
            <a:r>
              <a:rPr lang="en-US" sz="1200" kern="1200" dirty="0" err="1">
                <a:solidFill>
                  <a:schemeClr val="tx1"/>
                </a:solidFill>
                <a:effectLst/>
                <a:latin typeface="+mn-lt"/>
                <a:ea typeface="+mn-ea"/>
                <a:cs typeface="+mn-cs"/>
              </a:rPr>
              <a:t>oviposition</a:t>
            </a:r>
            <a:r>
              <a:rPr lang="en-US" sz="1200" kern="1200" dirty="0">
                <a:solidFill>
                  <a:schemeClr val="tx1"/>
                </a:solidFill>
                <a:effectLst/>
                <a:latin typeface="+mn-lt"/>
                <a:ea typeface="+mn-ea"/>
                <a:cs typeface="+mn-cs"/>
              </a:rPr>
              <a:t> sites) in the bark of trees to lay eggs. A single female beetle can lay from 35 to 90 eggs. Hatching within 10 to 15 days, the worm–like immature beetles tunnel under tree bark and bore into healthy hardwood trees.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latin typeface="+mn-lt"/>
                <a:ea typeface="+mn-ea"/>
                <a:cs typeface="+mn-cs"/>
              </a:rPr>
              <a:t>The Asian </a:t>
            </a:r>
            <a:r>
              <a:rPr lang="en-US" sz="1200" kern="1200" dirty="0" err="1">
                <a:solidFill>
                  <a:schemeClr val="tx1"/>
                </a:solidFill>
                <a:latin typeface="+mn-lt"/>
                <a:ea typeface="+mn-ea"/>
                <a:cs typeface="+mn-cs"/>
              </a:rPr>
              <a:t>longhorned</a:t>
            </a:r>
            <a:r>
              <a:rPr lang="en-US" sz="1200" kern="1200" dirty="0">
                <a:solidFill>
                  <a:schemeClr val="tx1"/>
                </a:solidFill>
                <a:latin typeface="+mn-lt"/>
                <a:ea typeface="+mn-ea"/>
                <a:cs typeface="+mn-cs"/>
              </a:rPr>
              <a:t> beetle (ALB) spends most of its life as a larva inside a hardwood tree. The adult female ALB chews a depression or egg site into the bark and lays a single egg beneath the bark. Egg sites are visible on the bark of the tree. They can be oval or round in shape or small slits depending on the tree species and thickness of the bark. With a lifespan of 14-66 days, a female ALB can lay 30-60 eggs in her lifetime.</a:t>
            </a:r>
          </a:p>
        </p:txBody>
      </p:sp>
      <p:sp>
        <p:nvSpPr>
          <p:cNvPr id="4" name="Slide Number Placeholder 3"/>
          <p:cNvSpPr>
            <a:spLocks noGrp="1"/>
          </p:cNvSpPr>
          <p:nvPr>
            <p:ph type="sldNum" sz="quarter" idx="10"/>
          </p:nvPr>
        </p:nvSpPr>
        <p:spPr/>
        <p:txBody>
          <a:bodyPr/>
          <a:lstStyle/>
          <a:p>
            <a:fld id="{C7FDAF7B-78A0-3C46-9D4C-F62A9D0DC74E}" type="slidenum">
              <a:rPr lang="en-US" smtClean="0"/>
              <a:t>15</a:t>
            </a:fld>
            <a:endParaRPr lang="en-US"/>
          </a:p>
        </p:txBody>
      </p:sp>
    </p:spTree>
    <p:extLst>
      <p:ext uri="{BB962C8B-B14F-4D97-AF65-F5344CB8AC3E}">
        <p14:creationId xmlns:p14="http://schemas.microsoft.com/office/powerpoint/2010/main" val="3210791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latin typeface="+mn-lt"/>
                <a:ea typeface="+mn-ea"/>
                <a:cs typeface="+mn-cs"/>
              </a:rPr>
              <a:t>THREAT</a:t>
            </a:r>
            <a:r>
              <a:rPr lang="en-US" sz="1200" i="0" kern="1200" baseline="0" dirty="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Giant Hogweed is an aggressive competitor. Because of its size and rapid growth, it out-competes native plant species, reducing the amount of suitable habitat available for wildlife. Giant Hogweed dies back during the winter months, leaving bare ground that can lead to an increase in soil erosion on riverbanks and steep slopes.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Public Health Hazard: </a:t>
            </a:r>
            <a:r>
              <a:rPr lang="en-US" sz="1200" kern="1200" dirty="0">
                <a:solidFill>
                  <a:schemeClr val="tx1"/>
                </a:solidFill>
                <a:effectLst/>
                <a:latin typeface="+mn-lt"/>
                <a:ea typeface="+mn-ea"/>
                <a:cs typeface="+mn-cs"/>
              </a:rPr>
              <a:t>Giant Hogweed contains a substance within its sap that makes the skin sensitive to ultra violet light. This can result in severe burns to the affected areas, producing swelling and severe, painful blistering. Large, watery blisters usually appear 15 to 20 hours after contact with the sap and sunlight. Contact between the skin and the sap of this species occurs either through brushing against the bristles on the stem (as with a stinging nettle) or breaking the stem/leaves. In the event of contact with the sap of this plant, the skin should be covered to reduce the exposure to sunlight and washed IMMEDIATELY and thoroughly with soap and water.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(USFS,</a:t>
            </a:r>
            <a:r>
              <a:rPr lang="en-US" sz="1200" kern="1200" baseline="0" dirty="0">
                <a:solidFill>
                  <a:schemeClr val="tx1"/>
                </a:solidFill>
                <a:effectLst/>
                <a:latin typeface="+mn-lt"/>
                <a:ea typeface="+mn-ea"/>
                <a:cs typeface="+mn-cs"/>
              </a:rPr>
              <a:t> 2005, WOW)</a:t>
            </a:r>
            <a:endParaRPr lang="en-US" dirty="0"/>
          </a:p>
          <a:p>
            <a:endParaRPr lang="en-US" sz="1200" i="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Impact on community composition, structure, and interactions: </a:t>
            </a:r>
            <a:r>
              <a:rPr lang="en-US" sz="1200" kern="1200" dirty="0">
                <a:solidFill>
                  <a:schemeClr val="tx1"/>
                </a:solidFill>
                <a:effectLst/>
                <a:latin typeface="+mn-lt"/>
                <a:ea typeface="+mn-ea"/>
                <a:cs typeface="+mn-cs"/>
              </a:rPr>
              <a:t>Giant hogweed forms dense canopies that enable it to outcompete and displace native riparian species. The plant produces watery sap, which contains toxins that cause severe dermatitis. Dermal injuries to birds and animals have been reported. Flowers are insect-pollinated (</a:t>
            </a:r>
            <a:r>
              <a:rPr lang="en-US" sz="1200" kern="1200" dirty="0" err="1">
                <a:solidFill>
                  <a:schemeClr val="tx1"/>
                </a:solidFill>
                <a:effectLst/>
                <a:latin typeface="+mn-lt"/>
                <a:ea typeface="+mn-ea"/>
                <a:cs typeface="+mn-cs"/>
              </a:rPr>
              <a:t>Pysek</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Pysek</a:t>
            </a:r>
            <a:r>
              <a:rPr lang="en-US" sz="1200" kern="1200" dirty="0">
                <a:solidFill>
                  <a:schemeClr val="tx1"/>
                </a:solidFill>
                <a:effectLst/>
                <a:latin typeface="+mn-lt"/>
                <a:ea typeface="+mn-ea"/>
                <a:cs typeface="+mn-cs"/>
              </a:rPr>
              <a:t> 1995, Noxious Weed Control Program 2003). Giant hogweed produces </a:t>
            </a:r>
            <a:r>
              <a:rPr lang="en-US" sz="1200" kern="1200" dirty="0" err="1">
                <a:solidFill>
                  <a:schemeClr val="tx1"/>
                </a:solidFill>
                <a:effectLst/>
                <a:latin typeface="+mn-lt"/>
                <a:ea typeface="+mn-ea"/>
                <a:cs typeface="+mn-cs"/>
              </a:rPr>
              <a:t>coumarins</a:t>
            </a:r>
            <a:r>
              <a:rPr lang="en-US" sz="1200" kern="1200" dirty="0">
                <a:solidFill>
                  <a:schemeClr val="tx1"/>
                </a:solidFill>
                <a:effectLst/>
                <a:latin typeface="+mn-lt"/>
                <a:ea typeface="+mn-ea"/>
                <a:cs typeface="+mn-cs"/>
              </a:rPr>
              <a:t>, which have antifungal and antimicrobial properties. Giant hogweed hybridizes with </a:t>
            </a:r>
            <a:r>
              <a:rPr lang="en-US" sz="1200" kern="1200" dirty="0" err="1">
                <a:solidFill>
                  <a:schemeClr val="tx1"/>
                </a:solidFill>
                <a:effectLst/>
                <a:latin typeface="+mn-lt"/>
                <a:ea typeface="+mn-ea"/>
                <a:cs typeface="+mn-cs"/>
              </a:rPr>
              <a:t>eltrot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Heracleum</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sphondylium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both species grow in the same location. Numerous </a:t>
            </a:r>
            <a:r>
              <a:rPr lang="en-US" sz="1200" kern="1200" dirty="0" err="1">
                <a:solidFill>
                  <a:schemeClr val="tx1"/>
                </a:solidFill>
                <a:effectLst/>
                <a:latin typeface="+mn-lt"/>
                <a:ea typeface="+mn-ea"/>
                <a:cs typeface="+mn-cs"/>
              </a:rPr>
              <a:t>phytophagous</a:t>
            </a:r>
            <a:r>
              <a:rPr lang="en-US" sz="1200" kern="1200" dirty="0">
                <a:solidFill>
                  <a:schemeClr val="tx1"/>
                </a:solidFill>
                <a:effectLst/>
                <a:latin typeface="+mn-lt"/>
                <a:ea typeface="+mn-ea"/>
                <a:cs typeface="+mn-cs"/>
              </a:rPr>
              <a:t> animals and parasites are known to feed on giant hogweed (Stewart and </a:t>
            </a:r>
            <a:r>
              <a:rPr lang="en-US" sz="1200" kern="1200" dirty="0" err="1">
                <a:solidFill>
                  <a:schemeClr val="tx1"/>
                </a:solidFill>
                <a:effectLst/>
                <a:latin typeface="+mn-lt"/>
                <a:ea typeface="+mn-ea"/>
                <a:cs typeface="+mn-cs"/>
              </a:rPr>
              <a:t>Grase</a:t>
            </a:r>
            <a:r>
              <a:rPr lang="en-US" sz="1200" kern="1200" dirty="0">
                <a:solidFill>
                  <a:schemeClr val="tx1"/>
                </a:solidFill>
                <a:effectLst/>
                <a:latin typeface="+mn-lt"/>
                <a:ea typeface="+mn-ea"/>
                <a:cs typeface="+mn-cs"/>
              </a:rPr>
              <a:t> 1984, </a:t>
            </a:r>
            <a:r>
              <a:rPr lang="en-US" sz="1200" kern="1200" dirty="0" err="1">
                <a:solidFill>
                  <a:schemeClr val="tx1"/>
                </a:solidFill>
                <a:effectLst/>
                <a:latin typeface="+mn-lt"/>
                <a:ea typeface="+mn-ea"/>
                <a:cs typeface="+mn-cs"/>
              </a:rPr>
              <a:t>Tiley</a:t>
            </a:r>
            <a:r>
              <a:rPr lang="en-US" sz="1200" kern="1200" dirty="0">
                <a:solidFill>
                  <a:schemeClr val="tx1"/>
                </a:solidFill>
                <a:effectLst/>
                <a:latin typeface="+mn-lt"/>
                <a:ea typeface="+mn-ea"/>
                <a:cs typeface="+mn-cs"/>
              </a:rPr>
              <a:t> et al. 1996). </a:t>
            </a:r>
            <a:endParaRPr lang="en-US" dirty="0"/>
          </a:p>
          <a:p>
            <a:r>
              <a:rPr lang="en-US" sz="1200" i="1" kern="1200" dirty="0">
                <a:solidFill>
                  <a:schemeClr val="tx1"/>
                </a:solidFill>
                <a:effectLst/>
                <a:latin typeface="+mn-lt"/>
                <a:ea typeface="+mn-ea"/>
                <a:cs typeface="+mn-cs"/>
              </a:rPr>
              <a:t>Impact on ecosystem processes: </a:t>
            </a:r>
            <a:r>
              <a:rPr lang="en-US" sz="1200" kern="1200" dirty="0">
                <a:solidFill>
                  <a:schemeClr val="tx1"/>
                </a:solidFill>
                <a:effectLst/>
                <a:latin typeface="+mn-lt"/>
                <a:ea typeface="+mn-ea"/>
                <a:cs typeface="+mn-cs"/>
              </a:rPr>
              <a:t>Infestations of giant hogweed reduce populations of native plant species. Giant hogweed increases soil erosion along stream banks in winter (Wright 1984, </a:t>
            </a:r>
            <a:r>
              <a:rPr lang="en-US" sz="1200" kern="1200" dirty="0" err="1">
                <a:solidFill>
                  <a:schemeClr val="tx1"/>
                </a:solidFill>
                <a:effectLst/>
                <a:latin typeface="+mn-lt"/>
                <a:ea typeface="+mn-ea"/>
                <a:cs typeface="+mn-cs"/>
              </a:rPr>
              <a:t>Tiley</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Philp</a:t>
            </a:r>
            <a:r>
              <a:rPr lang="en-US" sz="1200" kern="1200" dirty="0">
                <a:solidFill>
                  <a:schemeClr val="tx1"/>
                </a:solidFill>
                <a:effectLst/>
                <a:latin typeface="+mn-lt"/>
                <a:ea typeface="+mn-ea"/>
                <a:cs typeface="+mn-cs"/>
              </a:rPr>
              <a:t> 1992, Noxious Weed Control Program 2003). The availability of nutrients increases in areas infested by giant hogweed because this species supplies a large amount of easily decomposed biomass (</a:t>
            </a:r>
            <a:r>
              <a:rPr lang="en-US" sz="1200" kern="1200" dirty="0" err="1">
                <a:solidFill>
                  <a:schemeClr val="tx1"/>
                </a:solidFill>
                <a:effectLst/>
                <a:latin typeface="+mn-lt"/>
                <a:ea typeface="+mn-ea"/>
                <a:cs typeface="+mn-cs"/>
              </a:rPr>
              <a:t>Pysek</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Pysek</a:t>
            </a:r>
            <a:r>
              <a:rPr lang="en-US" sz="1200" kern="1200" dirty="0">
                <a:solidFill>
                  <a:schemeClr val="tx1"/>
                </a:solidFill>
                <a:effectLst/>
                <a:latin typeface="+mn-lt"/>
                <a:ea typeface="+mn-ea"/>
                <a:cs typeface="+mn-cs"/>
              </a:rPr>
              <a:t> 1995). (Alaska Natural Heritage Program,</a:t>
            </a:r>
            <a:r>
              <a:rPr lang="en-US" sz="1200" kern="1200" baseline="0" dirty="0">
                <a:solidFill>
                  <a:schemeClr val="tx1"/>
                </a:solidFill>
                <a:effectLst/>
                <a:latin typeface="+mn-lt"/>
                <a:ea typeface="+mn-ea"/>
                <a:cs typeface="+mn-cs"/>
              </a:rPr>
              <a:t> 2007)</a:t>
            </a:r>
            <a:endParaRPr lang="en-US" dirty="0"/>
          </a:p>
          <a:p>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ACTION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Control</a:t>
            </a:r>
          </a:p>
          <a:p>
            <a:r>
              <a:rPr lang="en-US" sz="1200" b="1" kern="1200" dirty="0">
                <a:solidFill>
                  <a:schemeClr val="tx1"/>
                </a:solidFill>
                <a:effectLst/>
                <a:latin typeface="+mn-lt"/>
                <a:ea typeface="+mn-ea"/>
                <a:cs typeface="+mn-cs"/>
              </a:rPr>
              <a:t>Control and Management: </a:t>
            </a:r>
            <a:r>
              <a:rPr lang="en-US" sz="1200" kern="1200" dirty="0">
                <a:solidFill>
                  <a:schemeClr val="tx1"/>
                </a:solidFill>
                <a:effectLst/>
                <a:latin typeface="+mn-lt"/>
                <a:ea typeface="+mn-ea"/>
                <a:cs typeface="+mn-cs"/>
              </a:rPr>
              <a:t>Use protective clothing, gloves and face visor or similar to undertake any cutting or removal of this species. </a:t>
            </a:r>
            <a:endParaRPr lang="en-US" dirty="0"/>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Manual- </a:t>
            </a:r>
            <a:r>
              <a:rPr lang="en-US" sz="1200" kern="1200" dirty="0">
                <a:solidFill>
                  <a:schemeClr val="tx1"/>
                </a:solidFill>
                <a:effectLst/>
                <a:latin typeface="+mn-lt"/>
                <a:ea typeface="+mn-ea"/>
                <a:cs typeface="+mn-cs"/>
              </a:rPr>
              <a:t>Clear above ground leaf and stem material by hand; remove ground material of roots and seeds </a:t>
            </a:r>
            <a:endParaRPr lang="en-US" dirty="0"/>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Chemical- </a:t>
            </a:r>
            <a:r>
              <a:rPr lang="en-US" sz="1200" kern="1200" dirty="0">
                <a:solidFill>
                  <a:schemeClr val="tx1"/>
                </a:solidFill>
                <a:effectLst/>
                <a:latin typeface="+mn-lt"/>
                <a:ea typeface="+mn-ea"/>
                <a:cs typeface="+mn-cs"/>
              </a:rPr>
              <a:t>It can be effectively controlled using any of several readily available general use herbicides such as glyphosate early in the season when leaves are less than two feet tall and before the plant flowers and sets seed. Follow label and state requirements. </a:t>
            </a:r>
            <a:endParaRPr lang="en-US" dirty="0"/>
          </a:p>
          <a:p>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Biocontrol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Cattle and pigs are cited as possible </a:t>
            </a:r>
            <a:r>
              <a:rPr lang="en-US" sz="1200" kern="1200" dirty="0" err="1">
                <a:solidFill>
                  <a:schemeClr val="tx1"/>
                </a:solidFill>
                <a:effectLst/>
                <a:latin typeface="+mn-lt"/>
                <a:ea typeface="+mn-ea"/>
                <a:cs typeface="+mn-cs"/>
              </a:rPr>
              <a:t>biocontrol</a:t>
            </a:r>
            <a:r>
              <a:rPr lang="en-US" sz="1200" kern="1200" dirty="0">
                <a:solidFill>
                  <a:schemeClr val="tx1"/>
                </a:solidFill>
                <a:effectLst/>
                <a:latin typeface="+mn-lt"/>
                <a:ea typeface="+mn-ea"/>
                <a:cs typeface="+mn-cs"/>
              </a:rPr>
              <a:t> agents. Both eat giant hogweed without apparent harm. Trampling also damages the plant. </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97</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98</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Sold in nurseries in 1980s.</a:t>
            </a:r>
            <a:r>
              <a:rPr lang="en-US" sz="1200" kern="1200" baseline="0" dirty="0">
                <a:solidFill>
                  <a:schemeClr val="tx1"/>
                </a:solidFill>
                <a:effectLst/>
                <a:latin typeface="+mn-lt"/>
                <a:ea typeface="+mn-ea"/>
                <a:cs typeface="+mn-cs"/>
              </a:rPr>
              <a:t>  Texas nursery in Alpine.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Habitat: </a:t>
            </a:r>
            <a:r>
              <a:rPr lang="en-US" sz="1200" kern="1200" dirty="0" err="1">
                <a:solidFill>
                  <a:schemeClr val="tx1"/>
                </a:solidFill>
                <a:effectLst/>
                <a:latin typeface="+mn-lt"/>
                <a:ea typeface="+mn-ea"/>
                <a:cs typeface="+mn-cs"/>
              </a:rPr>
              <a:t>Onionweed</a:t>
            </a:r>
            <a:r>
              <a:rPr lang="en-US" sz="1200" kern="1200" dirty="0">
                <a:solidFill>
                  <a:schemeClr val="tx1"/>
                </a:solidFill>
                <a:effectLst/>
                <a:latin typeface="+mn-lt"/>
                <a:ea typeface="+mn-ea"/>
                <a:cs typeface="+mn-cs"/>
              </a:rPr>
              <a:t> is found in roadsides, pastures, waste places, disturbed areas, grasslands, and suburban settings. It is drought resistant and prefers sandy or gravelly soils.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99</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Dark green in color and grows 12 to 30 inches tall and 15 inches wide.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100</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Numerous smooth, nearly cylindrical hollow leaves. Similar in appearance to onion leaves but lacks the onion scent and taste. The leaves are much shorter than the flowering stem and emerge from the base. (USDA Pest ID Card)</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101</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Onionweed</a:t>
            </a:r>
            <a:r>
              <a:rPr lang="en-US" sz="1200" kern="1200" dirty="0">
                <a:solidFill>
                  <a:schemeClr val="tx1"/>
                </a:solidFill>
                <a:latin typeface="+mn-lt"/>
                <a:ea typeface="+mn-ea"/>
                <a:cs typeface="+mn-cs"/>
              </a:rPr>
              <a:t> (</a:t>
            </a:r>
            <a:r>
              <a:rPr lang="en-US" sz="1200" i="1" kern="1200" dirty="0" err="1">
                <a:solidFill>
                  <a:schemeClr val="tx1"/>
                </a:solidFill>
                <a:latin typeface="+mn-lt"/>
                <a:ea typeface="+mn-ea"/>
                <a:cs typeface="+mn-cs"/>
              </a:rPr>
              <a:t>Asphodelus</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fistulosus</a:t>
            </a:r>
            <a:r>
              <a:rPr lang="en-US" sz="1200" i="0" kern="1200" dirty="0">
                <a:solidFill>
                  <a:schemeClr val="tx1"/>
                </a:solidFill>
                <a:latin typeface="+mn-lt"/>
                <a:ea typeface="+mn-ea"/>
                <a:cs typeface="+mn-cs"/>
              </a:rPr>
              <a:t>) is an attractive herbaceous perennial in the lily family. It has six-</a:t>
            </a:r>
            <a:r>
              <a:rPr lang="en-US" sz="1200" i="0" kern="1200" dirty="0" err="1">
                <a:solidFill>
                  <a:schemeClr val="tx1"/>
                </a:solidFill>
                <a:latin typeface="+mn-lt"/>
                <a:ea typeface="+mn-ea"/>
                <a:cs typeface="+mn-cs"/>
              </a:rPr>
              <a:t>petalled</a:t>
            </a:r>
            <a:r>
              <a:rPr lang="en-US" sz="1200" i="0" kern="1200" dirty="0">
                <a:solidFill>
                  <a:schemeClr val="tx1"/>
                </a:solidFill>
                <a:latin typeface="+mn-lt"/>
                <a:ea typeface="+mn-ea"/>
                <a:cs typeface="+mn-cs"/>
              </a:rPr>
              <a:t>, white flowers. Each petal has a thin chocolate brown stripe in its center. The plant is usually about a foot tall and almost as wide. Clusters of long, tapering, round, hollow leaves very much resemble chives or scallions. Leaves sprout after winter rains, flowers appear in spring, and plants die to the ground during dry season (Arizona Cooperative Extension, 2005).</a:t>
            </a:r>
          </a:p>
          <a:p>
            <a:endParaRPr lang="en-US" sz="1200" i="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About three-fourths of an inch across with six petal parts, each white to pink with a brown or reddish stripe along the center. Flowers alternate along the branches. </a:t>
            </a:r>
            <a:endParaRPr lang="en-US" dirty="0"/>
          </a:p>
          <a:p>
            <a:endParaRPr lang="en-US" dirty="0"/>
          </a:p>
          <a:p>
            <a:r>
              <a:rPr lang="en-US" dirty="0" err="1"/>
              <a:t>Tepals</a:t>
            </a:r>
            <a:r>
              <a:rPr lang="en-US" dirty="0"/>
              <a:t>:</a:t>
            </a:r>
            <a:r>
              <a:rPr lang="en-US" baseline="0" dirty="0"/>
              <a:t> petal and flower resemble each other</a:t>
            </a:r>
          </a:p>
          <a:p>
            <a:endParaRPr lang="en-US" baseline="0" dirty="0"/>
          </a:p>
          <a:p>
            <a:r>
              <a:rPr lang="en-US" baseline="0" dirty="0"/>
              <a:t>Flowers from late winter to early spring</a:t>
            </a:r>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102</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Brown or black triangular, one-eighth inch long, wrinkled, pitted and three or six per fruit.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103</a:t>
            </a:fld>
            <a:endParaRPr lang="en-US"/>
          </a:p>
        </p:txBody>
      </p:sp>
    </p:spTree>
    <p:extLst>
      <p:ext uri="{BB962C8B-B14F-4D97-AF65-F5344CB8AC3E}">
        <p14:creationId xmlns:p14="http://schemas.microsoft.com/office/powerpoint/2010/main" val="6798603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latin typeface="+mn-lt"/>
                <a:ea typeface="+mn-ea"/>
                <a:cs typeface="+mn-cs"/>
              </a:rPr>
              <a:t>THREAT</a:t>
            </a:r>
            <a:r>
              <a:rPr lang="en-US" sz="1200" i="0" kern="1200" baseline="0" dirty="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pastures and rangeland, </a:t>
            </a:r>
            <a:r>
              <a:rPr lang="en-US" sz="1200" kern="1200" dirty="0" err="1">
                <a:solidFill>
                  <a:schemeClr val="tx1"/>
                </a:solidFill>
                <a:effectLst/>
                <a:latin typeface="+mn-lt"/>
                <a:ea typeface="+mn-ea"/>
                <a:cs typeface="+mn-cs"/>
              </a:rPr>
              <a:t>onionweed</a:t>
            </a:r>
            <a:r>
              <a:rPr lang="en-US" sz="1200" kern="1200" dirty="0">
                <a:solidFill>
                  <a:schemeClr val="tx1"/>
                </a:solidFill>
                <a:effectLst/>
                <a:latin typeface="+mn-lt"/>
                <a:ea typeface="+mn-ea"/>
                <a:cs typeface="+mn-cs"/>
              </a:rPr>
              <a:t> develops populations that exclude grasses and desirable forage species.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sz="1200" i="0" kern="1200" dirty="0">
              <a:solidFill>
                <a:schemeClr val="tx1"/>
              </a:solidFill>
              <a:latin typeface="+mn-lt"/>
              <a:ea typeface="+mn-ea"/>
              <a:cs typeface="+mn-cs"/>
            </a:endParaRPr>
          </a:p>
          <a:p>
            <a:endParaRPr lang="en-US" sz="1200" i="0" kern="1200" dirty="0">
              <a:solidFill>
                <a:schemeClr val="tx1"/>
              </a:solidFill>
              <a:latin typeface="+mn-lt"/>
              <a:ea typeface="+mn-ea"/>
              <a:cs typeface="+mn-cs"/>
            </a:endParaRPr>
          </a:p>
          <a:p>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ACTION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Control</a:t>
            </a:r>
          </a:p>
          <a:p>
            <a:endParaRPr lang="en-US" sz="1200" kern="1200" dirty="0">
              <a:solidFill>
                <a:schemeClr val="tx1"/>
              </a:solidFill>
              <a:effectLst/>
              <a:latin typeface="+mn-lt"/>
              <a:ea typeface="+mn-ea"/>
              <a:cs typeface="+mn-cs"/>
            </a:endParaRPr>
          </a:p>
          <a:p>
            <a:r>
              <a:rPr lang="en-US" dirty="0"/>
              <a:t>Manual or herbicide</a:t>
            </a:r>
          </a:p>
        </p:txBody>
      </p:sp>
      <p:sp>
        <p:nvSpPr>
          <p:cNvPr id="4" name="Slide Number Placeholder 3"/>
          <p:cNvSpPr>
            <a:spLocks noGrp="1"/>
          </p:cNvSpPr>
          <p:nvPr>
            <p:ph type="sldNum" sz="quarter" idx="10"/>
          </p:nvPr>
        </p:nvSpPr>
        <p:spPr/>
        <p:txBody>
          <a:bodyPr/>
          <a:lstStyle/>
          <a:p>
            <a:fld id="{C7FDAF7B-78A0-3C46-9D4C-F62A9D0DC74E}" type="slidenum">
              <a:rPr lang="en-US" smtClean="0"/>
              <a:t>104</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105</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Tropical soda apple (TSA) was first reported in Florida in 1988 (</a:t>
            </a:r>
            <a:r>
              <a:rPr lang="en-US" sz="1200" kern="1200" dirty="0" err="1">
                <a:solidFill>
                  <a:schemeClr val="tx1"/>
                </a:solidFill>
                <a:latin typeface="+mn-lt"/>
                <a:ea typeface="+mn-ea"/>
                <a:cs typeface="+mn-cs"/>
              </a:rPr>
              <a:t>Mullahey</a:t>
            </a:r>
            <a:r>
              <a:rPr lang="en-US" sz="1200" kern="1200" dirty="0">
                <a:solidFill>
                  <a:schemeClr val="tx1"/>
                </a:solidFill>
                <a:latin typeface="+mn-lt"/>
                <a:ea typeface="+mn-ea"/>
                <a:cs typeface="+mn-cs"/>
              </a:rPr>
              <a:t> et al. 1993), and has since been reported in Georgia, Alabama, Mississippi, Tennessee, South Carolina, North Carolina, Texas, Pennsylvania and California (</a:t>
            </a:r>
            <a:r>
              <a:rPr lang="en-US" sz="1200" kern="1200" dirty="0" err="1">
                <a:solidFill>
                  <a:schemeClr val="tx1"/>
                </a:solidFill>
                <a:latin typeface="+mn-lt"/>
                <a:ea typeface="+mn-ea"/>
                <a:cs typeface="+mn-cs"/>
              </a:rPr>
              <a:t>EDDMaps</a:t>
            </a:r>
            <a:r>
              <a:rPr lang="en-US" sz="1200" kern="1200" dirty="0">
                <a:solidFill>
                  <a:schemeClr val="tx1"/>
                </a:solidFill>
                <a:latin typeface="+mn-lt"/>
                <a:ea typeface="+mn-ea"/>
                <a:cs typeface="+mn-cs"/>
              </a:rPr>
              <a:t> 2011, Figure 1). The population in Pennsylvania arrived in the summer of 1996 (</a:t>
            </a:r>
            <a:r>
              <a:rPr lang="en-US" sz="1200" kern="1200" dirty="0" err="1">
                <a:solidFill>
                  <a:schemeClr val="tx1"/>
                </a:solidFill>
                <a:latin typeface="+mn-lt"/>
                <a:ea typeface="+mn-ea"/>
                <a:cs typeface="+mn-cs"/>
              </a:rPr>
              <a:t>Lingenfelter</a:t>
            </a:r>
            <a:r>
              <a:rPr lang="en-US" sz="1200" kern="1200" dirty="0">
                <a:solidFill>
                  <a:schemeClr val="tx1"/>
                </a:solidFill>
                <a:latin typeface="+mn-lt"/>
                <a:ea typeface="+mn-ea"/>
                <a:cs typeface="+mn-cs"/>
              </a:rPr>
              <a:t> and Curran 1998) but did not become established (PISC 2011). Warm temperatures and high precipitation during the summer months in Florida are conducive to rapid growth of TSA, but the cool, dry conditions experienced during the winter are detrimental. Winter mortality probably limits the distribution of TSA in temperate regions suggesting that new infestations probably start from seeds.</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106</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Hatching within 10 to 15 days, the worm–like immature beetles tunnel under tree bark and bore into healthy hardwood trees. The beetle larvae feed on living tree tissue during the fall and winter.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latin typeface="+mn-lt"/>
                <a:ea typeface="+mn-ea"/>
                <a:cs typeface="+mn-cs"/>
              </a:rPr>
              <a:t>When the larva emerges from the egg, it initially feeds on the tree’s living tissue directly beneath the bark. The mature larva then moves deep into the tree and feeds on the woody tissue. This feeding and burrowing causes the tree to weaken and eventually die. </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larva becomes a pupa inside the tree.</a:t>
            </a:r>
          </a:p>
        </p:txBody>
      </p:sp>
      <p:sp>
        <p:nvSpPr>
          <p:cNvPr id="4" name="Slide Number Placeholder 3"/>
          <p:cNvSpPr>
            <a:spLocks noGrp="1"/>
          </p:cNvSpPr>
          <p:nvPr>
            <p:ph type="sldNum" sz="quarter" idx="10"/>
          </p:nvPr>
        </p:nvSpPr>
        <p:spPr/>
        <p:txBody>
          <a:bodyPr/>
          <a:lstStyle/>
          <a:p>
            <a:fld id="{C7FDAF7B-78A0-3C46-9D4C-F62A9D0DC74E}" type="slidenum">
              <a:rPr lang="en-US" smtClean="0"/>
              <a:t>16</a:t>
            </a:fld>
            <a:endParaRPr lang="en-US"/>
          </a:p>
        </p:txBody>
      </p:sp>
    </p:spTree>
    <p:extLst>
      <p:ext uri="{BB962C8B-B14F-4D97-AF65-F5344CB8AC3E}">
        <p14:creationId xmlns:p14="http://schemas.microsoft.com/office/powerpoint/2010/main" val="32107910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At maturity, TSA is from 3 to 6 </a:t>
            </a:r>
            <a:r>
              <a:rPr lang="en-US" sz="1200" kern="1200" dirty="0" err="1">
                <a:solidFill>
                  <a:schemeClr val="tx1"/>
                </a:solidFill>
                <a:latin typeface="+mn-lt"/>
                <a:ea typeface="+mn-ea"/>
                <a:cs typeface="+mn-cs"/>
              </a:rPr>
              <a:t>ft</a:t>
            </a:r>
            <a:r>
              <a:rPr lang="en-US" sz="1200" kern="1200" dirty="0">
                <a:solidFill>
                  <a:schemeClr val="tx1"/>
                </a:solidFill>
                <a:latin typeface="+mn-lt"/>
                <a:ea typeface="+mn-ea"/>
                <a:cs typeface="+mn-cs"/>
              </a:rPr>
              <a:t> tall. Stems, leaves, flower-stalks, and calyxes have broad-based white to yellowish prickles (</a:t>
            </a:r>
            <a:r>
              <a:rPr lang="en-US" sz="1200" kern="1200" dirty="0" err="1">
                <a:solidFill>
                  <a:schemeClr val="tx1"/>
                </a:solidFill>
                <a:latin typeface="+mn-lt"/>
                <a:ea typeface="+mn-ea"/>
                <a:cs typeface="+mn-cs"/>
              </a:rPr>
              <a:t>Mullahey</a:t>
            </a:r>
            <a:r>
              <a:rPr lang="en-US" sz="1200" kern="1200" dirty="0">
                <a:solidFill>
                  <a:schemeClr val="tx1"/>
                </a:solidFill>
                <a:latin typeface="+mn-lt"/>
                <a:ea typeface="+mn-ea"/>
                <a:cs typeface="+mn-cs"/>
              </a:rPr>
              <a:t> 1996). Leaves are pubescent (contain hairs), 4 to 8 in long and 2 to 6 in wide, and are moderately to deeply divided into broad pointed lobes (</a:t>
            </a:r>
            <a:r>
              <a:rPr lang="en-US" sz="1200" kern="1200" dirty="0" err="1">
                <a:solidFill>
                  <a:schemeClr val="tx1"/>
                </a:solidFill>
                <a:latin typeface="+mn-lt"/>
                <a:ea typeface="+mn-ea"/>
                <a:cs typeface="+mn-cs"/>
              </a:rPr>
              <a:t>Wunderlin</a:t>
            </a:r>
            <a:r>
              <a:rPr lang="en-US" sz="1200" kern="1200" dirty="0">
                <a:solidFill>
                  <a:schemeClr val="tx1"/>
                </a:solidFill>
                <a:latin typeface="+mn-lt"/>
                <a:ea typeface="+mn-ea"/>
                <a:cs typeface="+mn-cs"/>
              </a:rPr>
              <a:t> et al. 1993). The fruit is globular, about 1 in diameter and yellow when mature (</a:t>
            </a:r>
            <a:r>
              <a:rPr lang="en-US" sz="1200" kern="1200" dirty="0" err="1">
                <a:solidFill>
                  <a:schemeClr val="tx1"/>
                </a:solidFill>
                <a:latin typeface="+mn-lt"/>
                <a:ea typeface="+mn-ea"/>
                <a:cs typeface="+mn-cs"/>
              </a:rPr>
              <a:t>Coile</a:t>
            </a:r>
            <a:r>
              <a:rPr lang="en-US" sz="1200" kern="1200" dirty="0">
                <a:solidFill>
                  <a:schemeClr val="tx1"/>
                </a:solidFill>
                <a:latin typeface="+mn-lt"/>
                <a:ea typeface="+mn-ea"/>
                <a:cs typeface="+mn-cs"/>
              </a:rPr>
              <a:t> 1993). The immature fruit is green with white mottling like a watermelon and serves as a distinguishing characteristic. Seeds are moderately flattened and are covered in a mucilaginous layer which contains a </a:t>
            </a:r>
            <a:r>
              <a:rPr lang="en-US" sz="1200" kern="1200" dirty="0" err="1">
                <a:solidFill>
                  <a:schemeClr val="tx1"/>
                </a:solidFill>
                <a:latin typeface="+mn-lt"/>
                <a:ea typeface="+mn-ea"/>
                <a:cs typeface="+mn-cs"/>
              </a:rPr>
              <a:t>glyco</a:t>
            </a:r>
            <a:r>
              <a:rPr lang="en-US" sz="1200" kern="1200" dirty="0">
                <a:solidFill>
                  <a:schemeClr val="tx1"/>
                </a:solidFill>
                <a:latin typeface="+mn-lt"/>
                <a:ea typeface="+mn-ea"/>
                <a:cs typeface="+mn-cs"/>
              </a:rPr>
              <a:t>-alkaloid called </a:t>
            </a:r>
            <a:r>
              <a:rPr lang="en-US" sz="1200" kern="1200" dirty="0" err="1">
                <a:solidFill>
                  <a:schemeClr val="tx1"/>
                </a:solidFill>
                <a:latin typeface="+mn-lt"/>
                <a:ea typeface="+mn-ea"/>
                <a:cs typeface="+mn-cs"/>
              </a:rPr>
              <a:t>solasodine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Mullahey</a:t>
            </a:r>
            <a:r>
              <a:rPr lang="en-US" sz="1200" kern="1200" dirty="0">
                <a:solidFill>
                  <a:schemeClr val="tx1"/>
                </a:solidFill>
                <a:latin typeface="+mn-lt"/>
                <a:ea typeface="+mn-ea"/>
                <a:cs typeface="+mn-cs"/>
              </a:rPr>
              <a:t> et al. 1993). This plant was cultivated as a source of </a:t>
            </a:r>
            <a:r>
              <a:rPr lang="en-US" sz="1200" kern="1200" dirty="0" err="1">
                <a:solidFill>
                  <a:schemeClr val="tx1"/>
                </a:solidFill>
                <a:latin typeface="+mn-lt"/>
                <a:ea typeface="+mn-ea"/>
                <a:cs typeface="+mn-cs"/>
              </a:rPr>
              <a:t>solasodine</a:t>
            </a:r>
            <a:r>
              <a:rPr lang="en-US" sz="1200" kern="1200" dirty="0">
                <a:solidFill>
                  <a:schemeClr val="tx1"/>
                </a:solidFill>
                <a:latin typeface="+mn-lt"/>
                <a:ea typeface="+mn-ea"/>
                <a:cs typeface="+mn-cs"/>
              </a:rPr>
              <a:t>, a nitrogenous analogue of </a:t>
            </a:r>
            <a:r>
              <a:rPr lang="en-US" sz="1200" kern="1200" dirty="0" err="1">
                <a:solidFill>
                  <a:schemeClr val="tx1"/>
                </a:solidFill>
                <a:latin typeface="+mn-lt"/>
                <a:ea typeface="+mn-ea"/>
                <a:cs typeface="+mn-cs"/>
              </a:rPr>
              <a:t>diosgenin</a:t>
            </a:r>
            <a:r>
              <a:rPr lang="en-US" sz="1200" kern="1200" dirty="0">
                <a:solidFill>
                  <a:schemeClr val="tx1"/>
                </a:solidFill>
                <a:latin typeface="+mn-lt"/>
                <a:ea typeface="+mn-ea"/>
                <a:cs typeface="+mn-cs"/>
              </a:rPr>
              <a:t>, and used as a substitute for </a:t>
            </a:r>
            <a:r>
              <a:rPr lang="en-US" sz="1200" kern="1200" dirty="0" err="1">
                <a:solidFill>
                  <a:schemeClr val="tx1"/>
                </a:solidFill>
                <a:latin typeface="+mn-lt"/>
                <a:ea typeface="+mn-ea"/>
                <a:cs typeface="+mn-cs"/>
              </a:rPr>
              <a:t>diosgenin</a:t>
            </a:r>
            <a:r>
              <a:rPr lang="en-US" sz="1200" kern="1200" dirty="0">
                <a:solidFill>
                  <a:schemeClr val="tx1"/>
                </a:solidFill>
                <a:latin typeface="+mn-lt"/>
                <a:ea typeface="+mn-ea"/>
                <a:cs typeface="+mn-cs"/>
              </a:rPr>
              <a:t> in the synthesis of steroidal drugs (</a:t>
            </a:r>
            <a:r>
              <a:rPr lang="en-US" sz="1200" kern="1200" dirty="0" err="1">
                <a:solidFill>
                  <a:schemeClr val="tx1"/>
                </a:solidFill>
                <a:latin typeface="+mn-lt"/>
                <a:ea typeface="+mn-ea"/>
                <a:cs typeface="+mn-cs"/>
              </a:rPr>
              <a:t>Sahoo</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Dutta</a:t>
            </a:r>
            <a:r>
              <a:rPr lang="en-US" sz="1200" kern="1200" dirty="0">
                <a:solidFill>
                  <a:schemeClr val="tx1"/>
                </a:solidFill>
                <a:latin typeface="+mn-lt"/>
                <a:ea typeface="+mn-ea"/>
                <a:cs typeface="+mn-cs"/>
              </a:rPr>
              <a:t> 1984).</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plants.ifas.ufl.edu</a:t>
            </a:r>
            <a:r>
              <a:rPr lang="en-US" sz="1200" kern="1200" dirty="0">
                <a:solidFill>
                  <a:schemeClr val="tx1"/>
                </a:solidFill>
                <a:latin typeface="+mn-lt"/>
                <a:ea typeface="+mn-ea"/>
                <a:cs typeface="+mn-cs"/>
              </a:rPr>
              <a:t>/node/426)</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107</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Oak leaf-shaped leaves are alternate, 4-8 inches long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2.4-6 inches wide, and deeply divided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into broad, pointed lobes.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(USFS, 2005WOW)</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108</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Clusters of tiny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white flowers with yellow stamens are borne a few together on stems below the leaves. Immature fruit are pale with dark green veins and resemble immature watermelons.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109</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Mature fruit are yellow, glabrous, globe- shaped, and 1-to-1.5 inches in diameter. The sweet smell of the fruit attracts livestock and wildlife that eat and spread the seed. </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110</a:t>
            </a:fld>
            <a:endParaRPr lang="en-US"/>
          </a:p>
        </p:txBody>
      </p:sp>
    </p:spTree>
    <p:extLst>
      <p:ext uri="{BB962C8B-B14F-4D97-AF65-F5344CB8AC3E}">
        <p14:creationId xmlns:p14="http://schemas.microsoft.com/office/powerpoint/2010/main" val="6798603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plant can produce approximately 50,000 seeds. It reproduces primarily by seed, but can also spread by roots. </a:t>
            </a:r>
            <a:endParaRPr lang="en-US" dirty="0"/>
          </a:p>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111</a:t>
            </a:fld>
            <a:endParaRPr lang="en-US"/>
          </a:p>
        </p:txBody>
      </p:sp>
    </p:spTree>
    <p:extLst>
      <p:ext uri="{BB962C8B-B14F-4D97-AF65-F5344CB8AC3E}">
        <p14:creationId xmlns:p14="http://schemas.microsoft.com/office/powerpoint/2010/main" val="6798603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112</a:t>
            </a:fld>
            <a:endParaRPr lang="en-US"/>
          </a:p>
        </p:txBody>
      </p:sp>
    </p:spTree>
    <p:extLst>
      <p:ext uri="{BB962C8B-B14F-4D97-AF65-F5344CB8AC3E}">
        <p14:creationId xmlns:p14="http://schemas.microsoft.com/office/powerpoint/2010/main" val="29843169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latin typeface="+mn-lt"/>
                <a:ea typeface="+mn-ea"/>
                <a:cs typeface="+mn-cs"/>
              </a:rPr>
              <a:t>THREAT</a:t>
            </a:r>
            <a:r>
              <a:rPr lang="en-US" sz="1200" i="0" kern="1200" baseline="0" dirty="0">
                <a:solidFill>
                  <a:schemeClr val="tx1"/>
                </a:solidFill>
                <a:latin typeface="+mn-lt"/>
                <a:ea typeface="+mn-ea"/>
                <a:cs typeface="+mn-cs"/>
              </a:rPr>
              <a:t> </a:t>
            </a:r>
          </a:p>
          <a:p>
            <a:r>
              <a:rPr lang="en-US" sz="1200" b="1" kern="1200" dirty="0">
                <a:solidFill>
                  <a:schemeClr val="tx1"/>
                </a:solidFill>
                <a:effectLst/>
                <a:latin typeface="+mn-lt"/>
                <a:ea typeface="+mn-ea"/>
                <a:cs typeface="+mn-cs"/>
              </a:rPr>
              <a:t>Ecological Impacts: </a:t>
            </a:r>
            <a:r>
              <a:rPr lang="en-US" sz="1200" kern="1200" dirty="0">
                <a:solidFill>
                  <a:schemeClr val="tx1"/>
                </a:solidFill>
                <a:effectLst/>
                <a:latin typeface="+mn-lt"/>
                <a:ea typeface="+mn-ea"/>
                <a:cs typeface="+mn-cs"/>
              </a:rPr>
              <a:t>Tropical soda apple is on the Federal Noxious Weed List (USDA NRCS). It reduces biological diversity in natural areas by displacing native plants and disrupting ecological integrity. Plant prickles can restrict wildlife grazing and create a physical barrier to animals, preventing movement through infested areas. It contains </a:t>
            </a:r>
            <a:r>
              <a:rPr lang="en-US" sz="1200" kern="1200" dirty="0" err="1">
                <a:solidFill>
                  <a:schemeClr val="tx1"/>
                </a:solidFill>
                <a:effectLst/>
                <a:latin typeface="+mn-lt"/>
                <a:ea typeface="+mn-ea"/>
                <a:cs typeface="+mn-cs"/>
              </a:rPr>
              <a:t>solasodine</a:t>
            </a:r>
            <a:r>
              <a:rPr lang="en-US" sz="1200" kern="1200" dirty="0">
                <a:solidFill>
                  <a:schemeClr val="tx1"/>
                </a:solidFill>
                <a:effectLst/>
                <a:latin typeface="+mn-lt"/>
                <a:ea typeface="+mn-ea"/>
                <a:cs typeface="+mn-cs"/>
              </a:rPr>
              <a:t>, which is poisonous to humans. This invader also serves as a host for viruses that infect important vegetable crops. (USFS, 2005, WOW)</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sz="1200" i="0" kern="1200" dirty="0">
              <a:solidFill>
                <a:schemeClr val="tx1"/>
              </a:solidFill>
              <a:latin typeface="+mn-lt"/>
              <a:ea typeface="+mn-ea"/>
              <a:cs typeface="+mn-cs"/>
            </a:endParaRPr>
          </a:p>
          <a:p>
            <a:endParaRPr lang="en-US" sz="1200" i="0" kern="1200" dirty="0">
              <a:solidFill>
                <a:schemeClr val="tx1"/>
              </a:solidFill>
              <a:latin typeface="+mn-lt"/>
              <a:ea typeface="+mn-ea"/>
              <a:cs typeface="+mn-cs"/>
            </a:endParaRPr>
          </a:p>
          <a:p>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ACTION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Manual- </a:t>
            </a:r>
            <a:r>
              <a:rPr lang="en-US" sz="1200" kern="1200" dirty="0">
                <a:solidFill>
                  <a:schemeClr val="tx1"/>
                </a:solidFill>
                <a:effectLst/>
                <a:latin typeface="+mn-lt"/>
                <a:ea typeface="+mn-ea"/>
                <a:cs typeface="+mn-cs"/>
              </a:rPr>
              <a:t>Mowing can be used to stop fruit production; wear gloves when handling plants </a:t>
            </a:r>
            <a:endParaRPr lang="en-US" dirty="0"/>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Chemical- </a:t>
            </a:r>
            <a:r>
              <a:rPr lang="en-US" sz="1200" kern="1200" dirty="0">
                <a:solidFill>
                  <a:schemeClr val="tx1"/>
                </a:solidFill>
                <a:effectLst/>
                <a:latin typeface="+mn-lt"/>
                <a:ea typeface="+mn-ea"/>
                <a:cs typeface="+mn-cs"/>
              </a:rPr>
              <a:t>It can be effectively controlled using any of several readily available general use herbicides such as glyphosate, </a:t>
            </a:r>
            <a:r>
              <a:rPr lang="en-US" sz="1200" kern="1200" dirty="0" err="1">
                <a:solidFill>
                  <a:schemeClr val="tx1"/>
                </a:solidFill>
                <a:effectLst/>
                <a:latin typeface="+mn-lt"/>
                <a:ea typeface="+mn-ea"/>
                <a:cs typeface="+mn-cs"/>
              </a:rPr>
              <a:t>imazapyr</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triclopyr</a:t>
            </a:r>
            <a:r>
              <a:rPr lang="en-US" sz="1200" kern="1200" dirty="0">
                <a:solidFill>
                  <a:schemeClr val="tx1"/>
                </a:solidFill>
                <a:effectLst/>
                <a:latin typeface="+mn-lt"/>
                <a:ea typeface="+mn-ea"/>
                <a:cs typeface="+mn-cs"/>
              </a:rPr>
              <a:t>. Collect and destroy fruit to prevent reestablishment. Follow label and state requirements. </a:t>
            </a:r>
            <a:endParaRPr lang="en-US" dirty="0"/>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Biological control: </a:t>
            </a:r>
            <a:r>
              <a:rPr lang="en-US" sz="1200" kern="1200" dirty="0">
                <a:solidFill>
                  <a:schemeClr val="tx1"/>
                </a:solidFill>
                <a:effectLst/>
                <a:latin typeface="+mn-lt"/>
                <a:ea typeface="+mn-ea"/>
                <a:cs typeface="+mn-cs"/>
              </a:rPr>
              <a:t>The bacterial pathogen </a:t>
            </a:r>
            <a:r>
              <a:rPr lang="en-US" sz="1200" i="1" kern="1200" dirty="0" err="1">
                <a:solidFill>
                  <a:schemeClr val="tx1"/>
                </a:solidFill>
                <a:effectLst/>
                <a:latin typeface="+mn-lt"/>
                <a:ea typeface="+mn-ea"/>
                <a:cs typeface="+mn-cs"/>
              </a:rPr>
              <a:t>Ralstonia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solanacearum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 F. Smith) </a:t>
            </a:r>
            <a:r>
              <a:rPr lang="en-US" sz="1200" kern="1200" dirty="0" err="1">
                <a:solidFill>
                  <a:schemeClr val="tx1"/>
                </a:solidFill>
                <a:effectLst/>
                <a:latin typeface="+mn-lt"/>
                <a:ea typeface="+mn-ea"/>
                <a:cs typeface="+mn-cs"/>
              </a:rPr>
              <a:t>Yabuuchi</a:t>
            </a:r>
            <a:r>
              <a:rPr lang="en-US" sz="1200" kern="1200" dirty="0">
                <a:solidFill>
                  <a:schemeClr val="tx1"/>
                </a:solidFill>
                <a:effectLst/>
                <a:latin typeface="+mn-lt"/>
                <a:ea typeface="+mn-ea"/>
                <a:cs typeface="+mn-cs"/>
              </a:rPr>
              <a:t> is effective in causing plants to wilt and die as seen in the photo to the right. (USFS,</a:t>
            </a:r>
            <a:r>
              <a:rPr lang="en-US" sz="1200" kern="1200" baseline="0" dirty="0">
                <a:solidFill>
                  <a:schemeClr val="tx1"/>
                </a:solidFill>
                <a:effectLst/>
                <a:latin typeface="+mn-lt"/>
                <a:ea typeface="+mn-ea"/>
                <a:cs typeface="+mn-cs"/>
              </a:rPr>
              <a:t> 2005, WOW)</a:t>
            </a: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113</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114</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115</a:t>
            </a:fld>
            <a:endParaRPr lang="en-US"/>
          </a:p>
        </p:txBody>
      </p:sp>
    </p:spTree>
    <p:extLst>
      <p:ext uri="{BB962C8B-B14F-4D97-AF65-F5344CB8AC3E}">
        <p14:creationId xmlns:p14="http://schemas.microsoft.com/office/powerpoint/2010/main" val="37324675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116</a:t>
            </a:fld>
            <a:endParaRPr lang="en-US"/>
          </a:p>
        </p:txBody>
      </p:sp>
    </p:spTree>
    <p:extLst>
      <p:ext uri="{BB962C8B-B14F-4D97-AF65-F5344CB8AC3E}">
        <p14:creationId xmlns:p14="http://schemas.microsoft.com/office/powerpoint/2010/main" val="2984316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CC5F6FEC-0E47-4DDC-962B-A35E75580BC0}" type="datetimeFigureOut">
              <a:rPr lang="en-US" smtClean="0"/>
              <a:t>4/15/25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A82F3FF-5ABE-424E-AF97-56A52BDFF8A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CC5F6FEC-0E47-4DDC-962B-A35E75580BC0}"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C39F-8D6B-4D17-960A-501352FF3395}"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C5F6FEC-0E47-4DDC-962B-A35E75580BC0}"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C39F-8D6B-4D17-960A-501352FF3395}"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CC5F6FEC-0E47-4DDC-962B-A35E75580BC0}" type="datetimeFigureOut">
              <a:rPr lang="en-US" smtClean="0"/>
              <a:t>4/15/25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BAC39F-8D6B-4D17-960A-501352FF339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F6FEC-0E47-4DDC-962B-A35E75580BC0}" type="datetimeFigureOut">
              <a:rPr lang="en-US" smtClean="0"/>
              <a:t>4/15/25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BAC39F-8D6B-4D17-960A-501352FF339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C39F-8D6B-4D17-960A-501352FF339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C39F-8D6B-4D17-960A-501352FF3395}"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C39F-8D6B-4D17-960A-501352FF339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C39F-8D6B-4D17-960A-501352FF3395}"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C39F-8D6B-4D17-960A-501352FF339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C5F6FEC-0E47-4DDC-962B-A35E75580BC0}" type="datetimeFigureOut">
              <a:rPr lang="en-US" smtClean="0"/>
              <a:t>4/15/25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AC39F-8D6B-4D17-960A-501352FF33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C5F6FEC-0E47-4DDC-962B-A35E75580BC0}" type="datetimeFigureOut">
              <a:rPr lang="en-US" smtClean="0"/>
              <a:t>4/15/25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AC39F-8D6B-4D17-960A-501352FF339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C5F6FEC-0E47-4DDC-962B-A35E75580BC0}" type="datetimeFigureOut">
              <a:rPr lang="en-US" smtClean="0"/>
              <a:t>4/15/25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AC39F-8D6B-4D17-960A-501352FF3395}"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3669D5-3CA6-5D42-9385-858E037A69F4}" type="slidenum">
              <a:rPr lang="en-US"/>
              <a:pPr/>
              <a:t>‹#›</a:t>
            </a:fld>
            <a:endParaRPr lang="en-US"/>
          </a:p>
        </p:txBody>
      </p:sp>
    </p:spTree>
    <p:extLst>
      <p:ext uri="{BB962C8B-B14F-4D97-AF65-F5344CB8AC3E}">
        <p14:creationId xmlns:p14="http://schemas.microsoft.com/office/powerpoint/2010/main" val="1977233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CC5F6FEC-0E47-4DDC-962B-A35E75580BC0}" type="datetimeFigureOut">
              <a:rPr lang="en-US" smtClean="0"/>
              <a:t>4/15/25</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6BBAC39F-8D6B-4D17-960A-501352FF339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a:t>Click to edit Master text styles</a:t>
            </a:r>
          </a:p>
        </p:txBody>
      </p:sp>
      <p:sp>
        <p:nvSpPr>
          <p:cNvPr id="4" name="Date Placeholder 3"/>
          <p:cNvSpPr>
            <a:spLocks noGrp="1"/>
          </p:cNvSpPr>
          <p:nvPr>
            <p:ph type="dt" sz="half" idx="10"/>
          </p:nvPr>
        </p:nvSpPr>
        <p:spPr/>
        <p:txBody>
          <a:bodyPr/>
          <a:lstStyle/>
          <a:p>
            <a:fld id="{CC5F6FEC-0E47-4DDC-962B-A35E75580BC0}" type="datetimeFigureOut">
              <a:rPr lang="en-US" smtClean="0"/>
              <a:t>4/15/25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AC39F-8D6B-4D17-960A-501352FF339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5F6FEC-0E47-4DDC-962B-A35E75580BC0}" type="datetimeFigureOut">
              <a:rPr lang="en-US" smtClean="0"/>
              <a:t>4/15/25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AC39F-8D6B-4D17-960A-501352FF339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C39F-8D6B-4D17-960A-501352FF33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C5F6FEC-0E47-4DDC-962B-A35E75580BC0}"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C39F-8D6B-4D17-960A-501352FF33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CC5F6FEC-0E47-4DDC-962B-A35E75580BC0}" type="datetimeFigureOut">
              <a:rPr lang="en-US" smtClean="0"/>
              <a:t>4/15/25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AC39F-8D6B-4D17-960A-501352FF3395}"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C5F6FEC-0E47-4DDC-962B-A35E75580BC0}"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C39F-8D6B-4D17-960A-501352FF3395}"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CC5F6FEC-0E47-4DDC-962B-A35E75580BC0}" type="datetimeFigureOut">
              <a:rPr lang="en-US" smtClean="0"/>
              <a:t>4/15/25</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6BBAC39F-8D6B-4D17-960A-501352FF339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4"/>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gif"/><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00.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2.gif"/><Relationship Id="rId7" Type="http://schemas.openxmlformats.org/officeDocument/2006/relationships/image" Target="../media/image38.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7.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0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10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0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07.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82.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8.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83.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2.tiff"/></Relationships>
</file>

<file path=ppt/slides/_rels/slide1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1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1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1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16.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89.jpe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7.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2.gif"/><Relationship Id="rId7" Type="http://schemas.openxmlformats.org/officeDocument/2006/relationships/image" Target="../media/image190.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92.tiff"/></Relationships>
</file>

<file path=ppt/slides/_rels/slide1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194.jpg"/><Relationship Id="rId4" Type="http://schemas.openxmlformats.org/officeDocument/2006/relationships/image" Target="../media/image193.png"/></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1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1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2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199.png"/></Relationships>
</file>

<file path=ppt/slides/_rels/slide1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201.png"/></Relationships>
</file>

<file path=ppt/slides/_rels/slide1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203.jpeg"/><Relationship Id="rId4" Type="http://schemas.openxmlformats.org/officeDocument/2006/relationships/image" Target="../media/image41.jpeg"/></Relationships>
</file>

<file path=ppt/slides/_rels/slide127.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204.pn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205.tiff"/></Relationships>
</file>

<file path=ppt/slides/_rels/slide12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48.jpg"/><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6.jpg"/><Relationship Id="rId7" Type="http://schemas.openxmlformats.org/officeDocument/2006/relationships/image" Target="../media/image4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48.jpg"/><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6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2.gif"/><Relationship Id="rId7" Type="http://schemas.openxmlformats.org/officeDocument/2006/relationships/image" Target="../media/image6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0.tiff"/><Relationship Id="rId4" Type="http://schemas.openxmlformats.org/officeDocument/2006/relationships/image" Target="../media/image69.tiff"/></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12.gif"/></Relationships>
</file>

<file path=ppt/slides/_rels/slide3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2.gif"/><Relationship Id="rId7" Type="http://schemas.openxmlformats.org/officeDocument/2006/relationships/image" Target="../media/image77.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3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4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6.png"/><Relationship Id="rId7"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99.tiff"/><Relationship Id="rId4" Type="http://schemas.openxmlformats.org/officeDocument/2006/relationships/image" Target="../media/image12.gif"/></Relationships>
</file>

<file path=ppt/slides/_rels/slide4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48.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0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g"/><Relationship Id="rId4" Type="http://schemas.openxmlformats.org/officeDocument/2006/relationships/image" Target="../media/image103.jpg"/></Relationships>
</file>

<file path=ppt/slides/_rels/slide4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1.bin"/><Relationship Id="rId1" Type="http://schemas.openxmlformats.org/officeDocument/2006/relationships/slideLayout" Target="../slideLayouts/slideLayout13.xml"/><Relationship Id="rId5" Type="http://schemas.openxmlformats.org/officeDocument/2006/relationships/image" Target="../media/image12.gif"/><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g"/></Relationships>
</file>

<file path=ppt/slides/_rels/slide5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108.jpg"/></Relationships>
</file>

<file path=ppt/slides/_rels/slide52.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11.tiff"/></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gif"/><Relationship Id="rId7"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3.jp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4.jpeg"/></Relationships>
</file>

<file path=ppt/slides/_rels/slide5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gif"/><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6.png"/><Relationship Id="rId4" Type="http://schemas.openxmlformats.org/officeDocument/2006/relationships/image" Target="../media/image115.jpeg"/></Relationships>
</file>

<file path=ppt/slides/_rels/slide5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2.gif"/><Relationship Id="rId7"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2.gif"/><Relationship Id="rId7" Type="http://schemas.openxmlformats.org/officeDocument/2006/relationships/image" Target="../media/image119.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gi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22.jpeg"/><Relationship Id="rId1" Type="http://schemas.openxmlformats.org/officeDocument/2006/relationships/slideLayout" Target="../slideLayouts/slideLayout21.xml"/><Relationship Id="rId4" Type="http://schemas.openxmlformats.org/officeDocument/2006/relationships/image" Target="../media/image123.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2.bin"/><Relationship Id="rId1" Type="http://schemas.openxmlformats.org/officeDocument/2006/relationships/slideLayout" Target="../slideLayouts/slideLayout13.xml"/><Relationship Id="rId4" Type="http://schemas.openxmlformats.org/officeDocument/2006/relationships/image" Target="../media/image12.gif"/></Relationships>
</file>

<file path=ppt/slides/_rels/slide6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6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125.jpg"/></Relationships>
</file>

<file path=ppt/slides/_rels/slide6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64.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3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jpg"/><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jpeg"/></Relationships>
</file>

<file path=ppt/slides/_rels/slide6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jpeg"/></Relationships>
</file>

<file path=ppt/slides/_rels/slide6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8.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39.tiff"/><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g"/><Relationship Id="rId10" Type="http://schemas.openxmlformats.org/officeDocument/2006/relationships/image" Target="../media/image29.jpg"/><Relationship Id="rId4" Type="http://schemas.openxmlformats.org/officeDocument/2006/relationships/image" Target="../media/image24.gif"/><Relationship Id="rId9" Type="http://schemas.openxmlformats.org/officeDocument/2006/relationships/image" Target="../media/image28.jpg"/></Relationships>
</file>

<file path=ppt/slides/_rels/slide7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140.png"/></Relationships>
</file>

<file path=ppt/slides/_rels/slide7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4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7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49.tiff"/><Relationship Id="rId4" Type="http://schemas.openxmlformats.org/officeDocument/2006/relationships/image" Target="../media/image148.png"/></Relationships>
</file>

<file path=ppt/slides/_rels/slide7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7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7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2.gif"/><Relationship Id="rId7" Type="http://schemas.openxmlformats.org/officeDocument/2006/relationships/image" Target="../media/image153.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5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2.gif"/><Relationship Id="rId7" Type="http://schemas.openxmlformats.org/officeDocument/2006/relationships/image" Target="../media/image15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2.gif"/><Relationship Id="rId7" Type="http://schemas.openxmlformats.org/officeDocument/2006/relationships/image" Target="../media/image158.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8.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0.png"/></Relationships>
</file>

<file path=ppt/slides/_rels/slide8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8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8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5.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3.png"/></Relationships>
</file>

<file path=ppt/slides/_rels/slide8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8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8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9.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g"/><Relationship Id="rId9" Type="http://schemas.openxmlformats.org/officeDocument/2006/relationships/image" Target="../media/image36.jpeg"/><Relationship Id="rId14" Type="http://schemas.openxmlformats.org/officeDocument/2006/relationships/image" Target="../media/image41.jpeg"/></Relationships>
</file>

<file path=ppt/slides/_rels/slide9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9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8.png"/></Relationships>
</file>

<file path=ppt/slides/_rels/slide92.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9.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3.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0.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9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9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97.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3.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9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295401"/>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400" b="1" dirty="0">
                <a:cs typeface="American Typewriter"/>
              </a:rPr>
              <a:t>Establishing a Sentinel Pest Network</a:t>
            </a:r>
            <a:br>
              <a:rPr lang="en-US" sz="4400" b="1" dirty="0">
                <a:cs typeface="American Typewriter"/>
              </a:rPr>
            </a:br>
            <a:r>
              <a:rPr lang="en-US" sz="3200" b="1" i="1" dirty="0">
                <a:solidFill>
                  <a:schemeClr val="accent6">
                    <a:lumMod val="75000"/>
                  </a:schemeClr>
                </a:solidFill>
                <a:latin typeface="Big Caslon"/>
                <a:cs typeface="Big Caslon"/>
              </a:rPr>
              <a:t>To Detect Invasive Pests of Regulatory Concern</a:t>
            </a:r>
            <a:br>
              <a:rPr lang="en-US" sz="3200" b="1" i="1" dirty="0">
                <a:solidFill>
                  <a:schemeClr val="accent2">
                    <a:lumMod val="50000"/>
                    <a:lumOff val="50000"/>
                  </a:schemeClr>
                </a:solidFill>
                <a:latin typeface="Big Caslon"/>
                <a:cs typeface="Big Caslon"/>
              </a:rPr>
            </a:br>
            <a:endParaRPr lang="en-US" sz="3200" dirty="0">
              <a:solidFill>
                <a:schemeClr val="accent2">
                  <a:lumMod val="50000"/>
                  <a:lumOff val="50000"/>
                </a:schemeClr>
              </a:solidFill>
              <a:latin typeface="Big Caslon"/>
              <a:cs typeface="Big Caslon"/>
            </a:endParaRPr>
          </a:p>
        </p:txBody>
      </p:sp>
      <p:sp>
        <p:nvSpPr>
          <p:cNvPr id="10" name="Subtitle 2"/>
          <p:cNvSpPr txBox="1">
            <a:spLocks/>
          </p:cNvSpPr>
          <p:nvPr/>
        </p:nvSpPr>
        <p:spPr>
          <a:xfrm>
            <a:off x="228600" y="5334000"/>
            <a:ext cx="5310094" cy="1219200"/>
          </a:xfrm>
          <a:prstGeom prst="rect">
            <a:avLst/>
          </a:prstGeom>
        </p:spPr>
        <p:txBody>
          <a:bodyPr>
            <a:normAutofit/>
          </a:bodyPr>
          <a:lstStyle>
            <a:lvl1pPr marL="463550" indent="-463550" algn="l" defTabSz="914400" rtl="0" eaLnBrk="1" latinLnBrk="0" hangingPunct="1">
              <a:spcBef>
                <a:spcPts val="2000"/>
              </a:spcBef>
              <a:buSzPct val="90000"/>
              <a:buFontTx/>
              <a:buBlip>
                <a:blip r:embed="rId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lang="en-US" sz="1800" kern="1200" dirty="0">
                <a:solidFill>
                  <a:schemeClr val="tx1"/>
                </a:solidFill>
                <a:latin typeface="+mn-lt"/>
                <a:ea typeface="+mn-ea"/>
                <a:cs typeface="+mn-cs"/>
              </a:defRPr>
            </a:lvl9pPr>
          </a:lstStyle>
          <a:p>
            <a:pPr marL="0" indent="0">
              <a:lnSpc>
                <a:spcPct val="110000"/>
              </a:lnSpc>
              <a:spcBef>
                <a:spcPts val="0"/>
              </a:spcBef>
              <a:buNone/>
            </a:pPr>
            <a:r>
              <a:rPr lang="en-US" b="1" dirty="0"/>
              <a:t>Lady Bird Johnson Wildflower Center</a:t>
            </a:r>
          </a:p>
          <a:p>
            <a:pPr marL="0" indent="0">
              <a:lnSpc>
                <a:spcPct val="110000"/>
              </a:lnSpc>
              <a:spcBef>
                <a:spcPts val="0"/>
              </a:spcBef>
              <a:buNone/>
            </a:pPr>
            <a:r>
              <a:rPr lang="en-US" b="1" i="1" dirty="0"/>
              <a:t>Spring 2012</a:t>
            </a:r>
          </a:p>
          <a:p>
            <a:endParaRPr lang="en-US" dirty="0"/>
          </a:p>
        </p:txBody>
      </p:sp>
      <p:sp>
        <p:nvSpPr>
          <p:cNvPr id="11" name="Rounded Rectangle 10"/>
          <p:cNvSpPr/>
          <p:nvPr/>
        </p:nvSpPr>
        <p:spPr>
          <a:xfrm>
            <a:off x="228600" y="1828800"/>
            <a:ext cx="8686800" cy="3124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371600" y="1891367"/>
            <a:ext cx="6553200" cy="2985433"/>
          </a:xfrm>
          <a:prstGeom prst="rect">
            <a:avLst/>
          </a:prstGeom>
          <a:noFill/>
        </p:spPr>
        <p:txBody>
          <a:bodyPr wrap="square" rtlCol="0">
            <a:spAutoFit/>
          </a:bodyPr>
          <a:lstStyle/>
          <a:p>
            <a:r>
              <a:rPr lang="en-US" sz="2400" b="1" i="1" dirty="0">
                <a:solidFill>
                  <a:srgbClr val="EEA62D"/>
                </a:solidFill>
              </a:rPr>
              <a:t>INVADERS OF TEXAS</a:t>
            </a:r>
          </a:p>
          <a:p>
            <a:r>
              <a:rPr lang="en-US" sz="2000" b="1" dirty="0">
                <a:solidFill>
                  <a:schemeClr val="accent4">
                    <a:lumMod val="40000"/>
                    <a:lumOff val="60000"/>
                  </a:schemeClr>
                </a:solidFill>
              </a:rPr>
              <a:t>A citizen scientist program to detect and report invasive plant species.</a:t>
            </a:r>
          </a:p>
          <a:p>
            <a:endParaRPr lang="en-US" sz="2000" dirty="0">
              <a:solidFill>
                <a:scrgbClr r="0" g="0" b="0"/>
              </a:solidFill>
            </a:endParaRPr>
          </a:p>
          <a:p>
            <a:r>
              <a:rPr lang="en-US" sz="2400" b="1" i="1" dirty="0">
                <a:solidFill>
                  <a:schemeClr val="accent3">
                    <a:lumMod val="60000"/>
                    <a:lumOff val="40000"/>
                  </a:schemeClr>
                </a:solidFill>
              </a:rPr>
              <a:t>SENTINEL PEST NETWORK</a:t>
            </a:r>
          </a:p>
          <a:p>
            <a:pPr algn="just"/>
            <a:r>
              <a:rPr lang="en-US" sz="2000" b="1" dirty="0">
                <a:solidFill>
                  <a:schemeClr val="accent4">
                    <a:lumMod val="40000"/>
                    <a:lumOff val="60000"/>
                  </a:schemeClr>
                </a:solidFill>
              </a:rPr>
              <a:t>Serve as a sentinel network to increase the probability of early detection of Emerald Ash Borer, Cactus Moth, Asian </a:t>
            </a:r>
            <a:r>
              <a:rPr lang="en-US" sz="2000" b="1" dirty="0" err="1">
                <a:solidFill>
                  <a:schemeClr val="accent4">
                    <a:lumMod val="40000"/>
                    <a:lumOff val="60000"/>
                  </a:schemeClr>
                </a:solidFill>
              </a:rPr>
              <a:t>Longhorned</a:t>
            </a:r>
            <a:r>
              <a:rPr lang="en-US" sz="2000" b="1" dirty="0">
                <a:solidFill>
                  <a:schemeClr val="accent4">
                    <a:lumMod val="40000"/>
                    <a:lumOff val="60000"/>
                  </a:schemeClr>
                </a:solidFill>
              </a:rPr>
              <a:t> Beetle, and other pests of regulatory significance.</a:t>
            </a:r>
          </a:p>
        </p:txBody>
      </p:sp>
      <p:pic>
        <p:nvPicPr>
          <p:cNvPr id="14" name="Picture 13" descr="color_black.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0" y="6152354"/>
            <a:ext cx="1974123" cy="685800"/>
          </a:xfrm>
          <a:prstGeom prst="rect">
            <a:avLst/>
          </a:prstGeom>
        </p:spPr>
      </p:pic>
    </p:spTree>
    <p:extLst>
      <p:ext uri="{BB962C8B-B14F-4D97-AF65-F5344CB8AC3E}">
        <p14:creationId xmlns:p14="http://schemas.microsoft.com/office/powerpoint/2010/main" val="3235305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UGA1124042_ALB.png"/>
          <p:cNvPicPr>
            <a:picLocks noGrp="1" noChangeAspect="1"/>
          </p:cNvPicPr>
          <p:nvPr>
            <p:ph idx="1"/>
          </p:nvPr>
        </p:nvPicPr>
        <p:blipFill>
          <a:blip r:embed="rId3">
            <a:extLst>
              <a:ext uri="{28A0092B-C50C-407E-A947-70E740481C1C}">
                <a14:useLocalDpi xmlns:a14="http://schemas.microsoft.com/office/drawing/2010/main" val="0"/>
              </a:ext>
            </a:extLst>
          </a:blip>
          <a:srcRect l="-10865" r="-10865"/>
          <a:stretch>
            <a:fillRect/>
          </a:stretch>
        </p:blipFill>
        <p:spPr>
          <a:xfrm>
            <a:off x="228600" y="1205446"/>
            <a:ext cx="8763000" cy="4814354"/>
          </a:xfrm>
        </p:spPr>
      </p:pic>
      <p:sp>
        <p:nvSpPr>
          <p:cNvPr id="11" name="TextBox 10"/>
          <p:cNvSpPr txBox="1"/>
          <p:nvPr/>
        </p:nvSpPr>
        <p:spPr>
          <a:xfrm>
            <a:off x="1066800" y="5334000"/>
            <a:ext cx="4419600" cy="923330"/>
          </a:xfrm>
          <a:prstGeom prst="rect">
            <a:avLst/>
          </a:prstGeom>
          <a:noFill/>
        </p:spPr>
        <p:txBody>
          <a:bodyPr wrap="square" rtlCol="0">
            <a:spAutoFit/>
          </a:bodyPr>
          <a:lstStyle/>
          <a:p>
            <a:r>
              <a:rPr lang="en-US" b="1" dirty="0">
                <a:latin typeface="American Typewriter"/>
                <a:cs typeface="American Typewriter"/>
              </a:rPr>
              <a:t>Order:  </a:t>
            </a:r>
            <a:r>
              <a:rPr lang="en-US" dirty="0" err="1">
                <a:latin typeface="American Typewriter"/>
                <a:ea typeface="MS PGothic" charset="0"/>
                <a:cs typeface="American Typewriter"/>
              </a:rPr>
              <a:t>Coleoptera</a:t>
            </a:r>
            <a:endParaRPr lang="en-US" dirty="0">
              <a:latin typeface="American Typewriter"/>
              <a:ea typeface="MS PGothic" charset="0"/>
              <a:cs typeface="American Typewriter"/>
            </a:endParaRPr>
          </a:p>
          <a:p>
            <a:r>
              <a:rPr lang="en-US" b="1" dirty="0">
                <a:latin typeface="American Typewriter"/>
                <a:cs typeface="American Typewriter"/>
              </a:rPr>
              <a:t>Family:  </a:t>
            </a:r>
            <a:r>
              <a:rPr lang="en-US" dirty="0" err="1">
                <a:latin typeface="American Typewriter"/>
                <a:ea typeface="MS PGothic" charset="0"/>
                <a:cs typeface="American Typewriter"/>
              </a:rPr>
              <a:t>Cerambycidae</a:t>
            </a:r>
            <a:endParaRPr lang="en-US" dirty="0">
              <a:latin typeface="American Typewriter"/>
              <a:ea typeface="MS PGothic" charset="0"/>
              <a:cs typeface="American Typewriter"/>
            </a:endParaRPr>
          </a:p>
          <a:p>
            <a:endParaRPr lang="en-US" dirty="0">
              <a:solidFill>
                <a:schemeClr val="bg1"/>
              </a:solidFill>
              <a:latin typeface="American Typewriter"/>
              <a:cs typeface="American Typewriter"/>
            </a:endParaRPr>
          </a:p>
        </p:txBody>
      </p:sp>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i="1" dirty="0" err="1">
                <a:solidFill>
                  <a:srgbClr val="008000"/>
                </a:solidFill>
                <a:ea typeface="MS PGothic" charset="0"/>
                <a:cs typeface="American Typewriter"/>
              </a:rPr>
              <a:t>Anoplophora</a:t>
            </a:r>
            <a:r>
              <a:rPr lang="en-US" sz="3600" i="1" dirty="0">
                <a:solidFill>
                  <a:srgbClr val="008000"/>
                </a:solidFill>
                <a:ea typeface="MS PGothic" charset="0"/>
                <a:cs typeface="American Typewriter"/>
              </a:rPr>
              <a:t> </a:t>
            </a:r>
            <a:r>
              <a:rPr lang="en-US" sz="3600" i="1" dirty="0" err="1">
                <a:solidFill>
                  <a:srgbClr val="008000"/>
                </a:solidFill>
                <a:ea typeface="MS PGothic" charset="0"/>
                <a:cs typeface="American Typewriter"/>
              </a:rPr>
              <a:t>glabripennis</a:t>
            </a:r>
            <a:endParaRPr lang="en-US" sz="3600" dirty="0">
              <a:solidFill>
                <a:srgbClr val="008000"/>
              </a:solidFill>
              <a:cs typeface="American Typewriter"/>
            </a:endParaRPr>
          </a:p>
        </p:txBody>
      </p:sp>
    </p:spTree>
    <p:extLst>
      <p:ext uri="{BB962C8B-B14F-4D97-AF65-F5344CB8AC3E}">
        <p14:creationId xmlns:p14="http://schemas.microsoft.com/office/powerpoint/2010/main" val="41860486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Onionweed</a:t>
            </a:r>
            <a:endParaRPr lang="en-US" sz="4000" b="1" dirty="0">
              <a:solidFill>
                <a:srgbClr val="000000"/>
              </a:solidFill>
              <a:ea typeface="MS PGothic" charset="0"/>
              <a:cs typeface="American Typewriter"/>
            </a:endParaRPr>
          </a:p>
          <a:p>
            <a:pPr algn="l"/>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Whole Plant</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4" name="Content Placeholder 2"/>
          <p:cNvSpPr txBox="1">
            <a:spLocks/>
          </p:cNvSpPr>
          <p:nvPr/>
        </p:nvSpPr>
        <p:spPr>
          <a:xfrm>
            <a:off x="3810000" y="1380067"/>
            <a:ext cx="5334000" cy="41148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r>
              <a:rPr lang="en-US" dirty="0">
                <a:ea typeface="MS PGothic" charset="0"/>
                <a:cs typeface="Arial" charset="0"/>
              </a:rPr>
              <a:t>Dense tufts</a:t>
            </a:r>
          </a:p>
          <a:p>
            <a:r>
              <a:rPr lang="en-US" dirty="0">
                <a:ea typeface="MS PGothic" charset="0"/>
                <a:cs typeface="Arial" charset="0"/>
              </a:rPr>
              <a:t>Duration</a:t>
            </a:r>
          </a:p>
          <a:p>
            <a:pPr lvl="1">
              <a:buFont typeface="Arial" charset="0"/>
              <a:buChar char="•"/>
            </a:pPr>
            <a:r>
              <a:rPr lang="en-US" dirty="0">
                <a:ea typeface="ＭＳ Ｐゴシック" charset="0"/>
                <a:cs typeface="Arial" charset="0"/>
              </a:rPr>
              <a:t>Annual</a:t>
            </a:r>
          </a:p>
          <a:p>
            <a:pPr lvl="1">
              <a:buFont typeface="Arial" charset="0"/>
              <a:buChar char="•"/>
            </a:pPr>
            <a:r>
              <a:rPr lang="en-US" dirty="0">
                <a:ea typeface="ＭＳ Ｐゴシック" charset="0"/>
                <a:cs typeface="Arial" charset="0"/>
              </a:rPr>
              <a:t>Short-lived perennial</a:t>
            </a:r>
          </a:p>
          <a:p>
            <a:r>
              <a:rPr lang="en-US" dirty="0">
                <a:ea typeface="MS PGothic" charset="0"/>
                <a:cs typeface="Arial" charset="0"/>
              </a:rPr>
              <a:t>Height to 30 inches</a:t>
            </a:r>
          </a:p>
          <a:p>
            <a:r>
              <a:rPr lang="en-US" dirty="0">
                <a:ea typeface="MS PGothic" charset="0"/>
                <a:cs typeface="Arial" charset="0"/>
              </a:rPr>
              <a:t>Avoided by livestock</a:t>
            </a:r>
          </a:p>
          <a:p>
            <a:r>
              <a:rPr lang="en-US" dirty="0" err="1">
                <a:ea typeface="MS PGothic" charset="0"/>
                <a:cs typeface="Arial" charset="0"/>
              </a:rPr>
              <a:t>Resprouts</a:t>
            </a:r>
            <a:r>
              <a:rPr lang="en-US" dirty="0">
                <a:ea typeface="MS PGothic" charset="0"/>
                <a:cs typeface="Arial" charset="0"/>
              </a:rPr>
              <a:t> when cut</a:t>
            </a:r>
          </a:p>
          <a:p>
            <a:pPr marL="0" indent="0">
              <a:buNone/>
              <a:defRPr/>
            </a:pPr>
            <a:endParaRPr lang="en-US" dirty="0">
              <a:cs typeface="Arial" pitchFamily="34" charset="0"/>
            </a:endParaRPr>
          </a:p>
          <a:p>
            <a:pPr marL="0" indent="0">
              <a:buFontTx/>
              <a:buNone/>
              <a:defRPr/>
            </a:pPr>
            <a:endParaRPr lang="en-US" dirty="0">
              <a:cs typeface="Arial" pitchFamily="34" charset="0"/>
            </a:endParaRPr>
          </a:p>
          <a:p>
            <a:pPr>
              <a:defRPr/>
            </a:pPr>
            <a:endParaRPr lang="en-US" dirty="0">
              <a:cs typeface="Arial" pitchFamily="34" charset="0"/>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447800"/>
            <a:ext cx="3352800" cy="50292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152400"/>
            <a:ext cx="1743075" cy="27432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49224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Onionweed</a:t>
            </a:r>
            <a:endParaRPr lang="en-US" sz="4000" b="1" dirty="0">
              <a:solidFill>
                <a:srgbClr val="000000"/>
              </a:solidFill>
              <a:ea typeface="MS PGothic" charset="0"/>
              <a:cs typeface="American Typewriter"/>
            </a:endParaRPr>
          </a:p>
          <a:p>
            <a:pPr algn="l"/>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Leaf Blade</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8" name="Content Placeholder 2"/>
          <p:cNvSpPr txBox="1">
            <a:spLocks/>
          </p:cNvSpPr>
          <p:nvPr/>
        </p:nvSpPr>
        <p:spPr>
          <a:xfrm>
            <a:off x="6019800" y="609600"/>
            <a:ext cx="3124200" cy="48768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marL="0" indent="0">
              <a:buNone/>
              <a:defRPr/>
            </a:pPr>
            <a:endParaRPr lang="en-US" dirty="0">
              <a:cs typeface="ＭＳ Ｐゴシック" charset="0"/>
            </a:endParaRPr>
          </a:p>
          <a:p>
            <a:r>
              <a:rPr lang="en-US" dirty="0">
                <a:ea typeface="MS PGothic" charset="0"/>
                <a:cs typeface="Arial" charset="0"/>
              </a:rPr>
              <a:t>Cross-section</a:t>
            </a:r>
          </a:p>
          <a:p>
            <a:pPr lvl="1"/>
            <a:r>
              <a:rPr lang="en-US" dirty="0">
                <a:ea typeface="ＭＳ Ｐゴシック" charset="0"/>
                <a:cs typeface="Arial" charset="0"/>
              </a:rPr>
              <a:t>Cylindrical</a:t>
            </a:r>
          </a:p>
          <a:p>
            <a:pPr lvl="1"/>
            <a:r>
              <a:rPr lang="en-US" dirty="0">
                <a:ea typeface="ＭＳ Ｐゴシック" charset="0"/>
                <a:cs typeface="Arial" charset="0"/>
              </a:rPr>
              <a:t>Hollow</a:t>
            </a:r>
          </a:p>
          <a:p>
            <a:r>
              <a:rPr lang="en-US" dirty="0">
                <a:ea typeface="MS PGothic" charset="0"/>
                <a:cs typeface="Arial" charset="0"/>
              </a:rPr>
              <a:t>Length to 14 inches</a:t>
            </a:r>
          </a:p>
          <a:p>
            <a:r>
              <a:rPr lang="en-US" dirty="0">
                <a:ea typeface="MS PGothic" charset="0"/>
                <a:cs typeface="Arial" charset="0"/>
              </a:rPr>
              <a:t>Width about 1 inch</a:t>
            </a:r>
          </a:p>
          <a:p>
            <a:r>
              <a:rPr lang="en-US" dirty="0">
                <a:ea typeface="MS PGothic" charset="0"/>
                <a:cs typeface="Arial" charset="0"/>
              </a:rPr>
              <a:t>Shade ground</a:t>
            </a:r>
          </a:p>
          <a:p>
            <a:pPr marL="0" indent="0">
              <a:buNone/>
              <a:defRPr/>
            </a:pPr>
            <a:endParaRPr lang="en-US" dirty="0">
              <a:cs typeface="Arial" pitchFamily="34" charset="0"/>
            </a:endParaRPr>
          </a:p>
          <a:p>
            <a:pPr>
              <a:defRPr/>
            </a:pPr>
            <a:endParaRPr lang="en-US" dirty="0">
              <a:cs typeface="Arial" pitchFamily="34" charset="0"/>
            </a:endParaRPr>
          </a:p>
          <a:p>
            <a:pPr>
              <a:defRPr/>
            </a:pPr>
            <a:endParaRPr lang="en-US" dirty="0">
              <a:cs typeface="ＭＳ Ｐゴシック" charset="0"/>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371600"/>
            <a:ext cx="5829300" cy="38862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060176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Onionweed</a:t>
            </a:r>
            <a:endParaRPr lang="en-US" sz="4000" b="1" dirty="0">
              <a:solidFill>
                <a:srgbClr val="000000"/>
              </a:solidFill>
              <a:ea typeface="MS PGothic" charset="0"/>
              <a:cs typeface="American Typewriter"/>
            </a:endParaRPr>
          </a:p>
          <a:p>
            <a:pPr algn="l"/>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Flowers/Seed Heads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4" name="Content Placeholder 2"/>
          <p:cNvSpPr>
            <a:spLocks noGrp="1"/>
          </p:cNvSpPr>
          <p:nvPr>
            <p:ph sz="half" idx="1"/>
          </p:nvPr>
        </p:nvSpPr>
        <p:spPr>
          <a:xfrm>
            <a:off x="5128488" y="1295400"/>
            <a:ext cx="4038600" cy="4114800"/>
          </a:xfrm>
        </p:spPr>
        <p:txBody>
          <a:bodyPr/>
          <a:lstStyle/>
          <a:p>
            <a:r>
              <a:rPr lang="en-US" dirty="0">
                <a:ea typeface="MS PGothic" charset="0"/>
                <a:cs typeface="Arial" charset="0"/>
              </a:rPr>
              <a:t>Raceme or panicle</a:t>
            </a:r>
            <a:endParaRPr lang="en-US" dirty="0">
              <a:ea typeface="ＭＳ Ｐゴシック" charset="0"/>
              <a:cs typeface="Arial" charset="0"/>
            </a:endParaRPr>
          </a:p>
          <a:p>
            <a:r>
              <a:rPr lang="en-US" dirty="0">
                <a:ea typeface="ＭＳ Ｐゴシック" charset="0"/>
                <a:cs typeface="Arial" charset="0"/>
              </a:rPr>
              <a:t>Spike length to 28 inches</a:t>
            </a:r>
          </a:p>
          <a:p>
            <a:r>
              <a:rPr lang="en-US" dirty="0">
                <a:ea typeface="ＭＳ Ｐゴシック" charset="0"/>
                <a:cs typeface="Arial" charset="0"/>
              </a:rPr>
              <a:t>6 </a:t>
            </a:r>
            <a:r>
              <a:rPr lang="en-US" dirty="0" err="1">
                <a:ea typeface="ＭＳ Ｐゴシック" charset="0"/>
                <a:cs typeface="Arial" charset="0"/>
              </a:rPr>
              <a:t>Tepals</a:t>
            </a:r>
            <a:endParaRPr lang="en-US" dirty="0">
              <a:ea typeface="ＭＳ Ｐゴシック" charset="0"/>
              <a:cs typeface="Arial" charset="0"/>
            </a:endParaRPr>
          </a:p>
          <a:p>
            <a:pPr lvl="1"/>
            <a:r>
              <a:rPr lang="en-US" dirty="0">
                <a:ea typeface="ＭＳ Ｐゴシック" charset="0"/>
                <a:cs typeface="Arial" charset="0"/>
              </a:rPr>
              <a:t>White to pale pink</a:t>
            </a:r>
          </a:p>
          <a:p>
            <a:pPr lvl="1"/>
            <a:r>
              <a:rPr lang="en-US" dirty="0">
                <a:ea typeface="ＭＳ Ｐゴシック" charset="0"/>
                <a:cs typeface="Arial" charset="0"/>
              </a:rPr>
              <a:t>Vein dark pink or brown</a:t>
            </a:r>
          </a:p>
          <a:p>
            <a:r>
              <a:rPr lang="en-US" dirty="0">
                <a:ea typeface="ＭＳ Ｐゴシック" charset="0"/>
                <a:cs typeface="Arial" charset="0"/>
              </a:rPr>
              <a:t>Flower: ¾ inch diameter</a:t>
            </a:r>
            <a:endParaRPr lang="en-US" dirty="0">
              <a:ea typeface="MS PGothic" charset="0"/>
              <a:cs typeface="Arial" charset="0"/>
            </a:endParaRPr>
          </a:p>
          <a:p>
            <a:pPr marL="0" indent="0">
              <a:buNone/>
            </a:pPr>
            <a:endParaRPr lang="en-US" dirty="0">
              <a:ea typeface="MS PGothic" charset="0"/>
              <a:cs typeface="Arial" charset="0"/>
            </a:endParaRPr>
          </a:p>
          <a:p>
            <a:pPr>
              <a:buFontTx/>
              <a:buNone/>
            </a:pPr>
            <a:endParaRPr lang="en-US" sz="2400" dirty="0">
              <a:ea typeface="MS PGothic" charset="0"/>
              <a:cs typeface="Arial" charset="0"/>
            </a:endParaRPr>
          </a:p>
          <a:p>
            <a:endParaRPr lang="en-US" dirty="0">
              <a:ea typeface="MS PGothic" charset="0"/>
            </a:endParaRPr>
          </a:p>
          <a:p>
            <a:endParaRPr lang="en-US" dirty="0">
              <a:ea typeface="MS PGothic" charset="0"/>
            </a:endParaRPr>
          </a:p>
        </p:txBody>
      </p:sp>
      <p:pic>
        <p:nvPicPr>
          <p:cNvPr id="2" name="Picture 1"/>
          <p:cNvPicPr>
            <a:picLocks noChangeAspect="1"/>
          </p:cNvPicPr>
          <p:nvPr/>
        </p:nvPicPr>
        <p:blipFill>
          <a:blip r:embed="rId4"/>
          <a:stretch>
            <a:fillRect/>
          </a:stretch>
        </p:blipFill>
        <p:spPr>
          <a:xfrm>
            <a:off x="152399" y="1371600"/>
            <a:ext cx="4921339" cy="4114800"/>
          </a:xfrm>
          <a:prstGeom prst="rect">
            <a:avLst/>
          </a:prstGeom>
          <a:ln w="15875">
            <a:solidFill>
              <a:schemeClr val="tx1"/>
            </a:solidFill>
          </a:ln>
        </p:spPr>
      </p:pic>
    </p:spTree>
    <p:extLst>
      <p:ext uri="{BB962C8B-B14F-4D97-AF65-F5344CB8AC3E}">
        <p14:creationId xmlns:p14="http://schemas.microsoft.com/office/powerpoint/2010/main" val="639209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Content Placeholder 3"/>
          <p:cNvSpPr>
            <a:spLocks noGrp="1"/>
          </p:cNvSpPr>
          <p:nvPr>
            <p:ph sz="half" idx="2"/>
          </p:nvPr>
        </p:nvSpPr>
        <p:spPr>
          <a:xfrm>
            <a:off x="5791200" y="1371600"/>
            <a:ext cx="3048000" cy="4114800"/>
          </a:xfrm>
        </p:spPr>
        <p:txBody>
          <a:bodyPr>
            <a:normAutofit fontScale="92500"/>
          </a:bodyPr>
          <a:lstStyle/>
          <a:p>
            <a:r>
              <a:rPr lang="en-US" dirty="0">
                <a:ea typeface="MS PGothic" charset="0"/>
                <a:cs typeface="Arial" charset="0"/>
              </a:rPr>
              <a:t>Brown in color</a:t>
            </a:r>
          </a:p>
          <a:p>
            <a:r>
              <a:rPr lang="en-US" dirty="0">
                <a:ea typeface="MS PGothic" charset="0"/>
                <a:cs typeface="Arial" charset="0"/>
              </a:rPr>
              <a:t>Surface </a:t>
            </a:r>
            <a:r>
              <a:rPr lang="en-US" dirty="0" err="1">
                <a:ea typeface="MS PGothic" charset="0"/>
                <a:cs typeface="Arial" charset="0"/>
              </a:rPr>
              <a:t>rugose</a:t>
            </a:r>
            <a:endParaRPr lang="en-US" dirty="0">
              <a:ea typeface="MS PGothic" charset="0"/>
              <a:cs typeface="Arial" charset="0"/>
            </a:endParaRPr>
          </a:p>
          <a:p>
            <a:r>
              <a:rPr lang="en-US" dirty="0">
                <a:ea typeface="MS PGothic" charset="0"/>
                <a:cs typeface="Arial" charset="0"/>
              </a:rPr>
              <a:t>Length about ¼ inch</a:t>
            </a:r>
          </a:p>
          <a:p>
            <a:r>
              <a:rPr lang="en-US" dirty="0">
                <a:ea typeface="MS PGothic" charset="0"/>
                <a:cs typeface="Arial" charset="0"/>
              </a:rPr>
              <a:t>Germinate year around</a:t>
            </a:r>
          </a:p>
          <a:p>
            <a:r>
              <a:rPr lang="en-US" dirty="0">
                <a:ea typeface="MS PGothic" charset="0"/>
                <a:cs typeface="Arial" charset="0"/>
              </a:rPr>
              <a:t>Dispersed by wind</a:t>
            </a:r>
          </a:p>
          <a:p>
            <a:r>
              <a:rPr lang="en-US" dirty="0">
                <a:ea typeface="MS PGothic" charset="0"/>
                <a:cs typeface="Arial" charset="0"/>
              </a:rPr>
              <a:t>Viable for many years</a:t>
            </a:r>
          </a:p>
          <a:p>
            <a:r>
              <a:rPr lang="en-US" dirty="0">
                <a:ea typeface="MS PGothic" charset="0"/>
                <a:cs typeface="Arial" charset="0"/>
              </a:rPr>
              <a:t>Contaminant of cumin</a:t>
            </a:r>
          </a:p>
        </p:txBody>
      </p:sp>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Onionweed</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Seed</a:t>
            </a:r>
            <a:endParaRPr lang="en-US" sz="3600" dirty="0">
              <a:solidFill>
                <a:srgbClr val="008000"/>
              </a:solidFill>
              <a:cs typeface="American Typewriter"/>
            </a:endParaRPr>
          </a:p>
        </p:txBody>
      </p:sp>
      <p:grpSp>
        <p:nvGrpSpPr>
          <p:cNvPr id="9" name="Group 8"/>
          <p:cNvGrpSpPr/>
          <p:nvPr/>
        </p:nvGrpSpPr>
        <p:grpSpPr>
          <a:xfrm>
            <a:off x="-3767"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609" y="1320577"/>
            <a:ext cx="5404861" cy="3937223"/>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958197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Onionweed</a:t>
            </a:r>
            <a:endParaRPr lang="en-US" sz="4000" b="1" dirty="0">
              <a:solidFill>
                <a:srgbClr val="000000"/>
              </a:solidFill>
              <a:ea typeface="MS PGothic" charset="0"/>
              <a:cs typeface="American Typewriter"/>
            </a:endParaRPr>
          </a:p>
          <a:p>
            <a:pPr algn="l"/>
            <a:r>
              <a:rPr lang="en-US" sz="3600" i="1" dirty="0">
                <a:solidFill>
                  <a:srgbClr val="008000"/>
                </a:solidFill>
                <a:ea typeface="MS PGothic" charset="0"/>
                <a:cs typeface="American Typewriter"/>
              </a:rPr>
              <a:t>Damages &amp; Control Efforts</a:t>
            </a:r>
            <a:endParaRPr lang="en-US" sz="3600" dirty="0">
              <a:solidFill>
                <a:srgbClr val="008000"/>
              </a:solidFill>
              <a:cs typeface="American Typewriter"/>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Content Placeholder 2"/>
          <p:cNvSpPr txBox="1">
            <a:spLocks/>
          </p:cNvSpPr>
          <p:nvPr/>
        </p:nvSpPr>
        <p:spPr>
          <a:xfrm>
            <a:off x="35437" y="1266894"/>
            <a:ext cx="3793403" cy="5210106"/>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marL="0" indent="0">
              <a:lnSpc>
                <a:spcPct val="150000"/>
              </a:lnSpc>
              <a:spcBef>
                <a:spcPts val="0"/>
              </a:spcBef>
              <a:buNone/>
            </a:pPr>
            <a:r>
              <a:rPr lang="en-US" sz="3000" i="1" dirty="0">
                <a:solidFill>
                  <a:srgbClr val="800000"/>
                </a:solidFill>
                <a:latin typeface="Goudy Old Style"/>
              </a:rPr>
              <a:t>DAMAGE:</a:t>
            </a:r>
          </a:p>
          <a:p>
            <a:pPr>
              <a:lnSpc>
                <a:spcPct val="150000"/>
              </a:lnSpc>
              <a:spcBef>
                <a:spcPts val="0"/>
              </a:spcBef>
            </a:pPr>
            <a:r>
              <a:rPr lang="en-US" dirty="0">
                <a:solidFill>
                  <a:srgbClr val="800000"/>
                </a:solidFill>
              </a:rPr>
              <a:t>Status:  </a:t>
            </a:r>
          </a:p>
          <a:p>
            <a:pPr lvl="1">
              <a:spcBef>
                <a:spcPts val="0"/>
              </a:spcBef>
            </a:pPr>
            <a:r>
              <a:rPr lang="en-US" dirty="0">
                <a:solidFill>
                  <a:srgbClr val="800000"/>
                </a:solidFill>
              </a:rPr>
              <a:t>Federally-listed noxious weed</a:t>
            </a:r>
          </a:p>
          <a:p>
            <a:pPr>
              <a:spcBef>
                <a:spcPts val="0"/>
              </a:spcBef>
            </a:pPr>
            <a:r>
              <a:rPr lang="en-US" dirty="0">
                <a:solidFill>
                  <a:srgbClr val="800000"/>
                </a:solidFill>
              </a:rPr>
              <a:t>Impacts: </a:t>
            </a:r>
          </a:p>
          <a:p>
            <a:pPr lvl="1">
              <a:spcBef>
                <a:spcPts val="0"/>
              </a:spcBef>
            </a:pPr>
            <a:r>
              <a:rPr lang="en-US" dirty="0">
                <a:solidFill>
                  <a:srgbClr val="800000"/>
                </a:solidFill>
              </a:rPr>
              <a:t>Excludes desirable forage species in pastures and rangelands</a:t>
            </a:r>
          </a:p>
          <a:p>
            <a:pPr lvl="1">
              <a:spcBef>
                <a:spcPts val="0"/>
              </a:spcBef>
            </a:pPr>
            <a:r>
              <a:rPr lang="en-US" dirty="0">
                <a:solidFill>
                  <a:srgbClr val="800000"/>
                </a:solidFill>
              </a:rPr>
              <a:t>Leaves can form dense mats reducing native seed germination</a:t>
            </a:r>
          </a:p>
        </p:txBody>
      </p:sp>
      <p:sp>
        <p:nvSpPr>
          <p:cNvPr id="12" name="Content Placeholder 14"/>
          <p:cNvSpPr>
            <a:spLocks noGrp="1"/>
          </p:cNvSpPr>
          <p:nvPr>
            <p:ph idx="1"/>
          </p:nvPr>
        </p:nvSpPr>
        <p:spPr>
          <a:xfrm>
            <a:off x="3649697" y="1192312"/>
            <a:ext cx="5683164" cy="5188468"/>
          </a:xfrm>
        </p:spPr>
        <p:txBody>
          <a:bodyPr>
            <a:normAutofit/>
          </a:bodyPr>
          <a:lstStyle/>
          <a:p>
            <a:pPr marL="0" indent="0">
              <a:lnSpc>
                <a:spcPct val="150000"/>
              </a:lnSpc>
              <a:spcBef>
                <a:spcPts val="0"/>
              </a:spcBef>
              <a:buNone/>
            </a:pPr>
            <a:r>
              <a:rPr lang="en-US" sz="3000" b="1" i="1" dirty="0">
                <a:solidFill>
                  <a:schemeClr val="accent6">
                    <a:lumMod val="50000"/>
                  </a:schemeClr>
                </a:solidFill>
              </a:rPr>
              <a:t>CONTROL:</a:t>
            </a:r>
          </a:p>
          <a:p>
            <a:pPr>
              <a:spcBef>
                <a:spcPts val="0"/>
              </a:spcBef>
            </a:pPr>
            <a:r>
              <a:rPr lang="en-US" dirty="0">
                <a:solidFill>
                  <a:schemeClr val="accent6">
                    <a:lumMod val="50000"/>
                  </a:schemeClr>
                </a:solidFill>
              </a:rPr>
              <a:t>Prevention: </a:t>
            </a:r>
          </a:p>
          <a:p>
            <a:pPr lvl="1">
              <a:spcBef>
                <a:spcPts val="0"/>
              </a:spcBef>
            </a:pPr>
            <a:r>
              <a:rPr lang="en-US" dirty="0">
                <a:solidFill>
                  <a:schemeClr val="accent6">
                    <a:lumMod val="50000"/>
                  </a:schemeClr>
                </a:solidFill>
              </a:rPr>
              <a:t>EDRR</a:t>
            </a:r>
          </a:p>
          <a:p>
            <a:pPr>
              <a:spcBef>
                <a:spcPts val="0"/>
              </a:spcBef>
            </a:pPr>
            <a:r>
              <a:rPr lang="en-US" dirty="0">
                <a:solidFill>
                  <a:schemeClr val="accent6">
                    <a:lumMod val="50000"/>
                  </a:schemeClr>
                </a:solidFill>
              </a:rPr>
              <a:t>Control</a:t>
            </a:r>
            <a:endParaRPr lang="en-US" baseline="30000" dirty="0">
              <a:solidFill>
                <a:schemeClr val="accent6">
                  <a:lumMod val="50000"/>
                </a:schemeClr>
              </a:solidFill>
            </a:endParaRPr>
          </a:p>
          <a:p>
            <a:pPr lvl="1">
              <a:spcBef>
                <a:spcPts val="0"/>
              </a:spcBef>
            </a:pPr>
            <a:r>
              <a:rPr lang="en-US" dirty="0">
                <a:solidFill>
                  <a:schemeClr val="accent6">
                    <a:lumMod val="50000"/>
                  </a:schemeClr>
                </a:solidFill>
              </a:rPr>
              <a:t>Manual: hand pulling with roots</a:t>
            </a:r>
          </a:p>
          <a:p>
            <a:pPr lvl="1">
              <a:spcBef>
                <a:spcPts val="0"/>
              </a:spcBef>
            </a:pPr>
            <a:r>
              <a:rPr lang="en-US" dirty="0">
                <a:solidFill>
                  <a:schemeClr val="accent6">
                    <a:lumMod val="50000"/>
                  </a:schemeClr>
                </a:solidFill>
              </a:rPr>
              <a:t>Chemical: herbicide spot treatments</a:t>
            </a:r>
          </a:p>
        </p:txBody>
      </p:sp>
    </p:spTree>
    <p:extLst>
      <p:ext uri="{BB962C8B-B14F-4D97-AF65-F5344CB8AC3E}">
        <p14:creationId xmlns:p14="http://schemas.microsoft.com/office/powerpoint/2010/main" val="31691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6858000" cy="45720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92964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Soda Apple</a:t>
            </a:r>
          </a:p>
          <a:p>
            <a:pPr algn="l"/>
            <a:r>
              <a:rPr lang="en-US" sz="3600" i="1" dirty="0" err="1">
                <a:solidFill>
                  <a:srgbClr val="408000"/>
                </a:solidFill>
                <a:latin typeface="+mn-lt"/>
                <a:ea typeface="MS PGothic" charset="0"/>
                <a:cs typeface="Arial" charset="0"/>
              </a:rPr>
              <a:t>Solanum</a:t>
            </a:r>
            <a:r>
              <a:rPr lang="en-US" sz="3600" i="1" dirty="0">
                <a:solidFill>
                  <a:srgbClr val="408000"/>
                </a:solidFill>
                <a:latin typeface="+mn-lt"/>
                <a:ea typeface="MS PGothic" charset="0"/>
                <a:cs typeface="Arial" charset="0"/>
              </a:rPr>
              <a:t> </a:t>
            </a:r>
            <a:r>
              <a:rPr lang="en-US" sz="3600" i="1" dirty="0" err="1">
                <a:solidFill>
                  <a:srgbClr val="408000"/>
                </a:solidFill>
                <a:latin typeface="+mn-lt"/>
                <a:ea typeface="MS PGothic" charset="0"/>
                <a:cs typeface="Arial" charset="0"/>
              </a:rPr>
              <a:t>viarum</a:t>
            </a:r>
            <a:r>
              <a:rPr lang="en-US" sz="3600" i="1" dirty="0">
                <a:solidFill>
                  <a:srgbClr val="408000"/>
                </a:solidFill>
                <a:latin typeface="+mn-lt"/>
                <a:ea typeface="MS PGothic" charset="0"/>
                <a:cs typeface="Arial" charset="0"/>
              </a:rPr>
              <a:t> </a:t>
            </a:r>
            <a:r>
              <a:rPr lang="en-US" sz="3600" dirty="0" err="1">
                <a:solidFill>
                  <a:srgbClr val="408000"/>
                </a:solidFill>
                <a:latin typeface="+mn-lt"/>
                <a:ea typeface="MS PGothic" charset="0"/>
                <a:cs typeface="Arial" charset="0"/>
              </a:rPr>
              <a:t>Dunal</a:t>
            </a:r>
            <a:endParaRPr lang="en-US" sz="3600" dirty="0">
              <a:solidFill>
                <a:srgbClr val="008000"/>
              </a:solidFill>
              <a:cs typeface="American Typewriter"/>
            </a:endParaRPr>
          </a:p>
        </p:txBody>
      </p:sp>
      <p:sp>
        <p:nvSpPr>
          <p:cNvPr id="11" name="TextBox 10"/>
          <p:cNvSpPr txBox="1"/>
          <p:nvPr/>
        </p:nvSpPr>
        <p:spPr>
          <a:xfrm>
            <a:off x="914400" y="5562600"/>
            <a:ext cx="4419600" cy="369332"/>
          </a:xfrm>
          <a:prstGeom prst="rect">
            <a:avLst/>
          </a:prstGeom>
          <a:noFill/>
        </p:spPr>
        <p:txBody>
          <a:bodyPr wrap="square" rtlCol="0">
            <a:spAutoFit/>
          </a:bodyPr>
          <a:lstStyle/>
          <a:p>
            <a:r>
              <a:rPr lang="en-US" b="1" dirty="0">
                <a:solidFill>
                  <a:srgbClr val="FFFFFF"/>
                </a:solidFill>
                <a:latin typeface="American Typewriter"/>
                <a:cs typeface="American Typewriter"/>
              </a:rPr>
              <a:t>Family:  </a:t>
            </a:r>
            <a:r>
              <a:rPr lang="en-US" dirty="0" err="1">
                <a:solidFill>
                  <a:srgbClr val="FFFFFF"/>
                </a:solidFill>
                <a:latin typeface="American Typewriter"/>
                <a:ea typeface="MS PGothic" charset="0"/>
                <a:cs typeface="American Typewriter"/>
              </a:rPr>
              <a:t>Solanaceae</a:t>
            </a:r>
            <a:r>
              <a:rPr lang="en-US" dirty="0">
                <a:solidFill>
                  <a:srgbClr val="FFFFFF"/>
                </a:solidFill>
                <a:latin typeface="American Typewriter"/>
                <a:ea typeface="MS PGothic" charset="0"/>
                <a:cs typeface="American Typewriter"/>
              </a:rPr>
              <a:t> (potato family) </a:t>
            </a:r>
          </a:p>
        </p:txBody>
      </p:sp>
    </p:spTree>
    <p:extLst>
      <p:ext uri="{BB962C8B-B14F-4D97-AF65-F5344CB8AC3E}">
        <p14:creationId xmlns:p14="http://schemas.microsoft.com/office/powerpoint/2010/main" val="1039525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1"/>
                </a:solidFill>
              </a:endParaRPr>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Soda Apple</a:t>
            </a:r>
          </a:p>
          <a:p>
            <a:pPr algn="l"/>
            <a:r>
              <a:rPr lang="en-US" sz="3600" i="1" dirty="0">
                <a:solidFill>
                  <a:srgbClr val="008000"/>
                </a:solidFill>
                <a:ea typeface="MS PGothic" charset="0"/>
                <a:cs typeface="American Typewriter"/>
              </a:rPr>
              <a:t>Introduction &amp; Distribution</a:t>
            </a:r>
            <a:endParaRPr lang="en-US" sz="3600" dirty="0">
              <a:solidFill>
                <a:srgbClr val="008000"/>
              </a:solidFill>
              <a:cs typeface="American Typewriter"/>
            </a:endParaRPr>
          </a:p>
        </p:txBody>
      </p:sp>
      <p:sp>
        <p:nvSpPr>
          <p:cNvPr id="8" name="TextBox 7"/>
          <p:cNvSpPr txBox="1"/>
          <p:nvPr/>
        </p:nvSpPr>
        <p:spPr>
          <a:xfrm>
            <a:off x="-76200" y="1314271"/>
            <a:ext cx="9525000" cy="1477328"/>
          </a:xfrm>
          <a:prstGeom prst="rect">
            <a:avLst/>
          </a:prstGeom>
          <a:noFill/>
        </p:spPr>
        <p:txBody>
          <a:bodyPr wrap="square" rtlCol="0">
            <a:spAutoFit/>
          </a:bodyPr>
          <a:lstStyle/>
          <a:p>
            <a:r>
              <a:rPr lang="en-US" b="1" i="1" dirty="0"/>
              <a:t>Native Range</a:t>
            </a:r>
            <a:r>
              <a:rPr lang="en-US" b="1" dirty="0"/>
              <a:t>: </a:t>
            </a:r>
            <a:r>
              <a:rPr lang="en-US" dirty="0"/>
              <a:t>South America</a:t>
            </a:r>
          </a:p>
          <a:p>
            <a:r>
              <a:rPr lang="en-US" b="1" i="1" dirty="0"/>
              <a:t>U.S. Transmission</a:t>
            </a:r>
            <a:r>
              <a:rPr lang="en-US" i="1" dirty="0"/>
              <a:t>:</a:t>
            </a:r>
            <a:r>
              <a:rPr lang="en-US" dirty="0"/>
              <a:t> Unknown, potentially imported cattle carrying undigested seeds (</a:t>
            </a:r>
            <a:r>
              <a:rPr lang="en-US" i="1" dirty="0"/>
              <a:t>1</a:t>
            </a:r>
            <a:r>
              <a:rPr lang="en-US" i="1" baseline="30000" dirty="0"/>
              <a:t>st</a:t>
            </a:r>
            <a:r>
              <a:rPr lang="en-US" i="1" dirty="0"/>
              <a:t> Discovery: </a:t>
            </a:r>
            <a:r>
              <a:rPr lang="en-US" dirty="0"/>
              <a:t>south Florida, 1988) </a:t>
            </a:r>
          </a:p>
          <a:p>
            <a:r>
              <a:rPr lang="en-US" b="1" i="1" dirty="0"/>
              <a:t>U.S. Distribution:</a:t>
            </a:r>
          </a:p>
          <a:p>
            <a:r>
              <a:rPr lang="en-US" dirty="0">
                <a:solidFill>
                  <a:srgbClr val="FFFFFF"/>
                </a:solidFill>
              </a:rPr>
              <a:t> </a:t>
            </a:r>
          </a:p>
        </p:txBody>
      </p:sp>
      <p:sp>
        <p:nvSpPr>
          <p:cNvPr id="13" name="TextBox 12"/>
          <p:cNvSpPr txBox="1"/>
          <p:nvPr/>
        </p:nvSpPr>
        <p:spPr>
          <a:xfrm>
            <a:off x="6934200" y="2133600"/>
            <a:ext cx="2209800" cy="3416320"/>
          </a:xfrm>
          <a:prstGeom prst="rect">
            <a:avLst/>
          </a:prstGeom>
          <a:noFill/>
        </p:spPr>
        <p:txBody>
          <a:bodyPr wrap="square" rtlCol="0">
            <a:spAutoFit/>
          </a:bodyPr>
          <a:lstStyle/>
          <a:p>
            <a:r>
              <a:rPr lang="en-US" b="1" i="1" dirty="0">
                <a:solidFill>
                  <a:srgbClr val="000000"/>
                </a:solidFill>
              </a:rPr>
              <a:t>Identified In:</a:t>
            </a:r>
          </a:p>
          <a:p>
            <a:pPr marL="285750" indent="-285750">
              <a:buFont typeface="Arial"/>
              <a:buChar char="•"/>
            </a:pPr>
            <a:r>
              <a:rPr lang="en-US" dirty="0"/>
              <a:t>Alabama</a:t>
            </a:r>
          </a:p>
          <a:p>
            <a:pPr marL="285750" indent="-285750">
              <a:buFont typeface="Arial"/>
              <a:buChar char="•"/>
            </a:pPr>
            <a:r>
              <a:rPr lang="en-US" dirty="0"/>
              <a:t>Florida</a:t>
            </a:r>
          </a:p>
          <a:p>
            <a:pPr marL="285750" indent="-285750">
              <a:buFont typeface="Arial"/>
              <a:buChar char="•"/>
            </a:pPr>
            <a:r>
              <a:rPr lang="en-US" dirty="0"/>
              <a:t>Georgia</a:t>
            </a:r>
          </a:p>
          <a:p>
            <a:pPr marL="285750" indent="-285750">
              <a:buFont typeface="Arial"/>
              <a:buChar char="•"/>
            </a:pPr>
            <a:r>
              <a:rPr lang="en-US" dirty="0"/>
              <a:t>Louisiana</a:t>
            </a:r>
          </a:p>
          <a:p>
            <a:pPr marL="285750" indent="-285750">
              <a:buFont typeface="Arial"/>
              <a:buChar char="•"/>
            </a:pPr>
            <a:r>
              <a:rPr lang="en-US" dirty="0"/>
              <a:t>Mississippi</a:t>
            </a:r>
          </a:p>
          <a:p>
            <a:pPr marL="285750" indent="-285750">
              <a:buFont typeface="Arial"/>
              <a:buChar char="•"/>
            </a:pPr>
            <a:r>
              <a:rPr lang="en-US" dirty="0"/>
              <a:t>North Carolina</a:t>
            </a:r>
          </a:p>
          <a:p>
            <a:pPr marL="285750" indent="-285750">
              <a:buFont typeface="Arial"/>
              <a:buChar char="•"/>
            </a:pPr>
            <a:r>
              <a:rPr lang="en-US" dirty="0"/>
              <a:t>Pennsylvania</a:t>
            </a:r>
          </a:p>
          <a:p>
            <a:pPr marL="285750" indent="-285750">
              <a:buFont typeface="Arial"/>
              <a:buChar char="•"/>
            </a:pPr>
            <a:r>
              <a:rPr lang="en-US" dirty="0"/>
              <a:t>South Carolina</a:t>
            </a:r>
          </a:p>
          <a:p>
            <a:pPr marL="285750" indent="-285750">
              <a:buFont typeface="Arial"/>
              <a:buChar char="•"/>
            </a:pPr>
            <a:r>
              <a:rPr lang="en-US" dirty="0"/>
              <a:t>Tennessee</a:t>
            </a:r>
          </a:p>
          <a:p>
            <a:pPr marL="285750" indent="-285750">
              <a:buFont typeface="Arial"/>
              <a:buChar char="•"/>
            </a:pPr>
            <a:r>
              <a:rPr lang="en-US" dirty="0"/>
              <a:t>Texas</a:t>
            </a:r>
          </a:p>
          <a:p>
            <a:endParaRPr lang="en-US" dirty="0"/>
          </a:p>
        </p:txBody>
      </p:sp>
      <p:pic>
        <p:nvPicPr>
          <p:cNvPr id="2" name="Picture 1"/>
          <p:cNvPicPr>
            <a:picLocks noChangeAspect="1"/>
          </p:cNvPicPr>
          <p:nvPr/>
        </p:nvPicPr>
        <p:blipFill>
          <a:blip r:embed="rId4"/>
          <a:stretch>
            <a:fillRect/>
          </a:stretch>
        </p:blipFill>
        <p:spPr>
          <a:xfrm>
            <a:off x="134122" y="2514600"/>
            <a:ext cx="6416675" cy="3581400"/>
          </a:xfrm>
          <a:prstGeom prst="rect">
            <a:avLst/>
          </a:prstGeom>
          <a:ln w="28575">
            <a:solidFill>
              <a:schemeClr val="tx1"/>
            </a:solidFill>
          </a:ln>
        </p:spPr>
      </p:pic>
      <p:sp>
        <p:nvSpPr>
          <p:cNvPr id="3" name="TextBox 2"/>
          <p:cNvSpPr txBox="1"/>
          <p:nvPr/>
        </p:nvSpPr>
        <p:spPr>
          <a:xfrm>
            <a:off x="-29141" y="6553200"/>
            <a:ext cx="2362200" cy="307777"/>
          </a:xfrm>
          <a:prstGeom prst="rect">
            <a:avLst/>
          </a:prstGeom>
          <a:noFill/>
        </p:spPr>
        <p:txBody>
          <a:bodyPr wrap="square" rtlCol="0">
            <a:spAutoFit/>
          </a:bodyPr>
          <a:lstStyle/>
          <a:p>
            <a:r>
              <a:rPr lang="en-US" sz="1400" dirty="0" err="1">
                <a:solidFill>
                  <a:srgbClr val="FFFFFF"/>
                </a:solidFill>
              </a:rPr>
              <a:t>www.eddmaps.org</a:t>
            </a:r>
            <a:endParaRPr lang="en-US" sz="1400" dirty="0">
              <a:solidFill>
                <a:srgbClr val="FFFFFF"/>
              </a:solidFill>
            </a:endParaRPr>
          </a:p>
        </p:txBody>
      </p:sp>
    </p:spTree>
    <p:extLst>
      <p:ext uri="{BB962C8B-B14F-4D97-AF65-F5344CB8AC3E}">
        <p14:creationId xmlns:p14="http://schemas.microsoft.com/office/powerpoint/2010/main" val="12392439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Soda Apple</a:t>
            </a:r>
          </a:p>
          <a:p>
            <a:pPr algn="l"/>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Whole Plant</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4" name="Content Placeholder 2"/>
          <p:cNvSpPr txBox="1">
            <a:spLocks/>
          </p:cNvSpPr>
          <p:nvPr/>
        </p:nvSpPr>
        <p:spPr>
          <a:xfrm>
            <a:off x="3810000" y="1219200"/>
            <a:ext cx="5334000" cy="41148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r>
              <a:rPr lang="en-US" dirty="0">
                <a:ea typeface="MS PGothic" charset="0"/>
                <a:cs typeface="Arial" charset="0"/>
              </a:rPr>
              <a:t>Duration</a:t>
            </a:r>
          </a:p>
          <a:p>
            <a:pPr lvl="1">
              <a:buFont typeface="Arial" charset="0"/>
              <a:buChar char="•"/>
            </a:pPr>
            <a:r>
              <a:rPr lang="en-US" dirty="0">
                <a:ea typeface="ＭＳ Ｐゴシック" charset="0"/>
                <a:cs typeface="Arial" charset="0"/>
              </a:rPr>
              <a:t>Perennial in tropics</a:t>
            </a:r>
          </a:p>
          <a:p>
            <a:pPr lvl="1">
              <a:buFont typeface="Arial" charset="0"/>
              <a:buChar char="•"/>
            </a:pPr>
            <a:r>
              <a:rPr lang="en-US" dirty="0">
                <a:ea typeface="ＭＳ Ｐゴシック" charset="0"/>
                <a:cs typeface="Arial" charset="0"/>
              </a:rPr>
              <a:t>Annual in temperate areas</a:t>
            </a:r>
          </a:p>
          <a:p>
            <a:r>
              <a:rPr lang="en-US" dirty="0">
                <a:ea typeface="MS PGothic" charset="0"/>
                <a:cs typeface="Arial" charset="0"/>
              </a:rPr>
              <a:t>Height to 6 feet</a:t>
            </a:r>
          </a:p>
          <a:p>
            <a:r>
              <a:rPr lang="en-US" dirty="0">
                <a:ea typeface="MS PGothic" charset="0"/>
                <a:cs typeface="Arial" charset="0"/>
              </a:rPr>
              <a:t>Stem and petioles prickly</a:t>
            </a:r>
          </a:p>
          <a:p>
            <a:r>
              <a:rPr lang="en-US" dirty="0">
                <a:ea typeface="MS PGothic" charset="0"/>
                <a:cs typeface="Arial" charset="0"/>
              </a:rPr>
              <a:t>Surfaces hairy</a:t>
            </a:r>
          </a:p>
          <a:p>
            <a:pPr lvl="1">
              <a:buFont typeface="Arial" charset="0"/>
              <a:buChar char="•"/>
            </a:pPr>
            <a:r>
              <a:rPr lang="en-US" dirty="0">
                <a:ea typeface="ＭＳ Ｐゴシック" charset="0"/>
                <a:cs typeface="Arial" charset="0"/>
              </a:rPr>
              <a:t>Stellate</a:t>
            </a:r>
          </a:p>
          <a:p>
            <a:pPr lvl="1">
              <a:buFont typeface="Arial" charset="0"/>
              <a:buChar char="•"/>
            </a:pPr>
            <a:r>
              <a:rPr lang="en-US" dirty="0">
                <a:ea typeface="ＭＳ Ｐゴシック" charset="0"/>
                <a:cs typeface="Arial" charset="0"/>
              </a:rPr>
              <a:t>Simple </a:t>
            </a:r>
          </a:p>
          <a:p>
            <a:pPr marL="0" indent="0">
              <a:buNone/>
              <a:defRPr/>
            </a:pPr>
            <a:endParaRPr lang="en-US" dirty="0">
              <a:cs typeface="Arial" pitchFamily="34" charset="0"/>
            </a:endParaRPr>
          </a:p>
          <a:p>
            <a:pPr marL="0" indent="0">
              <a:buFontTx/>
              <a:buNone/>
              <a:defRPr/>
            </a:pPr>
            <a:endParaRPr lang="en-US" dirty="0">
              <a:cs typeface="Arial" pitchFamily="34" charset="0"/>
            </a:endParaRPr>
          </a:p>
          <a:p>
            <a:pPr>
              <a:defRPr/>
            </a:pPr>
            <a:endParaRPr lang="en-US" dirty="0">
              <a:cs typeface="Arial" pitchFamily="34" charset="0"/>
            </a:endParaRPr>
          </a:p>
        </p:txBody>
      </p:sp>
      <p:pic>
        <p:nvPicPr>
          <p:cNvPr id="12"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366040"/>
            <a:ext cx="3352800" cy="5016205"/>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934766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Soda Apple</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Leaf Blade</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4" name="Content Placeholder 2"/>
          <p:cNvSpPr txBox="1">
            <a:spLocks/>
          </p:cNvSpPr>
          <p:nvPr/>
        </p:nvSpPr>
        <p:spPr>
          <a:xfrm>
            <a:off x="6019800" y="1219200"/>
            <a:ext cx="3124200" cy="40386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defRPr/>
            </a:pPr>
            <a:r>
              <a:rPr lang="en-US" dirty="0">
                <a:cs typeface="Arial" pitchFamily="34" charset="0"/>
              </a:rPr>
              <a:t>Up to 8 inches in length</a:t>
            </a:r>
          </a:p>
          <a:p>
            <a:pPr>
              <a:defRPr/>
            </a:pPr>
            <a:r>
              <a:rPr lang="en-US" dirty="0">
                <a:cs typeface="Arial" pitchFamily="34" charset="0"/>
              </a:rPr>
              <a:t>Up to 6 inches wide</a:t>
            </a:r>
          </a:p>
          <a:p>
            <a:pPr>
              <a:defRPr/>
            </a:pPr>
            <a:r>
              <a:rPr lang="en-US" dirty="0">
                <a:cs typeface="Arial" pitchFamily="34" charset="0"/>
              </a:rPr>
              <a:t>Lobed margins</a:t>
            </a:r>
          </a:p>
          <a:p>
            <a:pPr>
              <a:defRPr/>
            </a:pPr>
            <a:r>
              <a:rPr lang="en-US" dirty="0">
                <a:cs typeface="Arial" pitchFamily="34" charset="0"/>
              </a:rPr>
              <a:t>Alternate arrangement</a:t>
            </a:r>
          </a:p>
          <a:p>
            <a:pPr marL="0" indent="0">
              <a:buFontTx/>
              <a:buNone/>
              <a:defRPr/>
            </a:pPr>
            <a:endParaRPr lang="en-US" dirty="0">
              <a:cs typeface="Arial" pitchFamily="34" charset="0"/>
            </a:endParaRPr>
          </a:p>
          <a:p>
            <a:pPr marL="0" indent="0">
              <a:buNone/>
              <a:defRPr/>
            </a:pPr>
            <a:endParaRPr lang="en-US" dirty="0">
              <a:cs typeface="Arial" pitchFamily="34" charset="0"/>
            </a:endParaRPr>
          </a:p>
        </p:txBody>
      </p:sp>
      <p:pic>
        <p:nvPicPr>
          <p:cNvPr id="12" name="Picture 11"/>
          <p:cNvPicPr>
            <a:picLocks noChangeAspect="1" noChangeArrowheads="1"/>
          </p:cNvPicPr>
          <p:nvPr/>
        </p:nvPicPr>
        <p:blipFill>
          <a:blip r:embed="rId7">
            <a:extLst>
              <a:ext uri="{28A0092B-C50C-407E-A947-70E740481C1C}">
                <a14:useLocalDpi xmlns:a14="http://schemas.microsoft.com/office/drawing/2010/main" val="0"/>
              </a:ext>
            </a:extLst>
          </a:blip>
          <a:srcRect l="9721"/>
          <a:stretch>
            <a:fillRect/>
          </a:stretch>
        </p:blipFill>
        <p:spPr bwMode="auto">
          <a:xfrm>
            <a:off x="198809" y="1371600"/>
            <a:ext cx="5820991" cy="4298578"/>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0225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Soda Apple</a:t>
            </a:r>
          </a:p>
          <a:p>
            <a:pPr algn="l"/>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Flowers/Seed Heads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4" name="Content Placeholder 2"/>
          <p:cNvSpPr>
            <a:spLocks noGrp="1"/>
          </p:cNvSpPr>
          <p:nvPr>
            <p:ph sz="half" idx="1"/>
          </p:nvPr>
        </p:nvSpPr>
        <p:spPr>
          <a:xfrm>
            <a:off x="5562600" y="1143000"/>
            <a:ext cx="4343400" cy="4114800"/>
          </a:xfrm>
        </p:spPr>
        <p:txBody>
          <a:bodyPr>
            <a:normAutofit/>
          </a:bodyPr>
          <a:lstStyle/>
          <a:p>
            <a:r>
              <a:rPr lang="en-US" dirty="0">
                <a:ea typeface="MS PGothic" charset="0"/>
                <a:cs typeface="Arial" charset="0"/>
              </a:rPr>
              <a:t>Corolla</a:t>
            </a:r>
          </a:p>
          <a:p>
            <a:pPr lvl="1">
              <a:buFont typeface="Arial" charset="0"/>
              <a:buChar char="•"/>
            </a:pPr>
            <a:r>
              <a:rPr lang="en-US" dirty="0">
                <a:ea typeface="ＭＳ Ｐゴシック" charset="0"/>
                <a:cs typeface="Arial" charset="0"/>
              </a:rPr>
              <a:t>White</a:t>
            </a:r>
          </a:p>
          <a:p>
            <a:pPr lvl="1">
              <a:buFont typeface="Arial" charset="0"/>
              <a:buChar char="•"/>
            </a:pPr>
            <a:r>
              <a:rPr lang="en-US" dirty="0" err="1">
                <a:ea typeface="ＭＳ Ｐゴシック" charset="0"/>
                <a:cs typeface="Arial" charset="0"/>
              </a:rPr>
              <a:t>Recurved</a:t>
            </a:r>
            <a:endParaRPr lang="en-US" dirty="0">
              <a:ea typeface="ＭＳ Ｐゴシック" charset="0"/>
              <a:cs typeface="Arial" charset="0"/>
            </a:endParaRPr>
          </a:p>
          <a:p>
            <a:pPr lvl="1">
              <a:buFont typeface="Arial" charset="0"/>
              <a:buChar char="•"/>
            </a:pPr>
            <a:r>
              <a:rPr lang="en-US" dirty="0">
                <a:ea typeface="ＭＳ Ｐゴシック" charset="0"/>
                <a:cs typeface="Arial" charset="0"/>
              </a:rPr>
              <a:t>Five-lobed</a:t>
            </a:r>
          </a:p>
          <a:p>
            <a:r>
              <a:rPr lang="en-US" dirty="0">
                <a:ea typeface="MS PGothic" charset="0"/>
                <a:cs typeface="Arial" charset="0"/>
              </a:rPr>
              <a:t>Usually 2 – 3 per cluster</a:t>
            </a:r>
          </a:p>
          <a:p>
            <a:r>
              <a:rPr lang="en-US" dirty="0">
                <a:ea typeface="MS PGothic" charset="0"/>
                <a:cs typeface="Arial" charset="0"/>
              </a:rPr>
              <a:t>Blooms throughout year</a:t>
            </a:r>
          </a:p>
          <a:p>
            <a:r>
              <a:rPr lang="en-US" dirty="0">
                <a:ea typeface="MS PGothic" charset="0"/>
                <a:cs typeface="Arial" charset="0"/>
              </a:rPr>
              <a:t>Pollinated by insects</a:t>
            </a:r>
          </a:p>
          <a:p>
            <a:pPr>
              <a:buFontTx/>
              <a:buNone/>
            </a:pPr>
            <a:endParaRPr lang="en-US" sz="2400" dirty="0">
              <a:ea typeface="MS PGothic" charset="0"/>
              <a:cs typeface="Arial" charset="0"/>
            </a:endParaRPr>
          </a:p>
          <a:p>
            <a:endParaRPr lang="en-US" dirty="0">
              <a:ea typeface="MS PGothic" charset="0"/>
            </a:endParaRPr>
          </a:p>
          <a:p>
            <a:endParaRPr lang="en-US" dirty="0">
              <a:ea typeface="MS PGothic" charset="0"/>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l="8542"/>
          <a:stretch>
            <a:fillRect/>
          </a:stretch>
        </p:blipFill>
        <p:spPr bwMode="auto">
          <a:xfrm>
            <a:off x="228600" y="1371600"/>
            <a:ext cx="5334000" cy="4374538"/>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5434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7612063" cy="1219200"/>
          </a:xfrm>
        </p:spPr>
        <p:txBody>
          <a:body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Introduction &amp; Distribution</a:t>
            </a:r>
            <a:endParaRPr lang="en-US" sz="3600" dirty="0">
              <a:solidFill>
                <a:srgbClr val="008000"/>
              </a:solidFill>
              <a:cs typeface="American Typewriter"/>
            </a:endParaRPr>
          </a:p>
        </p:txBody>
      </p:sp>
      <p:sp>
        <p:nvSpPr>
          <p:cNvPr id="11" name="Text Placeholder 10"/>
          <p:cNvSpPr>
            <a:spLocks noGrp="1"/>
          </p:cNvSpPr>
          <p:nvPr>
            <p:ph type="body" idx="1"/>
          </p:nvPr>
        </p:nvSpPr>
        <p:spPr>
          <a:xfrm>
            <a:off x="4800600" y="6324600"/>
            <a:ext cx="1828800" cy="369888"/>
          </a:xfrm>
        </p:spPr>
        <p:txBody>
          <a:bodyPr/>
          <a:lstStyle/>
          <a:p>
            <a:r>
              <a:rPr lang="en-US" sz="1400" dirty="0" err="1">
                <a:solidFill>
                  <a:schemeClr val="tx1"/>
                </a:solidFill>
                <a:latin typeface="American Typewriter"/>
                <a:cs typeface="American Typewriter"/>
              </a:rPr>
              <a:t>Beetlebusters.info</a:t>
            </a:r>
            <a:endParaRPr lang="en-US" sz="1400" dirty="0">
              <a:solidFill>
                <a:schemeClr val="tx1"/>
              </a:solidFill>
              <a:latin typeface="American Typewriter"/>
              <a:cs typeface="American Typewriter"/>
            </a:endParaRPr>
          </a:p>
        </p:txBody>
      </p:sp>
      <p:sp>
        <p:nvSpPr>
          <p:cNvPr id="12" name="TextBox 11"/>
          <p:cNvSpPr txBox="1"/>
          <p:nvPr/>
        </p:nvSpPr>
        <p:spPr>
          <a:xfrm>
            <a:off x="7017107" y="2133600"/>
            <a:ext cx="2279293" cy="3139321"/>
          </a:xfrm>
          <a:prstGeom prst="rect">
            <a:avLst/>
          </a:prstGeom>
          <a:noFill/>
        </p:spPr>
        <p:txBody>
          <a:bodyPr wrap="square" rtlCol="0">
            <a:spAutoFit/>
          </a:bodyPr>
          <a:lstStyle/>
          <a:p>
            <a:r>
              <a:rPr lang="en-US" b="1" i="1" dirty="0">
                <a:solidFill>
                  <a:srgbClr val="000000"/>
                </a:solidFill>
              </a:rPr>
              <a:t>States with Infestations:</a:t>
            </a:r>
          </a:p>
          <a:p>
            <a:pPr marL="285750" indent="-285750">
              <a:buFont typeface="Arial"/>
              <a:buChar char="•"/>
            </a:pPr>
            <a:r>
              <a:rPr lang="en-US" dirty="0"/>
              <a:t>Massachusetts</a:t>
            </a:r>
          </a:p>
          <a:p>
            <a:pPr marL="285750" indent="-285750">
              <a:buFont typeface="Arial"/>
              <a:buChar char="•"/>
            </a:pPr>
            <a:r>
              <a:rPr lang="en-US" dirty="0"/>
              <a:t>New Jersey </a:t>
            </a:r>
          </a:p>
          <a:p>
            <a:pPr marL="285750" indent="-285750">
              <a:buFont typeface="Arial"/>
              <a:buChar char="•"/>
            </a:pPr>
            <a:r>
              <a:rPr lang="en-US" dirty="0"/>
              <a:t>New York</a:t>
            </a:r>
          </a:p>
          <a:p>
            <a:pPr marL="285750" indent="-285750">
              <a:buFont typeface="Arial"/>
              <a:buChar char="•"/>
            </a:pPr>
            <a:r>
              <a:rPr lang="en-US" dirty="0"/>
              <a:t>Ohio</a:t>
            </a:r>
            <a:endParaRPr lang="en-US" b="1" i="1" dirty="0">
              <a:solidFill>
                <a:srgbClr val="000000"/>
              </a:solidFill>
            </a:endParaRPr>
          </a:p>
          <a:p>
            <a:r>
              <a:rPr lang="en-US" b="1" i="1" dirty="0">
                <a:solidFill>
                  <a:srgbClr val="000000"/>
                </a:solidFill>
              </a:rPr>
              <a:t>U.S Spread: </a:t>
            </a:r>
          </a:p>
          <a:p>
            <a:pPr marL="285750" indent="-285750">
              <a:buFont typeface="Arial"/>
              <a:buChar char="•"/>
            </a:pPr>
            <a:r>
              <a:rPr lang="en-US" dirty="0">
                <a:solidFill>
                  <a:srgbClr val="000000"/>
                </a:solidFill>
              </a:rPr>
              <a:t>Infested nursery stocks</a:t>
            </a:r>
          </a:p>
          <a:p>
            <a:pPr marL="285750" indent="-285750">
              <a:buFont typeface="Arial"/>
              <a:buChar char="•"/>
            </a:pPr>
            <a:r>
              <a:rPr lang="en-US" dirty="0">
                <a:solidFill>
                  <a:srgbClr val="000000"/>
                </a:solidFill>
              </a:rPr>
              <a:t>Firewood</a:t>
            </a:r>
          </a:p>
          <a:p>
            <a:pPr marL="285750" indent="-285750">
              <a:buFont typeface="Arial"/>
              <a:buChar char="•"/>
            </a:pPr>
            <a:r>
              <a:rPr lang="en-US" dirty="0">
                <a:solidFill>
                  <a:srgbClr val="000000"/>
                </a:solidFill>
              </a:rPr>
              <a:t>Vehicles</a:t>
            </a:r>
          </a:p>
          <a:p>
            <a:pPr marL="285750" indent="-285750">
              <a:buFont typeface="Arial"/>
              <a:buChar char="•"/>
            </a:pPr>
            <a:endParaRPr lang="en-US" dirty="0">
              <a:solidFill>
                <a:schemeClr val="bg1"/>
              </a:solidFill>
            </a:endParaRPr>
          </a:p>
        </p:txBody>
      </p:sp>
      <p:sp>
        <p:nvSpPr>
          <p:cNvPr id="15" name="TextBox 14"/>
          <p:cNvSpPr txBox="1"/>
          <p:nvPr/>
        </p:nvSpPr>
        <p:spPr>
          <a:xfrm>
            <a:off x="0" y="1314271"/>
            <a:ext cx="9525000" cy="1200329"/>
          </a:xfrm>
          <a:prstGeom prst="rect">
            <a:avLst/>
          </a:prstGeom>
          <a:noFill/>
        </p:spPr>
        <p:txBody>
          <a:bodyPr wrap="square" rtlCol="0">
            <a:spAutoFit/>
          </a:bodyPr>
          <a:lstStyle/>
          <a:p>
            <a:r>
              <a:rPr lang="en-US" b="1" i="1" dirty="0"/>
              <a:t>Native Range</a:t>
            </a:r>
            <a:r>
              <a:rPr lang="en-US" b="1" dirty="0"/>
              <a:t>: </a:t>
            </a:r>
            <a:r>
              <a:rPr lang="en-US" dirty="0"/>
              <a:t>China</a:t>
            </a:r>
          </a:p>
          <a:p>
            <a:r>
              <a:rPr lang="en-US" b="1" i="1" dirty="0"/>
              <a:t>U.S. Transmission</a:t>
            </a:r>
            <a:r>
              <a:rPr lang="en-US" i="1" dirty="0"/>
              <a:t>:</a:t>
            </a:r>
            <a:r>
              <a:rPr lang="en-US" dirty="0"/>
              <a:t> solid wood packing material (</a:t>
            </a:r>
            <a:r>
              <a:rPr lang="en-US" i="1" dirty="0"/>
              <a:t>1</a:t>
            </a:r>
            <a:r>
              <a:rPr lang="en-US" i="1" baseline="30000" dirty="0"/>
              <a:t>st</a:t>
            </a:r>
            <a:r>
              <a:rPr lang="en-US" i="1" dirty="0"/>
              <a:t> Discovery</a:t>
            </a:r>
            <a:r>
              <a:rPr lang="en-US" dirty="0"/>
              <a:t>: Brooklyn New York, 1996)</a:t>
            </a:r>
          </a:p>
          <a:p>
            <a:r>
              <a:rPr lang="en-US" b="1" i="1" dirty="0"/>
              <a:t>U.S. Distribution:</a:t>
            </a:r>
          </a:p>
          <a:p>
            <a:r>
              <a:rPr lang="en-US" dirty="0">
                <a:solidFill>
                  <a:srgbClr val="FFFFFF"/>
                </a:solidFill>
              </a:rPr>
              <a:t> </a:t>
            </a:r>
          </a:p>
        </p:txBody>
      </p:sp>
      <p:grpSp>
        <p:nvGrpSpPr>
          <p:cNvPr id="16" name="Group 15"/>
          <p:cNvGrpSpPr/>
          <p:nvPr/>
        </p:nvGrpSpPr>
        <p:grpSpPr>
          <a:xfrm>
            <a:off x="-3767" y="6019800"/>
            <a:ext cx="9144000" cy="838200"/>
            <a:chOff x="0" y="6019800"/>
            <a:chExt cx="9144000" cy="838200"/>
          </a:xfrm>
        </p:grpSpPr>
        <p:sp>
          <p:nvSpPr>
            <p:cNvPr id="18" name="Round Same Side Corner Rectangle 1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5" name="Picture 4" descr="ALB_Ma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87" y="2209800"/>
            <a:ext cx="6772276" cy="4114800"/>
          </a:xfrm>
          <a:prstGeom prst="rect">
            <a:avLst/>
          </a:prstGeom>
        </p:spPr>
      </p:pic>
      <p:sp>
        <p:nvSpPr>
          <p:cNvPr id="17" name="Rounded Rectangular Callout 16"/>
          <p:cNvSpPr/>
          <p:nvPr/>
        </p:nvSpPr>
        <p:spPr>
          <a:xfrm>
            <a:off x="2438400" y="1981200"/>
            <a:ext cx="3352800" cy="914400"/>
          </a:xfrm>
          <a:prstGeom prst="wedgeRoundRectCallout">
            <a:avLst>
              <a:gd name="adj1" fmla="val 12030"/>
              <a:gd name="adj2" fmla="val 142579"/>
              <a:gd name="adj3" fmla="val 16667"/>
            </a:avLst>
          </a:prstGeom>
          <a:solidFill>
            <a:srgbClr val="FFFF00"/>
          </a:solidFill>
          <a:ln w="2222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solidFill>
                  <a:srgbClr val="000000"/>
                </a:solidFill>
                <a:latin typeface="American Typewriter"/>
                <a:cs typeface="American Typewriter"/>
              </a:rPr>
              <a:t>SUCCESS STORY!!:</a:t>
            </a:r>
          </a:p>
          <a:p>
            <a:pPr algn="ctr"/>
            <a:r>
              <a:rPr lang="en-US" dirty="0">
                <a:solidFill>
                  <a:srgbClr val="000000"/>
                </a:solidFill>
                <a:latin typeface="American Typewriter"/>
                <a:cs typeface="American Typewriter"/>
              </a:rPr>
              <a:t>Illinois Eradication (2008)</a:t>
            </a:r>
          </a:p>
        </p:txBody>
      </p:sp>
      <p:sp>
        <p:nvSpPr>
          <p:cNvPr id="13" name="Oval 12"/>
          <p:cNvSpPr/>
          <p:nvPr/>
        </p:nvSpPr>
        <p:spPr>
          <a:xfrm flipH="1" flipV="1">
            <a:off x="2438400" y="4267200"/>
            <a:ext cx="1676400" cy="1752600"/>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28600" y="5943600"/>
            <a:ext cx="2895600" cy="381000"/>
          </a:xfrm>
          <a:prstGeom prst="rect">
            <a:avLst/>
          </a:prstGeom>
          <a:noFill/>
        </p:spPr>
        <p:txBody>
          <a:bodyPr wrap="square" rtlCol="0">
            <a:spAutoFit/>
          </a:bodyPr>
          <a:lstStyle/>
          <a:p>
            <a:r>
              <a:rPr lang="en-US" dirty="0" err="1"/>
              <a:t>www.beetlebusters.info</a:t>
            </a:r>
            <a:endParaRPr lang="en-US" dirty="0"/>
          </a:p>
        </p:txBody>
      </p:sp>
    </p:spTree>
    <p:extLst>
      <p:ext uri="{BB962C8B-B14F-4D97-AF65-F5344CB8AC3E}">
        <p14:creationId xmlns:p14="http://schemas.microsoft.com/office/powerpoint/2010/main" val="30634806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Content Placeholder 3"/>
          <p:cNvSpPr>
            <a:spLocks noGrp="1"/>
          </p:cNvSpPr>
          <p:nvPr>
            <p:ph sz="half" idx="2"/>
          </p:nvPr>
        </p:nvSpPr>
        <p:spPr>
          <a:xfrm>
            <a:off x="4038600" y="1143000"/>
            <a:ext cx="5257800" cy="4114800"/>
          </a:xfrm>
        </p:spPr>
        <p:txBody>
          <a:bodyPr>
            <a:normAutofit/>
          </a:bodyPr>
          <a:lstStyle/>
          <a:p>
            <a:r>
              <a:rPr lang="en-US" dirty="0">
                <a:cs typeface="Arial" pitchFamily="34" charset="0"/>
              </a:rPr>
              <a:t>Sweet-smelling berry</a:t>
            </a:r>
          </a:p>
          <a:p>
            <a:r>
              <a:rPr lang="en-US" dirty="0">
                <a:ea typeface="MS PGothic" charset="0"/>
              </a:rPr>
              <a:t>About 1 inch in diameter</a:t>
            </a:r>
          </a:p>
          <a:p>
            <a:r>
              <a:rPr lang="en-US" dirty="0">
                <a:ea typeface="MS PGothic" charset="0"/>
              </a:rPr>
              <a:t>100 berries/plant</a:t>
            </a:r>
          </a:p>
          <a:p>
            <a:r>
              <a:rPr lang="en-US" dirty="0">
                <a:ea typeface="MS PGothic" charset="0"/>
              </a:rPr>
              <a:t>Dispersal</a:t>
            </a:r>
          </a:p>
          <a:p>
            <a:pPr lvl="1"/>
            <a:r>
              <a:rPr lang="en-US" dirty="0">
                <a:ea typeface="MS PGothic" charset="0"/>
              </a:rPr>
              <a:t>Livestock and wildlife</a:t>
            </a:r>
          </a:p>
          <a:p>
            <a:pPr lvl="1"/>
            <a:r>
              <a:rPr lang="en-US" dirty="0">
                <a:ea typeface="MS PGothic" charset="0"/>
              </a:rPr>
              <a:t>Hay and compost</a:t>
            </a:r>
          </a:p>
          <a:p>
            <a:pPr lvl="1"/>
            <a:r>
              <a:rPr lang="en-US" dirty="0">
                <a:ea typeface="MS PGothic" charset="0"/>
              </a:rPr>
              <a:t>water</a:t>
            </a:r>
          </a:p>
          <a:p>
            <a:pPr marL="457200" lvl="1" indent="0">
              <a:buNone/>
            </a:pPr>
            <a:endParaRPr lang="en-US" dirty="0">
              <a:ea typeface="MS PGothic" charset="0"/>
            </a:endParaRPr>
          </a:p>
          <a:p>
            <a:pPr marL="457200" lvl="1" indent="0">
              <a:buNone/>
            </a:pPr>
            <a:endParaRPr lang="en-US" dirty="0">
              <a:ea typeface="MS PGothic" charset="0"/>
            </a:endParaRPr>
          </a:p>
          <a:p>
            <a:pPr marL="457200" lvl="1" indent="0">
              <a:buNone/>
            </a:pPr>
            <a:endParaRPr lang="en-US" dirty="0">
              <a:ea typeface="MS PGothic" charset="0"/>
            </a:endParaRPr>
          </a:p>
        </p:txBody>
      </p:sp>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Soda Apple</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Fruit</a:t>
            </a:r>
            <a:endParaRPr lang="en-US" sz="3600" dirty="0">
              <a:solidFill>
                <a:srgbClr val="008000"/>
              </a:solidFill>
              <a:cs typeface="American Typewriter"/>
            </a:endParaRPr>
          </a:p>
        </p:txBody>
      </p:sp>
      <p:grpSp>
        <p:nvGrpSpPr>
          <p:cNvPr id="9" name="Group 8"/>
          <p:cNvGrpSpPr/>
          <p:nvPr/>
        </p:nvGrpSpPr>
        <p:grpSpPr>
          <a:xfrm>
            <a:off x="-3767"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74465"/>
            <a:ext cx="3429000" cy="4950135"/>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268816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Content Placeholder 3"/>
          <p:cNvSpPr>
            <a:spLocks noGrp="1"/>
          </p:cNvSpPr>
          <p:nvPr>
            <p:ph sz="half" idx="2"/>
          </p:nvPr>
        </p:nvSpPr>
        <p:spPr>
          <a:xfrm>
            <a:off x="5867400" y="1143000"/>
            <a:ext cx="3048000" cy="4114800"/>
          </a:xfrm>
        </p:spPr>
        <p:txBody>
          <a:bodyPr>
            <a:normAutofit/>
          </a:bodyPr>
          <a:lstStyle/>
          <a:p>
            <a:r>
              <a:rPr lang="en-US" dirty="0">
                <a:ea typeface="MS PGothic" charset="0"/>
                <a:cs typeface="Arial" charset="0"/>
              </a:rPr>
              <a:t>0.08 inch in diameter</a:t>
            </a:r>
          </a:p>
          <a:p>
            <a:r>
              <a:rPr lang="en-US" dirty="0">
                <a:ea typeface="MS PGothic" charset="0"/>
                <a:cs typeface="Arial" charset="0"/>
              </a:rPr>
              <a:t>About 400 seeds/berry</a:t>
            </a:r>
          </a:p>
          <a:p>
            <a:r>
              <a:rPr lang="en-US" dirty="0">
                <a:ea typeface="MS PGothic" charset="0"/>
                <a:cs typeface="Arial" charset="0"/>
              </a:rPr>
              <a:t>Lenticular in shape</a:t>
            </a:r>
          </a:p>
          <a:p>
            <a:r>
              <a:rPr lang="en-US" dirty="0">
                <a:ea typeface="MS PGothic" charset="0"/>
                <a:cs typeface="Arial" charset="0"/>
              </a:rPr>
              <a:t>Germination </a:t>
            </a:r>
          </a:p>
          <a:p>
            <a:pPr lvl="1">
              <a:buFont typeface="Arial" charset="0"/>
              <a:buChar char="•"/>
            </a:pPr>
            <a:r>
              <a:rPr lang="en-US" dirty="0">
                <a:ea typeface="ＭＳ Ｐゴシック" charset="0"/>
                <a:cs typeface="Arial" charset="0"/>
              </a:rPr>
              <a:t>Shade or full sun</a:t>
            </a:r>
          </a:p>
          <a:p>
            <a:pPr lvl="1">
              <a:buFont typeface="Arial" charset="0"/>
              <a:buChar char="•"/>
            </a:pPr>
            <a:r>
              <a:rPr lang="en-US" dirty="0">
                <a:ea typeface="ＭＳ Ｐゴシック" charset="0"/>
                <a:cs typeface="Arial" charset="0"/>
              </a:rPr>
              <a:t>Year round in subtropical climates</a:t>
            </a:r>
          </a:p>
        </p:txBody>
      </p:sp>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Soda Apple</a:t>
            </a:r>
          </a:p>
          <a:p>
            <a:pPr algn="l"/>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Seed</a:t>
            </a:r>
            <a:endParaRPr lang="en-US" sz="3600" dirty="0">
              <a:solidFill>
                <a:srgbClr val="008000"/>
              </a:solidFill>
              <a:cs typeface="American Typewriter"/>
            </a:endParaRPr>
          </a:p>
        </p:txBody>
      </p:sp>
      <p:grpSp>
        <p:nvGrpSpPr>
          <p:cNvPr id="9" name="Group 8"/>
          <p:cNvGrpSpPr/>
          <p:nvPr/>
        </p:nvGrpSpPr>
        <p:grpSpPr>
          <a:xfrm>
            <a:off x="-3767"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9" y="1371600"/>
            <a:ext cx="5600701" cy="37338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659888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Soda Apple</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Roots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7" name="Content Placeholder 2"/>
          <p:cNvSpPr>
            <a:spLocks noGrp="1"/>
          </p:cNvSpPr>
          <p:nvPr>
            <p:ph idx="1"/>
          </p:nvPr>
        </p:nvSpPr>
        <p:spPr>
          <a:xfrm>
            <a:off x="6477000" y="1066800"/>
            <a:ext cx="2819400" cy="4056062"/>
          </a:xfrm>
        </p:spPr>
        <p:txBody>
          <a:bodyPr/>
          <a:lstStyle/>
          <a:p>
            <a:r>
              <a:rPr lang="en-US" dirty="0">
                <a:ea typeface="MS PGothic" charset="0"/>
                <a:cs typeface="Arial" charset="0"/>
              </a:rPr>
              <a:t>Extensive system</a:t>
            </a:r>
          </a:p>
          <a:p>
            <a:r>
              <a:rPr lang="en-US" dirty="0">
                <a:ea typeface="MS PGothic" charset="0"/>
                <a:cs typeface="Arial" charset="0"/>
              </a:rPr>
              <a:t>Perennial</a:t>
            </a:r>
          </a:p>
          <a:p>
            <a:r>
              <a:rPr lang="en-US" dirty="0">
                <a:ea typeface="MS PGothic" charset="0"/>
                <a:cs typeface="Arial" charset="0"/>
              </a:rPr>
              <a:t>Length to 5 feet</a:t>
            </a:r>
          </a:p>
          <a:p>
            <a:r>
              <a:rPr lang="en-US" dirty="0">
                <a:ea typeface="MS PGothic" charset="0"/>
                <a:cs typeface="Arial" charset="0"/>
              </a:rPr>
              <a:t>Produce new shoots from root buds</a:t>
            </a:r>
          </a:p>
          <a:p>
            <a:pPr marL="0" indent="0">
              <a:buNone/>
            </a:pPr>
            <a:endParaRPr lang="en-US" dirty="0">
              <a:ea typeface="MS PGothic" charset="0"/>
              <a:cs typeface="Arial" charset="0"/>
            </a:endParaRPr>
          </a:p>
          <a:p>
            <a:endParaRPr lang="en-US" dirty="0">
              <a:ea typeface="MS PGothic" charset="0"/>
              <a:cs typeface="Arial" charset="0"/>
            </a:endParaRPr>
          </a:p>
          <a:p>
            <a:pPr>
              <a:buFontTx/>
              <a:buNone/>
            </a:pPr>
            <a:endParaRPr lang="en-US" sz="2400" dirty="0">
              <a:ea typeface="MS PGothic" charset="0"/>
              <a:cs typeface="Arial" charset="0"/>
            </a:endParaRPr>
          </a:p>
          <a:p>
            <a:endParaRPr lang="en-US" dirty="0">
              <a:ea typeface="MS PGothic" charset="0"/>
            </a:endParaRPr>
          </a:p>
          <a:p>
            <a:endParaRPr lang="en-US" dirty="0">
              <a:ea typeface="MS PGothic" charset="0"/>
            </a:endParaRPr>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6145860" cy="409724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763706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Soda Apple</a:t>
            </a:r>
          </a:p>
          <a:p>
            <a:pPr algn="l"/>
            <a:r>
              <a:rPr lang="en-US" sz="3600" i="1" dirty="0">
                <a:solidFill>
                  <a:srgbClr val="008000"/>
                </a:solidFill>
                <a:ea typeface="MS PGothic" charset="0"/>
                <a:cs typeface="American Typewriter"/>
              </a:rPr>
              <a:t>Damages &amp; Control Efforts</a:t>
            </a:r>
            <a:endParaRPr lang="en-US" sz="3600" dirty="0">
              <a:solidFill>
                <a:srgbClr val="008000"/>
              </a:solidFill>
              <a:cs typeface="American Typewriter"/>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Content Placeholder 2"/>
          <p:cNvSpPr txBox="1">
            <a:spLocks/>
          </p:cNvSpPr>
          <p:nvPr/>
        </p:nvSpPr>
        <p:spPr>
          <a:xfrm>
            <a:off x="35438" y="1012900"/>
            <a:ext cx="4212712" cy="5595010"/>
          </a:xfrm>
          <a:prstGeom prst="rect">
            <a:avLst/>
          </a:prstGeom>
        </p:spPr>
        <p:txBody>
          <a:bodyPr vert="horz" lIns="91440" tIns="45720" rIns="91440" bIns="45720" rtlCol="0">
            <a:normAutofit lnSpcReduction="10000"/>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marL="0" indent="0">
              <a:lnSpc>
                <a:spcPct val="150000"/>
              </a:lnSpc>
              <a:spcBef>
                <a:spcPts val="0"/>
              </a:spcBef>
              <a:buNone/>
            </a:pPr>
            <a:r>
              <a:rPr lang="en-US" sz="3000" i="1" dirty="0">
                <a:solidFill>
                  <a:srgbClr val="800000"/>
                </a:solidFill>
                <a:latin typeface="Goudy Old Style"/>
              </a:rPr>
              <a:t>DAMAGE:</a:t>
            </a:r>
          </a:p>
          <a:p>
            <a:pPr>
              <a:lnSpc>
                <a:spcPct val="150000"/>
              </a:lnSpc>
              <a:spcBef>
                <a:spcPts val="0"/>
              </a:spcBef>
            </a:pPr>
            <a:r>
              <a:rPr lang="en-US" dirty="0">
                <a:solidFill>
                  <a:srgbClr val="800000"/>
                </a:solidFill>
              </a:rPr>
              <a:t>Status:  </a:t>
            </a:r>
          </a:p>
          <a:p>
            <a:pPr lvl="1">
              <a:spcBef>
                <a:spcPts val="0"/>
              </a:spcBef>
            </a:pPr>
            <a:r>
              <a:rPr lang="en-US" dirty="0">
                <a:solidFill>
                  <a:srgbClr val="800000"/>
                </a:solidFill>
              </a:rPr>
              <a:t>Federally-listed noxious weed</a:t>
            </a:r>
          </a:p>
          <a:p>
            <a:pPr>
              <a:spcBef>
                <a:spcPts val="0"/>
              </a:spcBef>
            </a:pPr>
            <a:r>
              <a:rPr lang="en-US" dirty="0">
                <a:solidFill>
                  <a:srgbClr val="800000"/>
                </a:solidFill>
              </a:rPr>
              <a:t>Impacts: </a:t>
            </a:r>
          </a:p>
          <a:p>
            <a:pPr lvl="1">
              <a:spcBef>
                <a:spcPts val="0"/>
              </a:spcBef>
            </a:pPr>
            <a:r>
              <a:rPr lang="en-US" dirty="0">
                <a:solidFill>
                  <a:srgbClr val="800000"/>
                </a:solidFill>
              </a:rPr>
              <a:t>Excludes desirable forage species in pastures and rangelands</a:t>
            </a:r>
          </a:p>
          <a:p>
            <a:pPr lvl="1">
              <a:spcBef>
                <a:spcPts val="0"/>
              </a:spcBef>
            </a:pPr>
            <a:r>
              <a:rPr lang="en-US" dirty="0">
                <a:solidFill>
                  <a:srgbClr val="800000"/>
                </a:solidFill>
              </a:rPr>
              <a:t>Prickly plant parts can restrict wildlife movement</a:t>
            </a:r>
          </a:p>
          <a:p>
            <a:pPr lvl="1">
              <a:spcBef>
                <a:spcPts val="0"/>
              </a:spcBef>
            </a:pPr>
            <a:r>
              <a:rPr lang="en-US" dirty="0">
                <a:solidFill>
                  <a:srgbClr val="800000"/>
                </a:solidFill>
              </a:rPr>
              <a:t>Displaces native plant species</a:t>
            </a:r>
          </a:p>
          <a:p>
            <a:pPr lvl="1">
              <a:spcBef>
                <a:spcPts val="0"/>
              </a:spcBef>
            </a:pPr>
            <a:r>
              <a:rPr lang="en-US" dirty="0">
                <a:solidFill>
                  <a:srgbClr val="800000"/>
                </a:solidFill>
              </a:rPr>
              <a:t>Poisonous to humans (</a:t>
            </a:r>
            <a:r>
              <a:rPr lang="en-US" dirty="0" err="1">
                <a:solidFill>
                  <a:srgbClr val="800000"/>
                </a:solidFill>
              </a:rPr>
              <a:t>solasodine</a:t>
            </a:r>
            <a:r>
              <a:rPr lang="en-US" dirty="0">
                <a:solidFill>
                  <a:srgbClr val="800000"/>
                </a:solidFill>
              </a:rPr>
              <a:t>)</a:t>
            </a:r>
          </a:p>
          <a:p>
            <a:pPr lvl="1">
              <a:spcBef>
                <a:spcPts val="0"/>
              </a:spcBef>
            </a:pPr>
            <a:r>
              <a:rPr lang="en-US" dirty="0">
                <a:solidFill>
                  <a:srgbClr val="800000"/>
                </a:solidFill>
              </a:rPr>
              <a:t>Host for viruses that can infect agricultural crops </a:t>
            </a:r>
          </a:p>
        </p:txBody>
      </p:sp>
      <p:sp>
        <p:nvSpPr>
          <p:cNvPr id="12" name="Content Placeholder 14"/>
          <p:cNvSpPr>
            <a:spLocks noGrp="1"/>
          </p:cNvSpPr>
          <p:nvPr>
            <p:ph idx="1"/>
          </p:nvPr>
        </p:nvSpPr>
        <p:spPr>
          <a:xfrm>
            <a:off x="3818555" y="957856"/>
            <a:ext cx="5414793" cy="5188468"/>
          </a:xfrm>
        </p:spPr>
        <p:txBody>
          <a:bodyPr>
            <a:normAutofit/>
          </a:bodyPr>
          <a:lstStyle/>
          <a:p>
            <a:pPr marL="0" indent="0">
              <a:lnSpc>
                <a:spcPct val="150000"/>
              </a:lnSpc>
              <a:spcBef>
                <a:spcPts val="0"/>
              </a:spcBef>
              <a:buNone/>
            </a:pPr>
            <a:r>
              <a:rPr lang="en-US" sz="3000" b="1" i="1" dirty="0">
                <a:solidFill>
                  <a:schemeClr val="accent6">
                    <a:lumMod val="50000"/>
                  </a:schemeClr>
                </a:solidFill>
              </a:rPr>
              <a:t>CONTROL:</a:t>
            </a:r>
          </a:p>
          <a:p>
            <a:pPr>
              <a:spcBef>
                <a:spcPts val="0"/>
              </a:spcBef>
            </a:pPr>
            <a:r>
              <a:rPr lang="en-US" dirty="0">
                <a:solidFill>
                  <a:schemeClr val="accent6">
                    <a:lumMod val="50000"/>
                  </a:schemeClr>
                </a:solidFill>
              </a:rPr>
              <a:t>Prevention: </a:t>
            </a:r>
          </a:p>
          <a:p>
            <a:pPr lvl="1">
              <a:spcBef>
                <a:spcPts val="0"/>
              </a:spcBef>
            </a:pPr>
            <a:r>
              <a:rPr lang="en-US" dirty="0">
                <a:solidFill>
                  <a:schemeClr val="accent6">
                    <a:lumMod val="50000"/>
                  </a:schemeClr>
                </a:solidFill>
              </a:rPr>
              <a:t>Early Detection &amp; Rapid Response (EDRR)</a:t>
            </a:r>
          </a:p>
          <a:p>
            <a:pPr>
              <a:spcBef>
                <a:spcPts val="0"/>
              </a:spcBef>
            </a:pPr>
            <a:r>
              <a:rPr lang="en-US" dirty="0">
                <a:solidFill>
                  <a:schemeClr val="accent6">
                    <a:lumMod val="50000"/>
                  </a:schemeClr>
                </a:solidFill>
              </a:rPr>
              <a:t>Control</a:t>
            </a:r>
            <a:r>
              <a:rPr lang="en-US" baseline="30000" dirty="0">
                <a:solidFill>
                  <a:schemeClr val="accent6">
                    <a:lumMod val="50000"/>
                  </a:schemeClr>
                </a:solidFill>
              </a:rPr>
              <a:t>1</a:t>
            </a:r>
          </a:p>
          <a:p>
            <a:pPr lvl="1">
              <a:spcBef>
                <a:spcPts val="0"/>
              </a:spcBef>
            </a:pPr>
            <a:r>
              <a:rPr lang="en-US" dirty="0">
                <a:solidFill>
                  <a:schemeClr val="accent6">
                    <a:lumMod val="50000"/>
                  </a:schemeClr>
                </a:solidFill>
              </a:rPr>
              <a:t>Manual: mowing to stop fruit production</a:t>
            </a:r>
          </a:p>
          <a:p>
            <a:pPr lvl="1">
              <a:spcBef>
                <a:spcPts val="0"/>
              </a:spcBef>
            </a:pPr>
            <a:r>
              <a:rPr lang="en-US" dirty="0">
                <a:solidFill>
                  <a:schemeClr val="accent6">
                    <a:lumMod val="50000"/>
                  </a:schemeClr>
                </a:solidFill>
              </a:rPr>
              <a:t>Chemical: herbicides (glyphosate, </a:t>
            </a:r>
            <a:r>
              <a:rPr lang="en-US" dirty="0" err="1">
                <a:solidFill>
                  <a:schemeClr val="accent6">
                    <a:lumMod val="50000"/>
                  </a:schemeClr>
                </a:solidFill>
              </a:rPr>
              <a:t>imazapyr</a:t>
            </a:r>
            <a:r>
              <a:rPr lang="en-US" dirty="0">
                <a:solidFill>
                  <a:schemeClr val="accent6">
                    <a:lumMod val="50000"/>
                  </a:schemeClr>
                </a:solidFill>
              </a:rPr>
              <a:t>, or </a:t>
            </a:r>
            <a:r>
              <a:rPr lang="en-US" dirty="0" err="1">
                <a:solidFill>
                  <a:schemeClr val="accent6">
                    <a:lumMod val="50000"/>
                  </a:schemeClr>
                </a:solidFill>
              </a:rPr>
              <a:t>triclopyr</a:t>
            </a:r>
            <a:r>
              <a:rPr lang="en-US" dirty="0">
                <a:solidFill>
                  <a:schemeClr val="accent6">
                    <a:lumMod val="50000"/>
                  </a:schemeClr>
                </a:solidFill>
              </a:rPr>
              <a:t>)</a:t>
            </a:r>
          </a:p>
          <a:p>
            <a:pPr lvl="1">
              <a:spcBef>
                <a:spcPts val="0"/>
              </a:spcBef>
            </a:pPr>
            <a:r>
              <a:rPr lang="en-US" dirty="0" err="1">
                <a:solidFill>
                  <a:schemeClr val="accent6">
                    <a:lumMod val="50000"/>
                  </a:schemeClr>
                </a:solidFill>
              </a:rPr>
              <a:t>Biocontrol</a:t>
            </a:r>
            <a:r>
              <a:rPr lang="en-US" dirty="0">
                <a:solidFill>
                  <a:schemeClr val="accent6">
                    <a:lumMod val="50000"/>
                  </a:schemeClr>
                </a:solidFill>
              </a:rPr>
              <a:t>: Bacterial pathogen: </a:t>
            </a:r>
            <a:r>
              <a:rPr lang="en-US" i="1" dirty="0" err="1">
                <a:solidFill>
                  <a:schemeClr val="accent6">
                    <a:lumMod val="50000"/>
                  </a:schemeClr>
                </a:solidFill>
              </a:rPr>
              <a:t>Ralstonia</a:t>
            </a:r>
            <a:r>
              <a:rPr lang="en-US" i="1" dirty="0">
                <a:solidFill>
                  <a:schemeClr val="accent6">
                    <a:lumMod val="50000"/>
                  </a:schemeClr>
                </a:solidFill>
              </a:rPr>
              <a:t> </a:t>
            </a:r>
            <a:r>
              <a:rPr lang="en-US" i="1" dirty="0" err="1">
                <a:solidFill>
                  <a:schemeClr val="accent6">
                    <a:lumMod val="50000"/>
                  </a:schemeClr>
                </a:solidFill>
              </a:rPr>
              <a:t>solanacearum</a:t>
            </a:r>
            <a:r>
              <a:rPr lang="en-US" i="1" dirty="0"/>
              <a:t> </a:t>
            </a:r>
            <a:endParaRPr lang="en-US" dirty="0">
              <a:solidFill>
                <a:schemeClr val="accent6">
                  <a:lumMod val="50000"/>
                </a:schemeClr>
              </a:solidFill>
            </a:endParaRPr>
          </a:p>
        </p:txBody>
      </p:sp>
      <p:sp>
        <p:nvSpPr>
          <p:cNvPr id="13" name="TextBox 12"/>
          <p:cNvSpPr txBox="1"/>
          <p:nvPr/>
        </p:nvSpPr>
        <p:spPr>
          <a:xfrm>
            <a:off x="35437" y="6567100"/>
            <a:ext cx="2944830" cy="307777"/>
          </a:xfrm>
          <a:prstGeom prst="rect">
            <a:avLst/>
          </a:prstGeom>
          <a:noFill/>
        </p:spPr>
        <p:txBody>
          <a:bodyPr wrap="square" rtlCol="0">
            <a:spAutoFit/>
          </a:bodyPr>
          <a:lstStyle/>
          <a:p>
            <a:r>
              <a:rPr lang="en-US" sz="1400" baseline="30000" dirty="0">
                <a:solidFill>
                  <a:schemeClr val="bg1"/>
                </a:solidFill>
              </a:rPr>
              <a:t>1</a:t>
            </a:r>
            <a:r>
              <a:rPr lang="en-US" sz="1400" dirty="0">
                <a:solidFill>
                  <a:schemeClr val="bg1"/>
                </a:solidFill>
              </a:rPr>
              <a:t>USDA APHIS, 2005</a:t>
            </a:r>
          </a:p>
        </p:txBody>
      </p:sp>
    </p:spTree>
    <p:extLst>
      <p:ext uri="{BB962C8B-B14F-4D97-AF65-F5344CB8AC3E}">
        <p14:creationId xmlns:p14="http://schemas.microsoft.com/office/powerpoint/2010/main" val="410753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92964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Spiderwort</a:t>
            </a:r>
          </a:p>
          <a:p>
            <a:pPr algn="l"/>
            <a:r>
              <a:rPr lang="en-US" sz="3600" i="1" dirty="0" err="1">
                <a:solidFill>
                  <a:srgbClr val="408000"/>
                </a:solidFill>
                <a:latin typeface="+mn-lt"/>
                <a:ea typeface="MS PGothic" charset="0"/>
                <a:cs typeface="Arial" charset="0"/>
              </a:rPr>
              <a:t>Commelina</a:t>
            </a:r>
            <a:r>
              <a:rPr lang="en-US" sz="3600" i="1" dirty="0">
                <a:solidFill>
                  <a:srgbClr val="408000"/>
                </a:solidFill>
                <a:latin typeface="+mn-lt"/>
                <a:ea typeface="MS PGothic" charset="0"/>
                <a:cs typeface="Arial" charset="0"/>
              </a:rPr>
              <a:t> </a:t>
            </a:r>
            <a:r>
              <a:rPr lang="en-US" sz="3600" i="1" dirty="0" err="1">
                <a:solidFill>
                  <a:srgbClr val="408000"/>
                </a:solidFill>
                <a:latin typeface="+mn-lt"/>
                <a:ea typeface="MS PGothic" charset="0"/>
                <a:cs typeface="Arial" charset="0"/>
              </a:rPr>
              <a:t>benghalensis</a:t>
            </a:r>
            <a:r>
              <a:rPr lang="en-US" sz="3600" i="1" dirty="0">
                <a:solidFill>
                  <a:srgbClr val="408000"/>
                </a:solidFill>
                <a:latin typeface="+mn-lt"/>
                <a:ea typeface="MS PGothic" charset="0"/>
                <a:cs typeface="Arial" charset="0"/>
              </a:rPr>
              <a:t> </a:t>
            </a:r>
            <a:r>
              <a:rPr lang="en-US" sz="3600" dirty="0">
                <a:solidFill>
                  <a:srgbClr val="408000"/>
                </a:solidFill>
                <a:latin typeface="+mn-lt"/>
                <a:ea typeface="MS PGothic" charset="0"/>
                <a:cs typeface="Arial" charset="0"/>
              </a:rPr>
              <a:t>L.</a:t>
            </a:r>
            <a:endParaRPr lang="en-US" sz="3600" dirty="0">
              <a:solidFill>
                <a:srgbClr val="008000"/>
              </a:solidFill>
              <a:cs typeface="American Typewriter"/>
            </a:endParaRPr>
          </a:p>
        </p:txBody>
      </p:sp>
      <p:pic>
        <p:nvPicPr>
          <p:cNvPr id="8" name="Picture 7" descr="230807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218635"/>
            <a:ext cx="6400800" cy="4801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1524000" y="5562600"/>
            <a:ext cx="4419600" cy="369332"/>
          </a:xfrm>
          <a:prstGeom prst="rect">
            <a:avLst/>
          </a:prstGeom>
          <a:noFill/>
        </p:spPr>
        <p:txBody>
          <a:bodyPr wrap="square" rtlCol="0">
            <a:spAutoFit/>
          </a:bodyPr>
          <a:lstStyle/>
          <a:p>
            <a:r>
              <a:rPr lang="en-US" b="1" dirty="0">
                <a:latin typeface="American Typewriter"/>
                <a:cs typeface="American Typewriter"/>
              </a:rPr>
              <a:t>Family:  </a:t>
            </a:r>
            <a:r>
              <a:rPr lang="en-US" dirty="0" err="1">
                <a:latin typeface="American Typewriter"/>
                <a:ea typeface="MS PGothic" charset="0"/>
                <a:cs typeface="American Typewriter"/>
              </a:rPr>
              <a:t>Commelinaceae</a:t>
            </a:r>
            <a:r>
              <a:rPr lang="en-US" dirty="0">
                <a:latin typeface="American Typewriter"/>
                <a:ea typeface="MS PGothic" charset="0"/>
                <a:cs typeface="American Typewriter"/>
              </a:rPr>
              <a:t> </a:t>
            </a:r>
          </a:p>
        </p:txBody>
      </p:sp>
    </p:spTree>
    <p:extLst>
      <p:ext uri="{BB962C8B-B14F-4D97-AF65-F5344CB8AC3E}">
        <p14:creationId xmlns:p14="http://schemas.microsoft.com/office/powerpoint/2010/main" val="13700302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1"/>
                </a:solidFill>
              </a:endParaRPr>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Spiderwort</a:t>
            </a:r>
          </a:p>
          <a:p>
            <a:pPr algn="l"/>
            <a:r>
              <a:rPr lang="en-US" sz="3600" i="1" dirty="0">
                <a:solidFill>
                  <a:srgbClr val="008000"/>
                </a:solidFill>
                <a:ea typeface="MS PGothic" charset="0"/>
                <a:cs typeface="American Typewriter"/>
              </a:rPr>
              <a:t>Introduction &amp; Distribution</a:t>
            </a:r>
            <a:endParaRPr lang="en-US" sz="3600" dirty="0">
              <a:solidFill>
                <a:srgbClr val="008000"/>
              </a:solidFill>
              <a:cs typeface="American Typewriter"/>
            </a:endParaRPr>
          </a:p>
        </p:txBody>
      </p:sp>
      <p:sp>
        <p:nvSpPr>
          <p:cNvPr id="8" name="TextBox 7"/>
          <p:cNvSpPr txBox="1"/>
          <p:nvPr/>
        </p:nvSpPr>
        <p:spPr>
          <a:xfrm>
            <a:off x="-76200" y="1314271"/>
            <a:ext cx="9525000" cy="1477328"/>
          </a:xfrm>
          <a:prstGeom prst="rect">
            <a:avLst/>
          </a:prstGeom>
          <a:noFill/>
        </p:spPr>
        <p:txBody>
          <a:bodyPr wrap="square" rtlCol="0">
            <a:spAutoFit/>
          </a:bodyPr>
          <a:lstStyle/>
          <a:p>
            <a:r>
              <a:rPr lang="en-US" b="1" i="1" dirty="0"/>
              <a:t>Native Range</a:t>
            </a:r>
            <a:r>
              <a:rPr lang="en-US" b="1" dirty="0"/>
              <a:t>: </a:t>
            </a:r>
            <a:r>
              <a:rPr lang="en-US" dirty="0"/>
              <a:t>Tropical Africa and Asia</a:t>
            </a:r>
          </a:p>
          <a:p>
            <a:r>
              <a:rPr lang="en-US" b="1" i="1" dirty="0"/>
              <a:t>U.S. Transmission</a:t>
            </a:r>
            <a:r>
              <a:rPr lang="en-US" i="1" dirty="0"/>
              <a:t>:</a:t>
            </a:r>
            <a:r>
              <a:rPr lang="en-US" dirty="0"/>
              <a:t> Unknown, </a:t>
            </a:r>
            <a:r>
              <a:rPr lang="en-US" dirty="0" err="1"/>
              <a:t>contminated</a:t>
            </a:r>
            <a:r>
              <a:rPr lang="en-US" dirty="0"/>
              <a:t> seed or other agricultural products (</a:t>
            </a:r>
            <a:r>
              <a:rPr lang="en-US" i="1" dirty="0"/>
              <a:t>1</a:t>
            </a:r>
            <a:r>
              <a:rPr lang="en-US" i="1" baseline="30000" dirty="0"/>
              <a:t>st</a:t>
            </a:r>
            <a:r>
              <a:rPr lang="en-US" i="1" dirty="0"/>
              <a:t> Discovery: </a:t>
            </a:r>
            <a:r>
              <a:rPr lang="en-US" dirty="0"/>
              <a:t>Florida, 1928) </a:t>
            </a:r>
          </a:p>
          <a:p>
            <a:r>
              <a:rPr lang="en-US" b="1" i="1" dirty="0"/>
              <a:t>U.S. Distribution:</a:t>
            </a:r>
          </a:p>
          <a:p>
            <a:r>
              <a:rPr lang="en-US" dirty="0">
                <a:solidFill>
                  <a:srgbClr val="FFFFFF"/>
                </a:solidFill>
              </a:rPr>
              <a:t> </a:t>
            </a:r>
          </a:p>
        </p:txBody>
      </p:sp>
      <p:sp>
        <p:nvSpPr>
          <p:cNvPr id="13" name="TextBox 12"/>
          <p:cNvSpPr txBox="1"/>
          <p:nvPr/>
        </p:nvSpPr>
        <p:spPr>
          <a:xfrm>
            <a:off x="5181600" y="2362200"/>
            <a:ext cx="2209800" cy="2031325"/>
          </a:xfrm>
          <a:prstGeom prst="rect">
            <a:avLst/>
          </a:prstGeom>
          <a:noFill/>
        </p:spPr>
        <p:txBody>
          <a:bodyPr wrap="square" rtlCol="0">
            <a:spAutoFit/>
          </a:bodyPr>
          <a:lstStyle/>
          <a:p>
            <a:r>
              <a:rPr lang="en-US" b="1" i="1" dirty="0">
                <a:solidFill>
                  <a:srgbClr val="000000"/>
                </a:solidFill>
              </a:rPr>
              <a:t>Reported In:</a:t>
            </a:r>
          </a:p>
          <a:p>
            <a:pPr marL="285750" indent="-285750">
              <a:buFont typeface="Arial"/>
              <a:buChar char="•"/>
            </a:pPr>
            <a:r>
              <a:rPr lang="en-US" dirty="0"/>
              <a:t>California</a:t>
            </a:r>
          </a:p>
          <a:p>
            <a:pPr marL="285750" indent="-285750">
              <a:buFont typeface="Arial"/>
              <a:buChar char="•"/>
            </a:pPr>
            <a:r>
              <a:rPr lang="en-US" dirty="0"/>
              <a:t>Florida</a:t>
            </a:r>
          </a:p>
          <a:p>
            <a:pPr marL="285750" indent="-285750">
              <a:buFont typeface="Arial"/>
              <a:buChar char="•"/>
            </a:pPr>
            <a:r>
              <a:rPr lang="en-US" dirty="0"/>
              <a:t>Georgia</a:t>
            </a:r>
          </a:p>
          <a:p>
            <a:pPr marL="285750" indent="-285750">
              <a:buFont typeface="Arial"/>
              <a:buChar char="•"/>
            </a:pPr>
            <a:r>
              <a:rPr lang="en-US" dirty="0"/>
              <a:t>Louisiana</a:t>
            </a:r>
          </a:p>
          <a:p>
            <a:pPr marL="285750" indent="-285750">
              <a:buFont typeface="Arial"/>
              <a:buChar char="•"/>
            </a:pPr>
            <a:r>
              <a:rPr lang="en-US" dirty="0"/>
              <a:t>North Carolina</a:t>
            </a:r>
          </a:p>
          <a:p>
            <a:endParaRPr lang="en-U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59" y="2502095"/>
            <a:ext cx="4876800" cy="4051105"/>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559747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Spiderwort</a:t>
            </a:r>
          </a:p>
          <a:p>
            <a:pPr algn="l"/>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Whole Plant</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4" name="Content Placeholder 2"/>
          <p:cNvSpPr txBox="1">
            <a:spLocks/>
          </p:cNvSpPr>
          <p:nvPr/>
        </p:nvSpPr>
        <p:spPr>
          <a:xfrm>
            <a:off x="6096000" y="1143000"/>
            <a:ext cx="3048000" cy="46482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r>
              <a:rPr lang="en-US" dirty="0">
                <a:ea typeface="MS PGothic" charset="0"/>
                <a:cs typeface="Arial" charset="0"/>
              </a:rPr>
              <a:t>Perennial or annual</a:t>
            </a:r>
          </a:p>
          <a:p>
            <a:r>
              <a:rPr lang="en-US" dirty="0">
                <a:ea typeface="MS PGothic" charset="0"/>
                <a:cs typeface="Arial" charset="0"/>
              </a:rPr>
              <a:t>Stems to 3 feet</a:t>
            </a:r>
          </a:p>
          <a:p>
            <a:pPr lvl="1">
              <a:buFont typeface="Arial" charset="0"/>
              <a:buChar char="•"/>
            </a:pPr>
            <a:r>
              <a:rPr lang="en-US" dirty="0">
                <a:ea typeface="ＭＳ Ｐゴシック" charset="0"/>
                <a:cs typeface="Arial" charset="0"/>
              </a:rPr>
              <a:t>Fleshy</a:t>
            </a:r>
          </a:p>
          <a:p>
            <a:pPr lvl="1">
              <a:buFont typeface="Arial" charset="0"/>
              <a:buChar char="•"/>
            </a:pPr>
            <a:r>
              <a:rPr lang="en-US" dirty="0">
                <a:ea typeface="ＭＳ Ｐゴシック" charset="0"/>
                <a:cs typeface="Arial" charset="0"/>
              </a:rPr>
              <a:t>Root at nodes</a:t>
            </a:r>
          </a:p>
          <a:p>
            <a:pPr lvl="1">
              <a:buFont typeface="Arial" charset="0"/>
              <a:buChar char="•"/>
            </a:pPr>
            <a:r>
              <a:rPr lang="en-US" dirty="0">
                <a:ea typeface="ＭＳ Ｐゴシック" charset="0"/>
                <a:cs typeface="Arial" charset="0"/>
              </a:rPr>
              <a:t>Ascending or decumbent</a:t>
            </a:r>
          </a:p>
          <a:p>
            <a:r>
              <a:rPr lang="en-US" dirty="0">
                <a:ea typeface="MS PGothic" charset="0"/>
                <a:cs typeface="Arial" charset="0"/>
              </a:rPr>
              <a:t>Branched</a:t>
            </a:r>
          </a:p>
          <a:p>
            <a:pPr marL="0" indent="0">
              <a:buNone/>
              <a:defRPr/>
            </a:pPr>
            <a:endParaRPr lang="en-US" dirty="0">
              <a:cs typeface="Arial" pitchFamily="34" charset="0"/>
            </a:endParaRPr>
          </a:p>
          <a:p>
            <a:pPr marL="0" indent="0">
              <a:buFontTx/>
              <a:buNone/>
              <a:defRPr/>
            </a:pPr>
            <a:endParaRPr lang="en-US" dirty="0">
              <a:cs typeface="Arial" pitchFamily="34" charset="0"/>
            </a:endParaRPr>
          </a:p>
          <a:p>
            <a:pPr>
              <a:defRPr/>
            </a:pPr>
            <a:endParaRPr lang="en-US" dirty="0">
              <a:cs typeface="Arial" pitchFamily="34" charset="0"/>
            </a:endParaRPr>
          </a:p>
        </p:txBody>
      </p:sp>
      <p:pic>
        <p:nvPicPr>
          <p:cNvPr id="13" name="Picture 12" descr="138100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9030" y="1295400"/>
            <a:ext cx="5836970" cy="388259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306635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Spiderwort</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Leaf Blade</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4" name="Content Placeholder 2"/>
          <p:cNvSpPr txBox="1">
            <a:spLocks/>
          </p:cNvSpPr>
          <p:nvPr/>
        </p:nvSpPr>
        <p:spPr>
          <a:xfrm>
            <a:off x="4724400" y="1447800"/>
            <a:ext cx="4191000" cy="4724400"/>
          </a:xfrm>
          <a:prstGeom prst="rect">
            <a:avLst/>
          </a:prstGeom>
        </p:spPr>
        <p:txBody>
          <a:bodyPr vert="horz" lIns="91440" tIns="45720" rIns="91440" bIns="45720" rtlCol="0">
            <a:normAutofit fontScale="92500"/>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defRPr/>
            </a:pPr>
            <a:r>
              <a:rPr lang="en-US" dirty="0">
                <a:cs typeface="Arial" pitchFamily="34" charset="0"/>
              </a:rPr>
              <a:t>Sheath with red hairs</a:t>
            </a:r>
          </a:p>
          <a:p>
            <a:pPr>
              <a:defRPr/>
            </a:pPr>
            <a:r>
              <a:rPr lang="en-US" dirty="0">
                <a:cs typeface="Arial" pitchFamily="34" charset="0"/>
              </a:rPr>
              <a:t>Ovate to lance-elliptic in shape</a:t>
            </a:r>
          </a:p>
          <a:p>
            <a:pPr>
              <a:defRPr/>
            </a:pPr>
            <a:r>
              <a:rPr lang="en-US" dirty="0">
                <a:cs typeface="Arial" pitchFamily="34" charset="0"/>
              </a:rPr>
              <a:t>Alternate arrangement</a:t>
            </a:r>
          </a:p>
          <a:p>
            <a:pPr>
              <a:defRPr/>
            </a:pPr>
            <a:r>
              <a:rPr lang="en-US" dirty="0">
                <a:cs typeface="Arial" pitchFamily="34" charset="0"/>
              </a:rPr>
              <a:t>3 inches in length</a:t>
            </a:r>
          </a:p>
          <a:p>
            <a:pPr>
              <a:defRPr/>
            </a:pPr>
            <a:r>
              <a:rPr lang="en-US" dirty="0">
                <a:cs typeface="Arial" pitchFamily="34" charset="0"/>
              </a:rPr>
              <a:t>Entire leaf margin</a:t>
            </a:r>
          </a:p>
          <a:p>
            <a:pPr>
              <a:defRPr/>
            </a:pPr>
            <a:r>
              <a:rPr lang="en-US" dirty="0">
                <a:cs typeface="Arial" pitchFamily="34" charset="0"/>
              </a:rPr>
              <a:t>Hirsute surface</a:t>
            </a:r>
          </a:p>
          <a:p>
            <a:pPr>
              <a:defRPr/>
            </a:pPr>
            <a:r>
              <a:rPr lang="en-US" dirty="0">
                <a:cs typeface="Arial" pitchFamily="34" charset="0"/>
              </a:rPr>
              <a:t>Note: native </a:t>
            </a:r>
            <a:r>
              <a:rPr lang="en-US" i="1" dirty="0" err="1">
                <a:cs typeface="Arial" pitchFamily="34" charset="0"/>
              </a:rPr>
              <a:t>Commelina</a:t>
            </a:r>
            <a:r>
              <a:rPr lang="en-US" i="1" dirty="0">
                <a:cs typeface="Arial" pitchFamily="34" charset="0"/>
              </a:rPr>
              <a:t> </a:t>
            </a:r>
            <a:r>
              <a:rPr lang="en-US" i="1" dirty="0" err="1">
                <a:cs typeface="Arial" pitchFamily="34" charset="0"/>
              </a:rPr>
              <a:t>virginica</a:t>
            </a:r>
            <a:r>
              <a:rPr lang="en-US" i="1" dirty="0">
                <a:cs typeface="Arial" pitchFamily="34" charset="0"/>
              </a:rPr>
              <a:t> </a:t>
            </a:r>
            <a:r>
              <a:rPr lang="en-US" dirty="0">
                <a:cs typeface="Arial" pitchFamily="34" charset="0"/>
              </a:rPr>
              <a:t>can have red hairs on sheath, but has narrow leaves</a:t>
            </a:r>
          </a:p>
          <a:p>
            <a:pPr marL="0" indent="0">
              <a:buFontTx/>
              <a:buNone/>
              <a:defRPr/>
            </a:pPr>
            <a:endParaRPr lang="en-US" dirty="0">
              <a:cs typeface="Arial" pitchFamily="34" charset="0"/>
            </a:endParaRPr>
          </a:p>
          <a:p>
            <a:pPr marL="0" indent="0">
              <a:buNone/>
              <a:defRPr/>
            </a:pPr>
            <a:endParaRPr lang="en-US" dirty="0">
              <a:cs typeface="Arial" pitchFamily="34" charset="0"/>
            </a:endParaRPr>
          </a:p>
        </p:txBody>
      </p:sp>
      <p:sp>
        <p:nvSpPr>
          <p:cNvPr id="6" name="Rectangle 5"/>
          <p:cNvSpPr/>
          <p:nvPr/>
        </p:nvSpPr>
        <p:spPr>
          <a:xfrm>
            <a:off x="0" y="6550222"/>
            <a:ext cx="7315200" cy="307777"/>
          </a:xfrm>
          <a:prstGeom prst="rect">
            <a:avLst/>
          </a:prstGeom>
        </p:spPr>
        <p:txBody>
          <a:bodyPr wrap="square">
            <a:spAutoFit/>
          </a:bodyPr>
          <a:lstStyle/>
          <a:p>
            <a:r>
              <a:rPr lang="en-US" sz="1400" baseline="30000" dirty="0">
                <a:solidFill>
                  <a:schemeClr val="bg1"/>
                </a:solidFill>
                <a:cs typeface="Arial" charset="0"/>
              </a:rPr>
              <a:t>1</a:t>
            </a:r>
            <a:r>
              <a:rPr lang="en-US" sz="1400" dirty="0">
                <a:solidFill>
                  <a:schemeClr val="bg1"/>
                </a:solidFill>
                <a:cs typeface="Arial" charset="0"/>
              </a:rPr>
              <a:t>Stanley Culpepper, University of Georgia, </a:t>
            </a:r>
            <a:r>
              <a:rPr lang="en-US" sz="1400" dirty="0" err="1">
                <a:solidFill>
                  <a:schemeClr val="bg1"/>
                </a:solidFill>
                <a:cs typeface="Arial" charset="0"/>
              </a:rPr>
              <a:t>www.forestry</a:t>
            </a:r>
            <a:r>
              <a:rPr lang="en-US" sz="1400" dirty="0">
                <a:solidFill>
                  <a:schemeClr val="bg1"/>
                </a:solidFill>
                <a:cs typeface="Arial" charset="0"/>
              </a:rPr>
              <a:t> </a:t>
            </a:r>
            <a:r>
              <a:rPr lang="en-US" sz="1400" dirty="0" err="1">
                <a:solidFill>
                  <a:schemeClr val="bg1"/>
                </a:solidFill>
                <a:cs typeface="Arial" charset="0"/>
              </a:rPr>
              <a:t>imacges,org</a:t>
            </a:r>
            <a:r>
              <a:rPr lang="en-US" sz="1400" dirty="0">
                <a:solidFill>
                  <a:schemeClr val="bg1"/>
                </a:solidFill>
                <a:cs typeface="Arial" charset="0"/>
              </a:rPr>
              <a:t>;   </a:t>
            </a:r>
            <a:r>
              <a:rPr lang="en-US" sz="1400" baseline="30000" dirty="0">
                <a:solidFill>
                  <a:schemeClr val="bg1"/>
                </a:solidFill>
                <a:cs typeface="Arial" charset="0"/>
              </a:rPr>
              <a:t>2</a:t>
            </a:r>
            <a:r>
              <a:rPr lang="en-US" sz="1400" dirty="0">
                <a:solidFill>
                  <a:schemeClr val="bg1"/>
                </a:solidFill>
                <a:cs typeface="Arial" charset="0"/>
              </a:rPr>
              <a:t>Herb </a:t>
            </a:r>
            <a:r>
              <a:rPr lang="en-US" sz="1400" dirty="0" err="1">
                <a:solidFill>
                  <a:schemeClr val="bg1"/>
                </a:solidFill>
                <a:cs typeface="Arial" charset="0"/>
              </a:rPr>
              <a:t>Pilcher</a:t>
            </a:r>
            <a:r>
              <a:rPr lang="en-US" sz="1400" dirty="0">
                <a:solidFill>
                  <a:schemeClr val="bg1"/>
                </a:solidFill>
                <a:cs typeface="Arial" charset="0"/>
              </a:rPr>
              <a:t>, USDA ARS</a:t>
            </a:r>
          </a:p>
        </p:txBody>
      </p:sp>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152400"/>
            <a:ext cx="1209560" cy="181434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 name="Picture 1"/>
          <p:cNvPicPr>
            <a:picLocks noChangeAspect="1"/>
          </p:cNvPicPr>
          <p:nvPr/>
        </p:nvPicPr>
        <p:blipFill>
          <a:blip r:embed="rId8"/>
          <a:stretch>
            <a:fillRect/>
          </a:stretch>
        </p:blipFill>
        <p:spPr>
          <a:xfrm>
            <a:off x="152400" y="1981200"/>
            <a:ext cx="4529138" cy="4114800"/>
          </a:xfrm>
          <a:prstGeom prst="rect">
            <a:avLst/>
          </a:prstGeom>
          <a:ln w="15875">
            <a:solidFill>
              <a:schemeClr val="tx1"/>
            </a:solidFill>
          </a:ln>
        </p:spPr>
      </p:pic>
      <p:sp>
        <p:nvSpPr>
          <p:cNvPr id="3" name="TextBox 2"/>
          <p:cNvSpPr txBox="1"/>
          <p:nvPr/>
        </p:nvSpPr>
        <p:spPr>
          <a:xfrm>
            <a:off x="4419600" y="5791200"/>
            <a:ext cx="304800" cy="307777"/>
          </a:xfrm>
          <a:prstGeom prst="rect">
            <a:avLst/>
          </a:prstGeom>
          <a:noFill/>
        </p:spPr>
        <p:txBody>
          <a:bodyPr wrap="square" rtlCol="0">
            <a:spAutoFit/>
          </a:bodyPr>
          <a:lstStyle/>
          <a:p>
            <a:r>
              <a:rPr lang="en-US" sz="1400" dirty="0">
                <a:solidFill>
                  <a:schemeClr val="bg1"/>
                </a:solidFill>
              </a:rPr>
              <a:t>1</a:t>
            </a:r>
          </a:p>
        </p:txBody>
      </p:sp>
      <p:sp>
        <p:nvSpPr>
          <p:cNvPr id="11" name="TextBox 10"/>
          <p:cNvSpPr txBox="1"/>
          <p:nvPr/>
        </p:nvSpPr>
        <p:spPr>
          <a:xfrm>
            <a:off x="8686800" y="1676400"/>
            <a:ext cx="304800" cy="307777"/>
          </a:xfrm>
          <a:prstGeom prst="rect">
            <a:avLst/>
          </a:prstGeom>
          <a:noFill/>
        </p:spPr>
        <p:txBody>
          <a:bodyPr wrap="square" rtlCol="0">
            <a:spAutoFit/>
          </a:bodyPr>
          <a:lstStyle/>
          <a:p>
            <a:r>
              <a:rPr lang="en-US" sz="1400" dirty="0">
                <a:solidFill>
                  <a:schemeClr val="bg1"/>
                </a:solidFill>
              </a:rPr>
              <a:t>2</a:t>
            </a:r>
          </a:p>
        </p:txBody>
      </p:sp>
    </p:spTree>
    <p:extLst>
      <p:ext uri="{BB962C8B-B14F-4D97-AF65-F5344CB8AC3E}">
        <p14:creationId xmlns:p14="http://schemas.microsoft.com/office/powerpoint/2010/main" val="39371662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Spiderwort</a:t>
            </a:r>
          </a:p>
          <a:p>
            <a:pPr algn="l"/>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Flowers/Seed Heads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4" name="Content Placeholder 2"/>
          <p:cNvSpPr>
            <a:spLocks noGrp="1"/>
          </p:cNvSpPr>
          <p:nvPr>
            <p:ph sz="half" idx="1"/>
          </p:nvPr>
        </p:nvSpPr>
        <p:spPr>
          <a:xfrm>
            <a:off x="6096000" y="1143000"/>
            <a:ext cx="3048000" cy="4114800"/>
          </a:xfrm>
        </p:spPr>
        <p:txBody>
          <a:bodyPr>
            <a:normAutofit fontScale="92500" lnSpcReduction="10000"/>
          </a:bodyPr>
          <a:lstStyle/>
          <a:p>
            <a:r>
              <a:rPr lang="en-US" dirty="0" err="1">
                <a:cs typeface="Arial" pitchFamily="34" charset="0"/>
              </a:rPr>
              <a:t>Chasmogamous</a:t>
            </a:r>
            <a:endParaRPr lang="en-US" dirty="0">
              <a:ea typeface="MS PGothic" charset="0"/>
              <a:cs typeface="Arial" charset="0"/>
            </a:endParaRPr>
          </a:p>
          <a:p>
            <a:pPr lvl="1">
              <a:buFont typeface="Arial" charset="0"/>
              <a:buChar char="•"/>
            </a:pPr>
            <a:r>
              <a:rPr lang="en-US" dirty="0">
                <a:ea typeface="ＭＳ Ｐゴシック" charset="0"/>
                <a:cs typeface="Arial" charset="0"/>
              </a:rPr>
              <a:t>Aerial</a:t>
            </a:r>
          </a:p>
          <a:p>
            <a:pPr lvl="1">
              <a:buFont typeface="Arial" charset="0"/>
              <a:buChar char="•"/>
            </a:pPr>
            <a:r>
              <a:rPr lang="en-US" dirty="0">
                <a:ea typeface="ＭＳ Ｐゴシック" charset="0"/>
                <a:cs typeface="Arial" charset="0"/>
              </a:rPr>
              <a:t>Bisexual and staminate</a:t>
            </a:r>
          </a:p>
          <a:p>
            <a:pPr lvl="1">
              <a:buFont typeface="Arial" charset="0"/>
              <a:buChar char="•"/>
            </a:pPr>
            <a:r>
              <a:rPr lang="en-US" dirty="0">
                <a:ea typeface="ＭＳ Ｐゴシック" charset="0"/>
                <a:cs typeface="Arial" charset="0"/>
              </a:rPr>
              <a:t>Petals: 2 lilac, 1 white</a:t>
            </a:r>
          </a:p>
          <a:p>
            <a:r>
              <a:rPr lang="en-US" dirty="0" err="1">
                <a:cs typeface="Arial" pitchFamily="34" charset="0"/>
              </a:rPr>
              <a:t>Cleistogamous</a:t>
            </a:r>
            <a:endParaRPr lang="en-US" dirty="0">
              <a:cs typeface="Arial" pitchFamily="34" charset="0"/>
            </a:endParaRPr>
          </a:p>
          <a:p>
            <a:pPr lvl="1"/>
            <a:r>
              <a:rPr lang="en-US" dirty="0">
                <a:cs typeface="Arial" pitchFamily="34" charset="0"/>
              </a:rPr>
              <a:t>Subterranean</a:t>
            </a:r>
          </a:p>
          <a:p>
            <a:pPr lvl="1"/>
            <a:r>
              <a:rPr lang="en-US" dirty="0">
                <a:cs typeface="Arial" pitchFamily="34" charset="0"/>
              </a:rPr>
              <a:t>Bisexual</a:t>
            </a:r>
          </a:p>
          <a:p>
            <a:pPr lvl="1"/>
            <a:r>
              <a:rPr lang="en-US" dirty="0">
                <a:cs typeface="Arial" pitchFamily="34" charset="0"/>
              </a:rPr>
              <a:t>Appear as swollen nodes</a:t>
            </a:r>
          </a:p>
          <a:p>
            <a:pPr>
              <a:buFontTx/>
              <a:buNone/>
            </a:pPr>
            <a:endParaRPr lang="en-US" sz="2400" dirty="0">
              <a:ea typeface="MS PGothic" charset="0"/>
              <a:cs typeface="Arial" charset="0"/>
            </a:endParaRPr>
          </a:p>
          <a:p>
            <a:endParaRPr lang="en-US" dirty="0">
              <a:ea typeface="MS PGothic" charset="0"/>
            </a:endParaRPr>
          </a:p>
          <a:p>
            <a:endParaRPr lang="en-US" dirty="0">
              <a:ea typeface="MS PGothic" charset="0"/>
            </a:endParaRPr>
          </a:p>
        </p:txBody>
      </p:sp>
      <p:pic>
        <p:nvPicPr>
          <p:cNvPr id="3" name="Picture 2" descr="Flow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676400"/>
            <a:ext cx="5772978" cy="3886200"/>
          </a:xfrm>
          <a:prstGeom prst="rect">
            <a:avLst/>
          </a:prstGeom>
        </p:spPr>
      </p:pic>
      <p:sp>
        <p:nvSpPr>
          <p:cNvPr id="4" name="Rectangle 3"/>
          <p:cNvSpPr/>
          <p:nvPr/>
        </p:nvSpPr>
        <p:spPr>
          <a:xfrm>
            <a:off x="0" y="6550223"/>
            <a:ext cx="2015007" cy="307777"/>
          </a:xfrm>
          <a:prstGeom prst="rect">
            <a:avLst/>
          </a:prstGeom>
        </p:spPr>
        <p:txBody>
          <a:bodyPr wrap="none">
            <a:spAutoFit/>
          </a:bodyPr>
          <a:lstStyle/>
          <a:p>
            <a:r>
              <a:rPr lang="en-US" sz="1400" dirty="0">
                <a:solidFill>
                  <a:schemeClr val="bg1"/>
                </a:solidFill>
                <a:cs typeface="Arial" charset="0"/>
              </a:rPr>
              <a:t>Herb </a:t>
            </a:r>
            <a:r>
              <a:rPr lang="en-US" sz="1400" dirty="0" err="1">
                <a:solidFill>
                  <a:schemeClr val="bg1"/>
                </a:solidFill>
                <a:cs typeface="Arial" charset="0"/>
              </a:rPr>
              <a:t>Pilcher</a:t>
            </a:r>
            <a:r>
              <a:rPr lang="en-US" sz="1400" dirty="0">
                <a:solidFill>
                  <a:schemeClr val="bg1"/>
                </a:solidFill>
                <a:cs typeface="Arial" charset="0"/>
              </a:rPr>
              <a:t>, USDA ARS</a:t>
            </a:r>
          </a:p>
        </p:txBody>
      </p:sp>
    </p:spTree>
    <p:extLst>
      <p:ext uri="{BB962C8B-B14F-4D97-AF65-F5344CB8AC3E}">
        <p14:creationId xmlns:p14="http://schemas.microsoft.com/office/powerpoint/2010/main" val="26034806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Content Placeholder 3"/>
          <p:cNvSpPr>
            <a:spLocks noGrp="1"/>
          </p:cNvSpPr>
          <p:nvPr>
            <p:ph sz="half" idx="2"/>
          </p:nvPr>
        </p:nvSpPr>
        <p:spPr>
          <a:xfrm>
            <a:off x="5715000" y="1143000"/>
            <a:ext cx="3429000" cy="4114800"/>
          </a:xfrm>
        </p:spPr>
        <p:txBody>
          <a:bodyPr>
            <a:normAutofit/>
          </a:bodyPr>
          <a:lstStyle/>
          <a:p>
            <a:r>
              <a:rPr lang="en-US" dirty="0">
                <a:ea typeface="MS PGothic" charset="0"/>
                <a:cs typeface="Arial" charset="0"/>
              </a:rPr>
              <a:t>Capsules</a:t>
            </a:r>
          </a:p>
          <a:p>
            <a:pPr lvl="1">
              <a:buFont typeface="Arial" charset="0"/>
              <a:buChar char="•"/>
            </a:pPr>
            <a:r>
              <a:rPr lang="en-US" dirty="0">
                <a:ea typeface="ＭＳ Ｐゴシック" charset="0"/>
                <a:cs typeface="Arial" charset="0"/>
              </a:rPr>
              <a:t>Aerial produce 5 seeds</a:t>
            </a:r>
          </a:p>
          <a:p>
            <a:pPr lvl="2"/>
            <a:r>
              <a:rPr lang="en-US" dirty="0">
                <a:ea typeface="ＭＳ Ｐゴシック" charset="0"/>
                <a:cs typeface="Arial" charset="0"/>
              </a:rPr>
              <a:t>One large</a:t>
            </a:r>
          </a:p>
          <a:p>
            <a:pPr lvl="2"/>
            <a:r>
              <a:rPr lang="en-US" dirty="0">
                <a:ea typeface="ＭＳ Ｐゴシック" charset="0"/>
                <a:cs typeface="Arial" charset="0"/>
              </a:rPr>
              <a:t>Four small</a:t>
            </a:r>
          </a:p>
          <a:p>
            <a:pPr lvl="1">
              <a:buFont typeface="Arial" charset="0"/>
              <a:buChar char="•"/>
            </a:pPr>
            <a:r>
              <a:rPr lang="en-US" dirty="0">
                <a:ea typeface="ＭＳ Ｐゴシック" charset="0"/>
                <a:cs typeface="Arial" charset="0"/>
              </a:rPr>
              <a:t>Subterranean produce 3 seeds</a:t>
            </a:r>
          </a:p>
          <a:p>
            <a:pPr lvl="2"/>
            <a:r>
              <a:rPr lang="en-US" dirty="0">
                <a:ea typeface="ＭＳ Ｐゴシック" charset="0"/>
                <a:cs typeface="Arial" charset="0"/>
              </a:rPr>
              <a:t>One large</a:t>
            </a:r>
          </a:p>
          <a:p>
            <a:pPr lvl="2"/>
            <a:r>
              <a:rPr lang="en-US" dirty="0">
                <a:ea typeface="ＭＳ Ｐゴシック" charset="0"/>
                <a:cs typeface="Arial" charset="0"/>
              </a:rPr>
              <a:t>Two small</a:t>
            </a:r>
          </a:p>
          <a:p>
            <a:r>
              <a:rPr lang="en-US" dirty="0">
                <a:ea typeface="MS PGothic" charset="0"/>
                <a:cs typeface="Arial" charset="0"/>
              </a:rPr>
              <a:t>Length ¼ inch</a:t>
            </a:r>
            <a:endParaRPr lang="en-US" dirty="0">
              <a:ea typeface="MS PGothic" charset="0"/>
            </a:endParaRPr>
          </a:p>
          <a:p>
            <a:pPr marL="457200" lvl="1" indent="0">
              <a:buNone/>
            </a:pPr>
            <a:endParaRPr lang="en-US" dirty="0">
              <a:ea typeface="MS PGothic" charset="0"/>
            </a:endParaRPr>
          </a:p>
          <a:p>
            <a:pPr marL="457200" lvl="1" indent="0">
              <a:buNone/>
            </a:pPr>
            <a:endParaRPr lang="en-US" dirty="0">
              <a:ea typeface="MS PGothic" charset="0"/>
            </a:endParaRPr>
          </a:p>
        </p:txBody>
      </p:sp>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Spiderwort</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Fruit</a:t>
            </a:r>
            <a:endParaRPr lang="en-US" sz="3600" dirty="0">
              <a:solidFill>
                <a:srgbClr val="008000"/>
              </a:solidFill>
              <a:cs typeface="American Typewriter"/>
            </a:endParaRPr>
          </a:p>
        </p:txBody>
      </p:sp>
      <p:grpSp>
        <p:nvGrpSpPr>
          <p:cNvPr id="9" name="Group 8"/>
          <p:cNvGrpSpPr/>
          <p:nvPr/>
        </p:nvGrpSpPr>
        <p:grpSpPr>
          <a:xfrm>
            <a:off x="-3767"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3" name="Picture 2"/>
          <p:cNvPicPr>
            <a:picLocks noChangeAspect="1"/>
          </p:cNvPicPr>
          <p:nvPr/>
        </p:nvPicPr>
        <p:blipFill>
          <a:blip r:embed="rId4"/>
          <a:stretch>
            <a:fillRect/>
          </a:stretch>
        </p:blipFill>
        <p:spPr>
          <a:xfrm>
            <a:off x="952500" y="3505200"/>
            <a:ext cx="4686300" cy="3124200"/>
          </a:xfrm>
          <a:prstGeom prst="rect">
            <a:avLst/>
          </a:prstGeom>
          <a:ln w="15875">
            <a:solidFill>
              <a:schemeClr val="tx1"/>
            </a:solidFill>
          </a:ln>
        </p:spPr>
      </p:pic>
      <p:pic>
        <p:nvPicPr>
          <p:cNvPr id="2" name="Picture 1" descr="537020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295400"/>
            <a:ext cx="2743200" cy="2586038"/>
          </a:xfrm>
          <a:prstGeom prst="rect">
            <a:avLst/>
          </a:prstGeom>
          <a:ln w="15875">
            <a:solidFill>
              <a:schemeClr val="tx1"/>
            </a:solidFill>
          </a:ln>
        </p:spPr>
      </p:pic>
    </p:spTree>
    <p:extLst>
      <p:ext uri="{BB962C8B-B14F-4D97-AF65-F5344CB8AC3E}">
        <p14:creationId xmlns:p14="http://schemas.microsoft.com/office/powerpoint/2010/main" val="2305808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791200" y="0"/>
            <a:ext cx="3086100" cy="4114800"/>
          </a:xfrm>
          <a:prstGeom prst="rect">
            <a:avLst/>
          </a:prstGeom>
          <a:ln w="15875">
            <a:solidFill>
              <a:schemeClr val="tx1"/>
            </a:solidFill>
          </a:ln>
        </p:spPr>
      </p:pic>
      <p:sp>
        <p:nvSpPr>
          <p:cNvPr id="3" name="Content Placeholder 2"/>
          <p:cNvSpPr>
            <a:spLocks noGrp="1"/>
          </p:cNvSpPr>
          <p:nvPr>
            <p:ph idx="1"/>
          </p:nvPr>
        </p:nvSpPr>
        <p:spPr>
          <a:xfrm>
            <a:off x="228600" y="1430649"/>
            <a:ext cx="7313613" cy="4056062"/>
          </a:xfrm>
        </p:spPr>
        <p:txBody>
          <a:bodyPr>
            <a:normAutofit/>
          </a:bodyPr>
          <a:lstStyle/>
          <a:p>
            <a:r>
              <a:rPr lang="en-US" dirty="0"/>
              <a:t>More than 15 host trees</a:t>
            </a:r>
          </a:p>
          <a:p>
            <a:r>
              <a:rPr lang="en-US" dirty="0"/>
              <a:t>Most commonly attacks:</a:t>
            </a:r>
          </a:p>
          <a:p>
            <a:pPr lvl="1"/>
            <a:r>
              <a:rPr lang="en-US" dirty="0"/>
              <a:t>Maples (</a:t>
            </a:r>
            <a:r>
              <a:rPr lang="en-US" i="1" dirty="0"/>
              <a:t>Acer</a:t>
            </a:r>
            <a:r>
              <a:rPr lang="en-US" dirty="0"/>
              <a:t>)</a:t>
            </a:r>
          </a:p>
          <a:p>
            <a:pPr lvl="1"/>
            <a:r>
              <a:rPr lang="en-US" dirty="0"/>
              <a:t>Elms (</a:t>
            </a:r>
            <a:r>
              <a:rPr lang="en-US" i="1" dirty="0" err="1"/>
              <a:t>Ulmus</a:t>
            </a:r>
            <a:r>
              <a:rPr lang="en-US" dirty="0"/>
              <a:t>)</a:t>
            </a:r>
          </a:p>
          <a:p>
            <a:pPr lvl="1"/>
            <a:r>
              <a:rPr lang="en-US" dirty="0"/>
              <a:t>Willows (</a:t>
            </a:r>
            <a:r>
              <a:rPr lang="en-US" i="1" dirty="0"/>
              <a:t>Salix)</a:t>
            </a:r>
            <a:endParaRPr lang="en-US" dirty="0"/>
          </a:p>
        </p:txBody>
      </p:sp>
      <p:sp>
        <p:nvSpPr>
          <p:cNvPr id="4"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Host Trees</a:t>
            </a:r>
            <a:endParaRPr lang="en-US" sz="3600" dirty="0">
              <a:solidFill>
                <a:srgbClr val="008000"/>
              </a:solidFill>
              <a:cs typeface="American Typewriter"/>
            </a:endParaRPr>
          </a:p>
        </p:txBody>
      </p:sp>
      <p:grpSp>
        <p:nvGrpSpPr>
          <p:cNvPr id="7" name="Group 6"/>
          <p:cNvGrpSpPr/>
          <p:nvPr/>
        </p:nvGrpSpPr>
        <p:grpSpPr>
          <a:xfrm>
            <a:off x="-3767"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0" name="Picture 9"/>
          <p:cNvPicPr>
            <a:picLocks noChangeAspect="1"/>
          </p:cNvPicPr>
          <p:nvPr/>
        </p:nvPicPr>
        <p:blipFill>
          <a:blip r:embed="rId4"/>
          <a:stretch>
            <a:fillRect/>
          </a:stretch>
        </p:blipFill>
        <p:spPr>
          <a:xfrm>
            <a:off x="3200400" y="2502466"/>
            <a:ext cx="2980901" cy="3974534"/>
          </a:xfrm>
          <a:prstGeom prst="rect">
            <a:avLst/>
          </a:prstGeom>
          <a:ln w="15875">
            <a:solidFill>
              <a:schemeClr val="tx1"/>
            </a:solidFill>
          </a:ln>
        </p:spPr>
      </p:pic>
      <p:pic>
        <p:nvPicPr>
          <p:cNvPr id="13" name="Picture 12"/>
          <p:cNvPicPr>
            <a:picLocks noChangeAspect="1"/>
          </p:cNvPicPr>
          <p:nvPr/>
        </p:nvPicPr>
        <p:blipFill>
          <a:blip r:embed="rId5"/>
          <a:stretch>
            <a:fillRect/>
          </a:stretch>
        </p:blipFill>
        <p:spPr>
          <a:xfrm>
            <a:off x="76200" y="4191000"/>
            <a:ext cx="3505200" cy="2628900"/>
          </a:xfrm>
          <a:prstGeom prst="rect">
            <a:avLst/>
          </a:prstGeom>
          <a:ln w="15875">
            <a:solidFill>
              <a:schemeClr val="tx1"/>
            </a:solidFill>
          </a:ln>
        </p:spPr>
      </p:pic>
    </p:spTree>
    <p:extLst>
      <p:ext uri="{BB962C8B-B14F-4D97-AF65-F5344CB8AC3E}">
        <p14:creationId xmlns:p14="http://schemas.microsoft.com/office/powerpoint/2010/main" val="40824467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Content Placeholder 3"/>
          <p:cNvSpPr>
            <a:spLocks noGrp="1"/>
          </p:cNvSpPr>
          <p:nvPr>
            <p:ph sz="half" idx="2"/>
          </p:nvPr>
        </p:nvSpPr>
        <p:spPr>
          <a:xfrm>
            <a:off x="5867400" y="1143000"/>
            <a:ext cx="3048000" cy="4114800"/>
          </a:xfrm>
        </p:spPr>
        <p:txBody>
          <a:bodyPr>
            <a:normAutofit/>
          </a:bodyPr>
          <a:lstStyle/>
          <a:p>
            <a:r>
              <a:rPr lang="en-US" dirty="0">
                <a:ea typeface="MS PGothic" charset="0"/>
                <a:cs typeface="Arial" charset="0"/>
              </a:rPr>
              <a:t>Length up to ¼ inch</a:t>
            </a:r>
          </a:p>
          <a:p>
            <a:r>
              <a:rPr lang="en-US" dirty="0">
                <a:ea typeface="MS PGothic" charset="0"/>
                <a:cs typeface="Arial" charset="0"/>
              </a:rPr>
              <a:t>Color varies</a:t>
            </a:r>
          </a:p>
          <a:p>
            <a:r>
              <a:rPr lang="en-US" dirty="0">
                <a:ea typeface="MS PGothic" charset="0"/>
                <a:cs typeface="Arial" charset="0"/>
              </a:rPr>
              <a:t>Shape rectangular</a:t>
            </a:r>
          </a:p>
          <a:p>
            <a:r>
              <a:rPr lang="en-US" dirty="0">
                <a:ea typeface="MS PGothic" charset="0"/>
                <a:cs typeface="Arial" charset="0"/>
              </a:rPr>
              <a:t>Surface reticulate</a:t>
            </a:r>
          </a:p>
          <a:p>
            <a:r>
              <a:rPr lang="en-US" dirty="0">
                <a:ea typeface="MS PGothic" charset="0"/>
                <a:cs typeface="Arial" charset="0"/>
              </a:rPr>
              <a:t>Germination all year</a:t>
            </a:r>
          </a:p>
          <a:p>
            <a:r>
              <a:rPr lang="en-US" dirty="0">
                <a:ea typeface="MS PGothic" charset="0"/>
                <a:cs typeface="Arial" charset="0"/>
              </a:rPr>
              <a:t>Single plant produces &gt; 1,600 seeds</a:t>
            </a:r>
          </a:p>
        </p:txBody>
      </p:sp>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Spiderwort</a:t>
            </a:r>
          </a:p>
          <a:p>
            <a:pPr algn="l"/>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Seed</a:t>
            </a:r>
            <a:endParaRPr lang="en-US" sz="3600" dirty="0">
              <a:solidFill>
                <a:srgbClr val="008000"/>
              </a:solidFill>
              <a:cs typeface="American Typewriter"/>
            </a:endParaRPr>
          </a:p>
        </p:txBody>
      </p:sp>
      <p:grpSp>
        <p:nvGrpSpPr>
          <p:cNvPr id="9" name="Group 8"/>
          <p:cNvGrpSpPr/>
          <p:nvPr/>
        </p:nvGrpSpPr>
        <p:grpSpPr>
          <a:xfrm>
            <a:off x="-3767"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93" y="1300558"/>
            <a:ext cx="5557855" cy="4414442"/>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543782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Spiderwort</a:t>
            </a:r>
          </a:p>
          <a:p>
            <a:pPr algn="l"/>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Rhizomes and Roots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7" name="Content Placeholder 2"/>
          <p:cNvSpPr>
            <a:spLocks noGrp="1"/>
          </p:cNvSpPr>
          <p:nvPr>
            <p:ph idx="1"/>
          </p:nvPr>
        </p:nvSpPr>
        <p:spPr>
          <a:xfrm>
            <a:off x="6324601" y="1143000"/>
            <a:ext cx="2819400" cy="4056062"/>
          </a:xfrm>
        </p:spPr>
        <p:txBody>
          <a:bodyPr/>
          <a:lstStyle/>
          <a:p>
            <a:r>
              <a:rPr lang="en-US" dirty="0">
                <a:ea typeface="MS PGothic" charset="0"/>
                <a:cs typeface="Arial" charset="0"/>
              </a:rPr>
              <a:t>Think roots</a:t>
            </a:r>
          </a:p>
          <a:p>
            <a:r>
              <a:rPr lang="en-US" dirty="0">
                <a:ea typeface="MS PGothic" charset="0"/>
                <a:cs typeface="Arial" charset="0"/>
              </a:rPr>
              <a:t>Short rhizomes</a:t>
            </a:r>
          </a:p>
          <a:p>
            <a:r>
              <a:rPr lang="en-US" dirty="0">
                <a:ea typeface="MS PGothic" charset="0"/>
                <a:cs typeface="Arial" charset="0"/>
              </a:rPr>
              <a:t>Roots easily from nodes</a:t>
            </a:r>
          </a:p>
          <a:p>
            <a:r>
              <a:rPr lang="en-US" dirty="0">
                <a:ea typeface="MS PGothic" charset="0"/>
                <a:cs typeface="Arial" charset="0"/>
              </a:rPr>
              <a:t>Note: “swollen nodes” are subterranean flowers</a:t>
            </a:r>
          </a:p>
          <a:p>
            <a:endParaRPr lang="en-US" dirty="0">
              <a:ea typeface="MS PGothic" charset="0"/>
              <a:cs typeface="Arial" charset="0"/>
            </a:endParaRPr>
          </a:p>
          <a:p>
            <a:pPr>
              <a:buFontTx/>
              <a:buNone/>
            </a:pPr>
            <a:endParaRPr lang="en-US" sz="2400" dirty="0">
              <a:ea typeface="MS PGothic" charset="0"/>
              <a:cs typeface="Arial" charset="0"/>
            </a:endParaRPr>
          </a:p>
          <a:p>
            <a:endParaRPr lang="en-US" dirty="0">
              <a:ea typeface="MS PGothic" charset="0"/>
            </a:endParaRPr>
          </a:p>
          <a:p>
            <a:endParaRPr lang="en-US" dirty="0">
              <a:ea typeface="MS PGothic" charset="0"/>
            </a:endParaRPr>
          </a:p>
        </p:txBody>
      </p:sp>
      <p:pic>
        <p:nvPicPr>
          <p:cNvPr id="2" name="Picture 1"/>
          <p:cNvPicPr>
            <a:picLocks noChangeAspect="1"/>
          </p:cNvPicPr>
          <p:nvPr/>
        </p:nvPicPr>
        <p:blipFill>
          <a:blip r:embed="rId4"/>
          <a:stretch>
            <a:fillRect/>
          </a:stretch>
        </p:blipFill>
        <p:spPr>
          <a:xfrm>
            <a:off x="228600" y="1295400"/>
            <a:ext cx="4864100" cy="3484728"/>
          </a:xfrm>
          <a:prstGeom prst="rect">
            <a:avLst/>
          </a:prstGeom>
          <a:ln w="15875">
            <a:solidFill>
              <a:schemeClr val="tx1"/>
            </a:solidFill>
          </a:ln>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013200"/>
            <a:ext cx="3962400" cy="26416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 name="Rectangle 11"/>
          <p:cNvSpPr/>
          <p:nvPr/>
        </p:nvSpPr>
        <p:spPr>
          <a:xfrm>
            <a:off x="152400" y="4495800"/>
            <a:ext cx="4572000" cy="307777"/>
          </a:xfrm>
          <a:prstGeom prst="rect">
            <a:avLst/>
          </a:prstGeom>
        </p:spPr>
        <p:txBody>
          <a:bodyPr>
            <a:spAutoFit/>
          </a:bodyPr>
          <a:lstStyle/>
          <a:p>
            <a:r>
              <a:rPr lang="en-US" sz="1400" dirty="0">
                <a:solidFill>
                  <a:schemeClr val="bg1"/>
                </a:solidFill>
                <a:cs typeface="Arial" charset="0"/>
              </a:rPr>
              <a:t>Stamps, 2007</a:t>
            </a:r>
          </a:p>
        </p:txBody>
      </p:sp>
    </p:spTree>
    <p:extLst>
      <p:ext uri="{BB962C8B-B14F-4D97-AF65-F5344CB8AC3E}">
        <p14:creationId xmlns:p14="http://schemas.microsoft.com/office/powerpoint/2010/main" val="1733735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Tropical Spiderwort</a:t>
            </a:r>
          </a:p>
          <a:p>
            <a:pPr algn="l"/>
            <a:r>
              <a:rPr lang="en-US" sz="3600" i="1" dirty="0">
                <a:solidFill>
                  <a:srgbClr val="008000"/>
                </a:solidFill>
                <a:ea typeface="MS PGothic" charset="0"/>
                <a:cs typeface="American Typewriter"/>
              </a:rPr>
              <a:t>Damages &amp; Control Efforts</a:t>
            </a:r>
            <a:endParaRPr lang="en-US" sz="3600" dirty="0">
              <a:solidFill>
                <a:srgbClr val="008000"/>
              </a:solidFill>
              <a:cs typeface="American Typewriter"/>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Content Placeholder 2"/>
          <p:cNvSpPr txBox="1">
            <a:spLocks/>
          </p:cNvSpPr>
          <p:nvPr/>
        </p:nvSpPr>
        <p:spPr>
          <a:xfrm>
            <a:off x="35438" y="1012900"/>
            <a:ext cx="4212712" cy="559501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marL="0" indent="0">
              <a:lnSpc>
                <a:spcPct val="150000"/>
              </a:lnSpc>
              <a:spcBef>
                <a:spcPts val="0"/>
              </a:spcBef>
              <a:buNone/>
            </a:pPr>
            <a:r>
              <a:rPr lang="en-US" sz="3000" dirty="0">
                <a:solidFill>
                  <a:srgbClr val="800000"/>
                </a:solidFill>
                <a:latin typeface="Goudy Old Style"/>
              </a:rPr>
              <a:t>DAMAGE</a:t>
            </a:r>
            <a:r>
              <a:rPr lang="en-US" sz="3000" baseline="30000" dirty="0">
                <a:solidFill>
                  <a:srgbClr val="800000"/>
                </a:solidFill>
                <a:latin typeface="Goudy Old Style"/>
              </a:rPr>
              <a:t>1</a:t>
            </a:r>
            <a:r>
              <a:rPr lang="en-US" sz="3000" dirty="0">
                <a:solidFill>
                  <a:srgbClr val="800000"/>
                </a:solidFill>
                <a:latin typeface="Goudy Old Style"/>
              </a:rPr>
              <a:t>:</a:t>
            </a:r>
          </a:p>
          <a:p>
            <a:pPr>
              <a:lnSpc>
                <a:spcPct val="150000"/>
              </a:lnSpc>
              <a:spcBef>
                <a:spcPts val="0"/>
              </a:spcBef>
            </a:pPr>
            <a:r>
              <a:rPr lang="en-US" dirty="0">
                <a:solidFill>
                  <a:srgbClr val="800000"/>
                </a:solidFill>
              </a:rPr>
              <a:t>Status:  </a:t>
            </a:r>
          </a:p>
          <a:p>
            <a:pPr lvl="1">
              <a:spcBef>
                <a:spcPts val="0"/>
              </a:spcBef>
            </a:pPr>
            <a:r>
              <a:rPr lang="en-US" dirty="0">
                <a:solidFill>
                  <a:srgbClr val="800000"/>
                </a:solidFill>
              </a:rPr>
              <a:t>Federally-listed noxious weed</a:t>
            </a:r>
          </a:p>
          <a:p>
            <a:pPr lvl="1">
              <a:spcBef>
                <a:spcPts val="0"/>
              </a:spcBef>
            </a:pPr>
            <a:r>
              <a:rPr lang="en-US" dirty="0">
                <a:solidFill>
                  <a:srgbClr val="800000"/>
                </a:solidFill>
              </a:rPr>
              <a:t>State-listed: 9 states</a:t>
            </a:r>
          </a:p>
          <a:p>
            <a:pPr>
              <a:spcBef>
                <a:spcPts val="0"/>
              </a:spcBef>
            </a:pPr>
            <a:r>
              <a:rPr lang="en-US" dirty="0">
                <a:solidFill>
                  <a:srgbClr val="800000"/>
                </a:solidFill>
              </a:rPr>
              <a:t>Impacts: </a:t>
            </a:r>
          </a:p>
          <a:p>
            <a:pPr lvl="1">
              <a:spcBef>
                <a:spcPts val="0"/>
              </a:spcBef>
            </a:pPr>
            <a:r>
              <a:rPr lang="en-US" dirty="0">
                <a:solidFill>
                  <a:srgbClr val="800000"/>
                </a:solidFill>
              </a:rPr>
              <a:t>Nursery weed</a:t>
            </a:r>
          </a:p>
          <a:p>
            <a:pPr lvl="1">
              <a:spcBef>
                <a:spcPts val="0"/>
              </a:spcBef>
            </a:pPr>
            <a:r>
              <a:rPr lang="en-US" dirty="0">
                <a:solidFill>
                  <a:srgbClr val="800000"/>
                </a:solidFill>
              </a:rPr>
              <a:t>Herbicide tolerant</a:t>
            </a:r>
          </a:p>
          <a:p>
            <a:pPr lvl="1">
              <a:spcBef>
                <a:spcPts val="0"/>
              </a:spcBef>
            </a:pPr>
            <a:r>
              <a:rPr lang="en-US" dirty="0">
                <a:solidFill>
                  <a:srgbClr val="800000"/>
                </a:solidFill>
              </a:rPr>
              <a:t>Host to root-knot nematode pest of ornamental crops (</a:t>
            </a:r>
            <a:r>
              <a:rPr lang="en-US" i="1" dirty="0" err="1">
                <a:solidFill>
                  <a:srgbClr val="800000"/>
                </a:solidFill>
              </a:rPr>
              <a:t>Meloidogyne</a:t>
            </a:r>
            <a:r>
              <a:rPr lang="en-US" i="1" dirty="0">
                <a:solidFill>
                  <a:srgbClr val="800000"/>
                </a:solidFill>
              </a:rPr>
              <a:t> incognita</a:t>
            </a:r>
            <a:r>
              <a:rPr lang="en-US" dirty="0">
                <a:solidFill>
                  <a:srgbClr val="800000"/>
                </a:solidFill>
              </a:rPr>
              <a:t>)</a:t>
            </a:r>
          </a:p>
        </p:txBody>
      </p:sp>
      <p:sp>
        <p:nvSpPr>
          <p:cNvPr id="12" name="Content Placeholder 14"/>
          <p:cNvSpPr>
            <a:spLocks noGrp="1"/>
          </p:cNvSpPr>
          <p:nvPr>
            <p:ph idx="1"/>
          </p:nvPr>
        </p:nvSpPr>
        <p:spPr>
          <a:xfrm>
            <a:off x="3818555" y="1034056"/>
            <a:ext cx="5414793" cy="5188468"/>
          </a:xfrm>
        </p:spPr>
        <p:txBody>
          <a:bodyPr>
            <a:normAutofit lnSpcReduction="10000"/>
          </a:bodyPr>
          <a:lstStyle/>
          <a:p>
            <a:pPr marL="0" indent="0">
              <a:lnSpc>
                <a:spcPct val="150000"/>
              </a:lnSpc>
              <a:spcBef>
                <a:spcPts val="0"/>
              </a:spcBef>
              <a:buNone/>
            </a:pPr>
            <a:r>
              <a:rPr lang="en-US" sz="3000" b="1" i="1" dirty="0">
                <a:solidFill>
                  <a:schemeClr val="accent6">
                    <a:lumMod val="50000"/>
                  </a:schemeClr>
                </a:solidFill>
              </a:rPr>
              <a:t>CONTROL</a:t>
            </a:r>
            <a:r>
              <a:rPr lang="en-US" sz="3000" b="1" i="1" baseline="30000" dirty="0">
                <a:solidFill>
                  <a:schemeClr val="accent6">
                    <a:lumMod val="50000"/>
                  </a:schemeClr>
                </a:solidFill>
              </a:rPr>
              <a:t>1</a:t>
            </a:r>
            <a:r>
              <a:rPr lang="en-US" sz="3000" b="1" i="1" dirty="0">
                <a:solidFill>
                  <a:schemeClr val="accent6">
                    <a:lumMod val="50000"/>
                  </a:schemeClr>
                </a:solidFill>
              </a:rPr>
              <a:t>:</a:t>
            </a:r>
          </a:p>
          <a:p>
            <a:pPr>
              <a:spcBef>
                <a:spcPts val="0"/>
              </a:spcBef>
            </a:pPr>
            <a:r>
              <a:rPr lang="en-US" dirty="0">
                <a:solidFill>
                  <a:schemeClr val="accent6">
                    <a:lumMod val="50000"/>
                  </a:schemeClr>
                </a:solidFill>
              </a:rPr>
              <a:t>Prevention: </a:t>
            </a:r>
          </a:p>
          <a:p>
            <a:pPr lvl="1">
              <a:spcBef>
                <a:spcPts val="0"/>
              </a:spcBef>
            </a:pPr>
            <a:r>
              <a:rPr lang="en-US" dirty="0">
                <a:solidFill>
                  <a:schemeClr val="accent6">
                    <a:lumMod val="50000"/>
                  </a:schemeClr>
                </a:solidFill>
              </a:rPr>
              <a:t>EDRR</a:t>
            </a:r>
          </a:p>
          <a:p>
            <a:pPr lvl="1">
              <a:spcBef>
                <a:spcPts val="0"/>
              </a:spcBef>
            </a:pPr>
            <a:r>
              <a:rPr lang="en-US" dirty="0">
                <a:solidFill>
                  <a:schemeClr val="accent6">
                    <a:lumMod val="50000"/>
                  </a:schemeClr>
                </a:solidFill>
              </a:rPr>
              <a:t>Nurseries: review plant supplier operations</a:t>
            </a:r>
          </a:p>
          <a:p>
            <a:pPr lvl="1">
              <a:spcBef>
                <a:spcPts val="0"/>
              </a:spcBef>
            </a:pPr>
            <a:r>
              <a:rPr lang="en-US" dirty="0" err="1">
                <a:solidFill>
                  <a:schemeClr val="accent6">
                    <a:lumMod val="50000"/>
                  </a:schemeClr>
                </a:solidFill>
              </a:rPr>
              <a:t>Phytosanitary</a:t>
            </a:r>
            <a:r>
              <a:rPr lang="en-US" dirty="0">
                <a:solidFill>
                  <a:schemeClr val="accent6">
                    <a:lumMod val="50000"/>
                  </a:schemeClr>
                </a:solidFill>
              </a:rPr>
              <a:t> certification </a:t>
            </a:r>
          </a:p>
          <a:p>
            <a:pPr>
              <a:spcBef>
                <a:spcPts val="0"/>
              </a:spcBef>
            </a:pPr>
            <a:r>
              <a:rPr lang="en-US" dirty="0">
                <a:solidFill>
                  <a:schemeClr val="accent6">
                    <a:lumMod val="50000"/>
                  </a:schemeClr>
                </a:solidFill>
              </a:rPr>
              <a:t>Control</a:t>
            </a:r>
            <a:endParaRPr lang="en-US" baseline="30000" dirty="0">
              <a:solidFill>
                <a:schemeClr val="accent6">
                  <a:lumMod val="50000"/>
                </a:schemeClr>
              </a:solidFill>
            </a:endParaRPr>
          </a:p>
          <a:p>
            <a:pPr lvl="1">
              <a:spcBef>
                <a:spcPts val="0"/>
              </a:spcBef>
            </a:pPr>
            <a:r>
              <a:rPr lang="en-US" dirty="0">
                <a:solidFill>
                  <a:schemeClr val="accent6">
                    <a:lumMod val="50000"/>
                  </a:schemeClr>
                </a:solidFill>
              </a:rPr>
              <a:t>Cultural: </a:t>
            </a:r>
          </a:p>
          <a:p>
            <a:pPr lvl="2">
              <a:spcBef>
                <a:spcPts val="0"/>
              </a:spcBef>
            </a:pPr>
            <a:r>
              <a:rPr lang="en-US" dirty="0">
                <a:solidFill>
                  <a:schemeClr val="accent6">
                    <a:lumMod val="50000"/>
                  </a:schemeClr>
                </a:solidFill>
              </a:rPr>
              <a:t>Mulching</a:t>
            </a:r>
          </a:p>
          <a:p>
            <a:pPr lvl="2">
              <a:spcBef>
                <a:spcPts val="0"/>
              </a:spcBef>
            </a:pPr>
            <a:r>
              <a:rPr lang="en-US" dirty="0">
                <a:solidFill>
                  <a:schemeClr val="accent6">
                    <a:lumMod val="50000"/>
                  </a:schemeClr>
                </a:solidFill>
              </a:rPr>
              <a:t>2 – 3 inches deep</a:t>
            </a:r>
          </a:p>
          <a:p>
            <a:pPr lvl="1">
              <a:spcBef>
                <a:spcPts val="0"/>
              </a:spcBef>
            </a:pPr>
            <a:r>
              <a:rPr lang="en-US" dirty="0">
                <a:solidFill>
                  <a:schemeClr val="accent6">
                    <a:lumMod val="50000"/>
                  </a:schemeClr>
                </a:solidFill>
              </a:rPr>
              <a:t>Manual: hand removal and hoeing </a:t>
            </a:r>
          </a:p>
          <a:p>
            <a:pPr lvl="1">
              <a:spcBef>
                <a:spcPts val="0"/>
              </a:spcBef>
            </a:pPr>
            <a:r>
              <a:rPr lang="en-US" dirty="0">
                <a:solidFill>
                  <a:schemeClr val="accent6">
                    <a:lumMod val="50000"/>
                  </a:schemeClr>
                </a:solidFill>
              </a:rPr>
              <a:t>Mechanical: </a:t>
            </a:r>
          </a:p>
          <a:p>
            <a:pPr lvl="2">
              <a:spcBef>
                <a:spcPts val="0"/>
              </a:spcBef>
            </a:pPr>
            <a:r>
              <a:rPr lang="en-US" dirty="0">
                <a:solidFill>
                  <a:schemeClr val="accent6">
                    <a:lumMod val="50000"/>
                  </a:schemeClr>
                </a:solidFill>
              </a:rPr>
              <a:t>Moldboard plowing &gt; 1 inch below soil surface</a:t>
            </a:r>
          </a:p>
          <a:p>
            <a:pPr lvl="2">
              <a:spcBef>
                <a:spcPts val="0"/>
              </a:spcBef>
            </a:pPr>
            <a:r>
              <a:rPr lang="en-US" dirty="0">
                <a:solidFill>
                  <a:schemeClr val="accent6">
                    <a:lumMod val="50000"/>
                  </a:schemeClr>
                </a:solidFill>
              </a:rPr>
              <a:t>DO NOT MOW</a:t>
            </a:r>
          </a:p>
          <a:p>
            <a:pPr lvl="1">
              <a:spcBef>
                <a:spcPts val="0"/>
              </a:spcBef>
            </a:pPr>
            <a:r>
              <a:rPr lang="en-US" dirty="0">
                <a:solidFill>
                  <a:schemeClr val="accent6">
                    <a:lumMod val="50000"/>
                  </a:schemeClr>
                </a:solidFill>
              </a:rPr>
              <a:t>Chemical: </a:t>
            </a:r>
            <a:r>
              <a:rPr lang="en-US" dirty="0" err="1">
                <a:solidFill>
                  <a:schemeClr val="accent6">
                    <a:lumMod val="50000"/>
                  </a:schemeClr>
                </a:solidFill>
              </a:rPr>
              <a:t>preemergence</a:t>
            </a:r>
            <a:r>
              <a:rPr lang="en-US" dirty="0">
                <a:solidFill>
                  <a:schemeClr val="accent6">
                    <a:lumMod val="50000"/>
                  </a:schemeClr>
                </a:solidFill>
              </a:rPr>
              <a:t> (glyphosate + </a:t>
            </a:r>
            <a:r>
              <a:rPr lang="en-US" dirty="0" err="1">
                <a:solidFill>
                  <a:schemeClr val="accent6">
                    <a:lumMod val="50000"/>
                  </a:schemeClr>
                </a:solidFill>
              </a:rPr>
              <a:t>metolachlor</a:t>
            </a:r>
            <a:r>
              <a:rPr lang="en-US" dirty="0">
                <a:solidFill>
                  <a:schemeClr val="accent6">
                    <a:lumMod val="50000"/>
                  </a:schemeClr>
                </a:solidFill>
              </a:rPr>
              <a:t>) and </a:t>
            </a:r>
            <a:r>
              <a:rPr lang="en-US" dirty="0" err="1">
                <a:solidFill>
                  <a:schemeClr val="accent6">
                    <a:lumMod val="50000"/>
                  </a:schemeClr>
                </a:solidFill>
              </a:rPr>
              <a:t>postemergence</a:t>
            </a:r>
            <a:endParaRPr lang="en-US" dirty="0">
              <a:solidFill>
                <a:schemeClr val="accent6">
                  <a:lumMod val="50000"/>
                </a:schemeClr>
              </a:solidFill>
            </a:endParaRPr>
          </a:p>
        </p:txBody>
      </p:sp>
      <p:sp>
        <p:nvSpPr>
          <p:cNvPr id="7" name="TextBox 6"/>
          <p:cNvSpPr txBox="1"/>
          <p:nvPr/>
        </p:nvSpPr>
        <p:spPr>
          <a:xfrm>
            <a:off x="35438" y="6553200"/>
            <a:ext cx="2753286" cy="307777"/>
          </a:xfrm>
          <a:prstGeom prst="rect">
            <a:avLst/>
          </a:prstGeom>
          <a:noFill/>
        </p:spPr>
        <p:txBody>
          <a:bodyPr wrap="none" rtlCol="0">
            <a:spAutoFit/>
          </a:bodyPr>
          <a:lstStyle/>
          <a:p>
            <a:r>
              <a:rPr lang="en-US" sz="1400" baseline="30000" dirty="0">
                <a:solidFill>
                  <a:schemeClr val="bg1"/>
                </a:solidFill>
              </a:rPr>
              <a:t>1</a:t>
            </a:r>
            <a:r>
              <a:rPr lang="en-US" sz="1400" dirty="0">
                <a:solidFill>
                  <a:schemeClr val="bg1"/>
                </a:solidFill>
              </a:rPr>
              <a:t>Stamps, University of Florida, 2007</a:t>
            </a:r>
          </a:p>
        </p:txBody>
      </p:sp>
    </p:spTree>
    <p:extLst>
      <p:ext uri="{BB962C8B-B14F-4D97-AF65-F5344CB8AC3E}">
        <p14:creationId xmlns:p14="http://schemas.microsoft.com/office/powerpoint/2010/main" val="169948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2" descr="1265027.jpg"/>
          <p:cNvPicPr>
            <a:picLocks noChangeAspect="1"/>
          </p:cNvPicPr>
          <p:nvPr/>
        </p:nvPicPr>
        <p:blipFill>
          <a:blip r:embed="rId3">
            <a:extLst>
              <a:ext uri="{28A0092B-C50C-407E-A947-70E740481C1C}">
                <a14:useLocalDpi xmlns:a14="http://schemas.microsoft.com/office/drawing/2010/main" val="0"/>
              </a:ext>
            </a:extLst>
          </a:blip>
          <a:srcRect t="3049" b="2513"/>
          <a:stretch>
            <a:fillRect/>
          </a:stretch>
        </p:blipFill>
        <p:spPr>
          <a:xfrm>
            <a:off x="762000" y="1269688"/>
            <a:ext cx="6705600" cy="4857523"/>
          </a:xfrm>
          <a:prstGeom prst="rect">
            <a:avLst/>
          </a:prstGeom>
          <a:ln w="28575">
            <a:solidFill>
              <a:srgbClr val="000000"/>
            </a:solidFill>
            <a:miter lim="800000"/>
            <a:headEnd/>
            <a:tailEnd/>
          </a:ln>
        </p:spPr>
      </p:pic>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92964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African Snail</a:t>
            </a:r>
          </a:p>
          <a:p>
            <a:pPr algn="l"/>
            <a:r>
              <a:rPr lang="en-US" sz="3600" i="1" dirty="0" err="1">
                <a:solidFill>
                  <a:srgbClr val="408000"/>
                </a:solidFill>
                <a:latin typeface="+mn-lt"/>
                <a:ea typeface="MS PGothic" charset="0"/>
                <a:cs typeface="Arial" charset="0"/>
              </a:rPr>
              <a:t>Lissachatina</a:t>
            </a:r>
            <a:r>
              <a:rPr lang="en-US" sz="3600" i="1" dirty="0">
                <a:solidFill>
                  <a:srgbClr val="408000"/>
                </a:solidFill>
                <a:latin typeface="+mn-lt"/>
                <a:ea typeface="MS PGothic" charset="0"/>
                <a:cs typeface="Arial" charset="0"/>
              </a:rPr>
              <a:t> </a:t>
            </a:r>
            <a:r>
              <a:rPr lang="en-US" sz="3600" i="1" dirty="0" err="1">
                <a:solidFill>
                  <a:srgbClr val="408000"/>
                </a:solidFill>
                <a:latin typeface="+mn-lt"/>
                <a:ea typeface="MS PGothic" charset="0"/>
                <a:cs typeface="Arial" charset="0"/>
              </a:rPr>
              <a:t>fulica</a:t>
            </a:r>
            <a:endParaRPr lang="en-US" sz="3600" dirty="0">
              <a:solidFill>
                <a:srgbClr val="008000"/>
              </a:solidFill>
              <a:cs typeface="American Typewriter"/>
            </a:endParaRPr>
          </a:p>
        </p:txBody>
      </p:sp>
      <p:sp>
        <p:nvSpPr>
          <p:cNvPr id="11" name="TextBox 10"/>
          <p:cNvSpPr txBox="1"/>
          <p:nvPr/>
        </p:nvSpPr>
        <p:spPr>
          <a:xfrm>
            <a:off x="838200" y="1371600"/>
            <a:ext cx="4419600" cy="646331"/>
          </a:xfrm>
          <a:prstGeom prst="rect">
            <a:avLst/>
          </a:prstGeom>
          <a:noFill/>
        </p:spPr>
        <p:txBody>
          <a:bodyPr wrap="square" rtlCol="0">
            <a:spAutoFit/>
          </a:bodyPr>
          <a:lstStyle/>
          <a:p>
            <a:r>
              <a:rPr lang="en-US" b="1" dirty="0">
                <a:solidFill>
                  <a:srgbClr val="FFFFFF"/>
                </a:solidFill>
                <a:latin typeface="American Typewriter"/>
                <a:cs typeface="American Typewriter"/>
              </a:rPr>
              <a:t>Order: </a:t>
            </a:r>
            <a:r>
              <a:rPr lang="en-US" b="1" dirty="0" err="1">
                <a:solidFill>
                  <a:srgbClr val="FFFFFF"/>
                </a:solidFill>
                <a:latin typeface="American Typewriter"/>
                <a:cs typeface="American Typewriter"/>
              </a:rPr>
              <a:t>Gastropoda</a:t>
            </a:r>
            <a:endParaRPr lang="en-US" b="1" dirty="0">
              <a:solidFill>
                <a:srgbClr val="FFFFFF"/>
              </a:solidFill>
              <a:latin typeface="American Typewriter"/>
              <a:cs typeface="American Typewriter"/>
            </a:endParaRPr>
          </a:p>
          <a:p>
            <a:r>
              <a:rPr lang="en-US" b="1" dirty="0">
                <a:solidFill>
                  <a:srgbClr val="FFFFFF"/>
                </a:solidFill>
                <a:latin typeface="American Typewriter"/>
                <a:cs typeface="American Typewriter"/>
              </a:rPr>
              <a:t>Family:  </a:t>
            </a:r>
            <a:r>
              <a:rPr lang="en-US" dirty="0" err="1">
                <a:solidFill>
                  <a:srgbClr val="FFFFFF"/>
                </a:solidFill>
                <a:latin typeface="American Typewriter"/>
                <a:ea typeface="MS PGothic" charset="0"/>
                <a:cs typeface="American Typewriter"/>
              </a:rPr>
              <a:t>Achatinidae</a:t>
            </a:r>
            <a:r>
              <a:rPr lang="en-US" dirty="0">
                <a:solidFill>
                  <a:srgbClr val="FFFFFF"/>
                </a:solidFill>
                <a:latin typeface="American Typewriter"/>
                <a:ea typeface="MS PGothic" charset="0"/>
                <a:cs typeface="American Typewriter"/>
              </a:rPr>
              <a:t> </a:t>
            </a:r>
          </a:p>
        </p:txBody>
      </p:sp>
    </p:spTree>
    <p:extLst>
      <p:ext uri="{BB962C8B-B14F-4D97-AF65-F5344CB8AC3E}">
        <p14:creationId xmlns:p14="http://schemas.microsoft.com/office/powerpoint/2010/main" val="2417208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1"/>
                </a:solidFill>
              </a:endParaRPr>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African Snail</a:t>
            </a:r>
          </a:p>
          <a:p>
            <a:pPr algn="l"/>
            <a:r>
              <a:rPr lang="en-US" sz="3600" i="1" dirty="0">
                <a:solidFill>
                  <a:srgbClr val="008000"/>
                </a:solidFill>
                <a:ea typeface="MS PGothic" charset="0"/>
                <a:cs typeface="American Typewriter"/>
              </a:rPr>
              <a:t>Introduction &amp; Distribution</a:t>
            </a:r>
            <a:endParaRPr lang="en-US" sz="3600" dirty="0">
              <a:solidFill>
                <a:srgbClr val="008000"/>
              </a:solidFill>
              <a:cs typeface="American Typewriter"/>
            </a:endParaRPr>
          </a:p>
        </p:txBody>
      </p:sp>
      <p:sp>
        <p:nvSpPr>
          <p:cNvPr id="8" name="TextBox 7"/>
          <p:cNvSpPr txBox="1"/>
          <p:nvPr/>
        </p:nvSpPr>
        <p:spPr>
          <a:xfrm>
            <a:off x="-76200" y="1314271"/>
            <a:ext cx="9525000" cy="1200329"/>
          </a:xfrm>
          <a:prstGeom prst="rect">
            <a:avLst/>
          </a:prstGeom>
          <a:noFill/>
        </p:spPr>
        <p:txBody>
          <a:bodyPr wrap="square" rtlCol="0">
            <a:spAutoFit/>
          </a:bodyPr>
          <a:lstStyle/>
          <a:p>
            <a:r>
              <a:rPr lang="en-US" b="1" i="1" dirty="0"/>
              <a:t>Native Range</a:t>
            </a:r>
            <a:r>
              <a:rPr lang="en-US" dirty="0"/>
              <a:t>: Africa </a:t>
            </a:r>
          </a:p>
          <a:p>
            <a:r>
              <a:rPr lang="en-US" b="1" i="1" dirty="0"/>
              <a:t>U.S. Transmission</a:t>
            </a:r>
            <a:r>
              <a:rPr lang="en-US" i="1" dirty="0"/>
              <a:t>:</a:t>
            </a:r>
            <a:r>
              <a:rPr lang="en-US" dirty="0"/>
              <a:t> children hid and imported from Hawaii as a pet (</a:t>
            </a:r>
            <a:r>
              <a:rPr lang="en-US" i="1" dirty="0"/>
              <a:t>1</a:t>
            </a:r>
            <a:r>
              <a:rPr lang="en-US" i="1" baseline="30000" dirty="0"/>
              <a:t>st</a:t>
            </a:r>
            <a:r>
              <a:rPr lang="en-US" i="1" dirty="0"/>
              <a:t> Discovery: </a:t>
            </a:r>
            <a:r>
              <a:rPr lang="en-US" dirty="0"/>
              <a:t>Florida, 1966) </a:t>
            </a:r>
          </a:p>
          <a:p>
            <a:r>
              <a:rPr lang="en-US" b="1" i="1" dirty="0"/>
              <a:t>U.S. Distribution:</a:t>
            </a:r>
          </a:p>
          <a:p>
            <a:r>
              <a:rPr lang="en-US" dirty="0">
                <a:solidFill>
                  <a:srgbClr val="FFFFFF"/>
                </a:solidFill>
              </a:rPr>
              <a:t> </a:t>
            </a:r>
          </a:p>
        </p:txBody>
      </p:sp>
      <p:sp>
        <p:nvSpPr>
          <p:cNvPr id="13" name="TextBox 12"/>
          <p:cNvSpPr txBox="1"/>
          <p:nvPr/>
        </p:nvSpPr>
        <p:spPr>
          <a:xfrm>
            <a:off x="4343400" y="2057400"/>
            <a:ext cx="2209800" cy="1200329"/>
          </a:xfrm>
          <a:prstGeom prst="rect">
            <a:avLst/>
          </a:prstGeom>
          <a:noFill/>
        </p:spPr>
        <p:txBody>
          <a:bodyPr wrap="square" rtlCol="0">
            <a:spAutoFit/>
          </a:bodyPr>
          <a:lstStyle/>
          <a:p>
            <a:r>
              <a:rPr lang="en-US" b="1" i="1" dirty="0">
                <a:solidFill>
                  <a:srgbClr val="000000"/>
                </a:solidFill>
              </a:rPr>
              <a:t>Currently Infested:</a:t>
            </a:r>
          </a:p>
          <a:p>
            <a:pPr marL="285750" indent="-285750">
              <a:buFont typeface="Arial"/>
              <a:buChar char="•"/>
            </a:pPr>
            <a:r>
              <a:rPr lang="en-US" dirty="0"/>
              <a:t>Miami County, Florida</a:t>
            </a:r>
          </a:p>
          <a:p>
            <a:endParaRPr lang="en-US" dirty="0"/>
          </a:p>
        </p:txBody>
      </p:sp>
      <p:pic>
        <p:nvPicPr>
          <p:cNvPr id="9" name="Content Placeholder 4" descr="miami-dade_county_florida.png"/>
          <p:cNvPicPr>
            <a:picLocks noGrp="1" noChangeAspect="1"/>
          </p:cNvPicPr>
          <p:nvPr>
            <p:ph sz="half" idx="4294967295"/>
          </p:nvPr>
        </p:nvPicPr>
        <p:blipFill>
          <a:blip r:embed="rId4">
            <a:extLst>
              <a:ext uri="{28A0092B-C50C-407E-A947-70E740481C1C}">
                <a14:useLocalDpi xmlns:a14="http://schemas.microsoft.com/office/drawing/2010/main" val="0"/>
              </a:ext>
            </a:extLst>
          </a:blip>
          <a:srcRect t="-4187" b="-4187"/>
          <a:stretch>
            <a:fillRect/>
          </a:stretch>
        </p:blipFill>
        <p:spPr>
          <a:xfrm>
            <a:off x="381000" y="2133600"/>
            <a:ext cx="3962400" cy="4279900"/>
          </a:xfrm>
          <a:prstGeom prst="rect">
            <a:avLst/>
          </a:prstGeom>
        </p:spPr>
      </p:pic>
      <p:pic>
        <p:nvPicPr>
          <p:cNvPr id="2" name="Picture 1"/>
          <p:cNvPicPr>
            <a:picLocks noChangeAspect="1"/>
          </p:cNvPicPr>
          <p:nvPr/>
        </p:nvPicPr>
        <p:blipFill>
          <a:blip r:embed="rId5"/>
          <a:stretch>
            <a:fillRect/>
          </a:stretch>
        </p:blipFill>
        <p:spPr>
          <a:xfrm>
            <a:off x="4876800" y="3394463"/>
            <a:ext cx="4229100" cy="3438137"/>
          </a:xfrm>
          <a:prstGeom prst="rect">
            <a:avLst/>
          </a:prstGeom>
          <a:ln w="15875">
            <a:solidFill>
              <a:schemeClr val="tx1"/>
            </a:solidFill>
          </a:ln>
        </p:spPr>
      </p:pic>
      <p:sp>
        <p:nvSpPr>
          <p:cNvPr id="3" name="TextBox 2"/>
          <p:cNvSpPr txBox="1"/>
          <p:nvPr/>
        </p:nvSpPr>
        <p:spPr>
          <a:xfrm>
            <a:off x="4833069" y="3048000"/>
            <a:ext cx="1262931" cy="369332"/>
          </a:xfrm>
          <a:prstGeom prst="rect">
            <a:avLst/>
          </a:prstGeom>
          <a:noFill/>
        </p:spPr>
        <p:txBody>
          <a:bodyPr wrap="none" rtlCol="0">
            <a:spAutoFit/>
          </a:bodyPr>
          <a:lstStyle/>
          <a:p>
            <a:r>
              <a:rPr lang="en-US" i="1" dirty="0">
                <a:solidFill>
                  <a:srgbClr val="800000"/>
                </a:solidFill>
              </a:rPr>
              <a:t>RISK MAP</a:t>
            </a:r>
            <a:r>
              <a:rPr lang="en-US" i="1" baseline="30000" dirty="0">
                <a:solidFill>
                  <a:srgbClr val="800000"/>
                </a:solidFill>
              </a:rPr>
              <a:t>1</a:t>
            </a:r>
          </a:p>
        </p:txBody>
      </p:sp>
      <p:sp>
        <p:nvSpPr>
          <p:cNvPr id="11" name="TextBox 10"/>
          <p:cNvSpPr txBox="1"/>
          <p:nvPr/>
        </p:nvSpPr>
        <p:spPr>
          <a:xfrm>
            <a:off x="0" y="6553200"/>
            <a:ext cx="2362200" cy="307777"/>
          </a:xfrm>
          <a:prstGeom prst="rect">
            <a:avLst/>
          </a:prstGeom>
          <a:noFill/>
        </p:spPr>
        <p:txBody>
          <a:bodyPr wrap="square" rtlCol="0">
            <a:spAutoFit/>
          </a:bodyPr>
          <a:lstStyle/>
          <a:p>
            <a:r>
              <a:rPr lang="en-US" sz="1400" baseline="30000" dirty="0">
                <a:solidFill>
                  <a:schemeClr val="bg1"/>
                </a:solidFill>
              </a:rPr>
              <a:t>1</a:t>
            </a:r>
            <a:r>
              <a:rPr lang="en-US" sz="1400" dirty="0">
                <a:solidFill>
                  <a:schemeClr val="bg1"/>
                </a:solidFill>
              </a:rPr>
              <a:t>USDA-APHIS, 2011 </a:t>
            </a:r>
          </a:p>
        </p:txBody>
      </p:sp>
    </p:spTree>
    <p:extLst>
      <p:ext uri="{BB962C8B-B14F-4D97-AF65-F5344CB8AC3E}">
        <p14:creationId xmlns:p14="http://schemas.microsoft.com/office/powerpoint/2010/main" val="25375582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African Snail</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Eggs and Immature</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2" name="TextBox 11"/>
          <p:cNvSpPr txBox="1"/>
          <p:nvPr/>
        </p:nvSpPr>
        <p:spPr>
          <a:xfrm>
            <a:off x="6781800" y="6019800"/>
            <a:ext cx="228600" cy="307777"/>
          </a:xfrm>
          <a:prstGeom prst="rect">
            <a:avLst/>
          </a:prstGeom>
          <a:noFill/>
        </p:spPr>
        <p:txBody>
          <a:bodyPr wrap="square" rtlCol="0">
            <a:spAutoFit/>
          </a:bodyPr>
          <a:lstStyle/>
          <a:p>
            <a:r>
              <a:rPr lang="en-US" sz="1400" dirty="0">
                <a:solidFill>
                  <a:srgbClr val="FFFFFF"/>
                </a:solidFill>
              </a:rPr>
              <a:t>1</a:t>
            </a:r>
          </a:p>
        </p:txBody>
      </p:sp>
      <p:sp>
        <p:nvSpPr>
          <p:cNvPr id="14" name="TextBox 13"/>
          <p:cNvSpPr txBox="1"/>
          <p:nvPr/>
        </p:nvSpPr>
        <p:spPr>
          <a:xfrm>
            <a:off x="-76200" y="6550223"/>
            <a:ext cx="2362200" cy="307777"/>
          </a:xfrm>
          <a:prstGeom prst="rect">
            <a:avLst/>
          </a:prstGeom>
          <a:noFill/>
        </p:spPr>
        <p:txBody>
          <a:bodyPr wrap="square" rtlCol="0">
            <a:spAutoFit/>
          </a:bodyPr>
          <a:lstStyle/>
          <a:p>
            <a:r>
              <a:rPr lang="en-US" sz="1400" baseline="30000" dirty="0">
                <a:solidFill>
                  <a:srgbClr val="FFFFFF"/>
                </a:solidFill>
              </a:rPr>
              <a:t>1</a:t>
            </a:r>
            <a:r>
              <a:rPr lang="en-US" sz="1400" dirty="0">
                <a:solidFill>
                  <a:srgbClr val="FFFFFF"/>
                </a:solidFill>
              </a:rPr>
              <a:t>USDA-APHIS, 2011 </a:t>
            </a:r>
          </a:p>
        </p:txBody>
      </p:sp>
      <p:sp>
        <p:nvSpPr>
          <p:cNvPr id="15" name="Content Placeholder 2"/>
          <p:cNvSpPr>
            <a:spLocks noGrp="1"/>
          </p:cNvSpPr>
          <p:nvPr>
            <p:ph idx="1"/>
          </p:nvPr>
        </p:nvSpPr>
        <p:spPr>
          <a:xfrm>
            <a:off x="4495800" y="1447800"/>
            <a:ext cx="4800600" cy="2590800"/>
          </a:xfrm>
        </p:spPr>
        <p:txBody>
          <a:bodyPr>
            <a:normAutofit lnSpcReduction="10000"/>
          </a:bodyPr>
          <a:lstStyle/>
          <a:p>
            <a:r>
              <a:rPr lang="en-US" dirty="0">
                <a:ea typeface="MS PGothic" charset="0"/>
                <a:cs typeface="Arial" charset="0"/>
              </a:rPr>
              <a:t>Have male &amp; female parts</a:t>
            </a:r>
            <a:r>
              <a:rPr lang="en-US" baseline="30000" dirty="0">
                <a:ea typeface="MS PGothic" charset="0"/>
                <a:cs typeface="Arial" charset="0"/>
              </a:rPr>
              <a:t>1</a:t>
            </a:r>
          </a:p>
          <a:p>
            <a:r>
              <a:rPr lang="en-US" dirty="0">
                <a:ea typeface="MS PGothic" charset="0"/>
                <a:cs typeface="Arial" charset="0"/>
              </a:rPr>
              <a:t>Produce 100 – 500 eggs/clutch </a:t>
            </a:r>
          </a:p>
          <a:p>
            <a:r>
              <a:rPr lang="en-US" dirty="0">
                <a:ea typeface="MS PGothic" charset="0"/>
                <a:cs typeface="Arial" charset="0"/>
              </a:rPr>
              <a:t>Lay every 2 – 3 months (1,200 eggs/year)</a:t>
            </a:r>
          </a:p>
          <a:p>
            <a:r>
              <a:rPr lang="en-US" dirty="0">
                <a:ea typeface="MS PGothic" charset="0"/>
                <a:cs typeface="Arial" charset="0"/>
              </a:rPr>
              <a:t>Small eggs</a:t>
            </a:r>
          </a:p>
          <a:p>
            <a:endParaRPr lang="en-US" dirty="0">
              <a:ea typeface="MS PGothic" charset="0"/>
              <a:cs typeface="Arial" charset="0"/>
            </a:endParaRPr>
          </a:p>
          <a:p>
            <a:pPr>
              <a:buFontTx/>
              <a:buNone/>
            </a:pPr>
            <a:endParaRPr lang="en-US" sz="2400" dirty="0">
              <a:ea typeface="MS PGothic" charset="0"/>
              <a:cs typeface="Arial" charset="0"/>
            </a:endParaRPr>
          </a:p>
          <a:p>
            <a:endParaRPr lang="en-US" dirty="0">
              <a:ea typeface="MS PGothic" charset="0"/>
            </a:endParaRPr>
          </a:p>
          <a:p>
            <a:endParaRPr lang="en-US" dirty="0">
              <a:ea typeface="MS PGothic" charset="0"/>
            </a:endParaRPr>
          </a:p>
        </p:txBody>
      </p:sp>
      <p:pic>
        <p:nvPicPr>
          <p:cNvPr id="2" name="Picture 1"/>
          <p:cNvPicPr>
            <a:picLocks noChangeAspect="1"/>
          </p:cNvPicPr>
          <p:nvPr/>
        </p:nvPicPr>
        <p:blipFill>
          <a:blip r:embed="rId4"/>
          <a:stretch>
            <a:fillRect/>
          </a:stretch>
        </p:blipFill>
        <p:spPr>
          <a:xfrm>
            <a:off x="152400" y="1524000"/>
            <a:ext cx="4267200" cy="3796553"/>
          </a:xfrm>
          <a:prstGeom prst="rect">
            <a:avLst/>
          </a:prstGeom>
          <a:ln w="15875">
            <a:solidFill>
              <a:schemeClr val="tx1"/>
            </a:solidFill>
          </a:ln>
        </p:spPr>
      </p:pic>
      <p:sp>
        <p:nvSpPr>
          <p:cNvPr id="17" name="TextBox 16"/>
          <p:cNvSpPr txBox="1"/>
          <p:nvPr/>
        </p:nvSpPr>
        <p:spPr>
          <a:xfrm>
            <a:off x="4191000" y="6581001"/>
            <a:ext cx="2971800" cy="307777"/>
          </a:xfrm>
          <a:prstGeom prst="rect">
            <a:avLst/>
          </a:prstGeom>
          <a:noFill/>
        </p:spPr>
        <p:txBody>
          <a:bodyPr wrap="square" rtlCol="0">
            <a:spAutoFit/>
          </a:bodyPr>
          <a:lstStyle/>
          <a:p>
            <a:r>
              <a:rPr lang="en-US" sz="1400" dirty="0">
                <a:solidFill>
                  <a:srgbClr val="FFFFFF"/>
                </a:solidFill>
              </a:rPr>
              <a:t>Photos: Robinson, USDA-APHIS </a:t>
            </a:r>
          </a:p>
        </p:txBody>
      </p:sp>
      <p:pic>
        <p:nvPicPr>
          <p:cNvPr id="3" name="Picture 2"/>
          <p:cNvPicPr>
            <a:picLocks noChangeAspect="1"/>
          </p:cNvPicPr>
          <p:nvPr/>
        </p:nvPicPr>
        <p:blipFill>
          <a:blip r:embed="rId5"/>
          <a:stretch>
            <a:fillRect/>
          </a:stretch>
        </p:blipFill>
        <p:spPr>
          <a:xfrm>
            <a:off x="6705600" y="3034193"/>
            <a:ext cx="2400300" cy="3785707"/>
          </a:xfrm>
          <a:prstGeom prst="rect">
            <a:avLst/>
          </a:prstGeom>
          <a:ln w="15875">
            <a:solidFill>
              <a:schemeClr val="tx1"/>
            </a:solidFill>
          </a:ln>
        </p:spPr>
      </p:pic>
    </p:spTree>
    <p:extLst>
      <p:ext uri="{BB962C8B-B14F-4D97-AF65-F5344CB8AC3E}">
        <p14:creationId xmlns:p14="http://schemas.microsoft.com/office/powerpoint/2010/main" val="29983323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African Snail</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Adults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2" name="TextBox 11"/>
          <p:cNvSpPr txBox="1"/>
          <p:nvPr/>
        </p:nvSpPr>
        <p:spPr>
          <a:xfrm>
            <a:off x="6781800" y="6019800"/>
            <a:ext cx="228600" cy="307777"/>
          </a:xfrm>
          <a:prstGeom prst="rect">
            <a:avLst/>
          </a:prstGeom>
          <a:noFill/>
        </p:spPr>
        <p:txBody>
          <a:bodyPr wrap="square" rtlCol="0">
            <a:spAutoFit/>
          </a:bodyPr>
          <a:lstStyle/>
          <a:p>
            <a:r>
              <a:rPr lang="en-US" sz="1400" dirty="0">
                <a:solidFill>
                  <a:srgbClr val="FFFFFF"/>
                </a:solidFill>
              </a:rPr>
              <a:t>1</a:t>
            </a:r>
          </a:p>
        </p:txBody>
      </p:sp>
      <p:sp>
        <p:nvSpPr>
          <p:cNvPr id="14" name="TextBox 13"/>
          <p:cNvSpPr txBox="1"/>
          <p:nvPr/>
        </p:nvSpPr>
        <p:spPr>
          <a:xfrm>
            <a:off x="-76200" y="6488668"/>
            <a:ext cx="2362200" cy="307777"/>
          </a:xfrm>
          <a:prstGeom prst="rect">
            <a:avLst/>
          </a:prstGeom>
          <a:noFill/>
        </p:spPr>
        <p:txBody>
          <a:bodyPr wrap="square" rtlCol="0">
            <a:spAutoFit/>
          </a:bodyPr>
          <a:lstStyle/>
          <a:p>
            <a:r>
              <a:rPr lang="en-US" sz="1400" dirty="0" err="1">
                <a:solidFill>
                  <a:srgbClr val="FFFFFF"/>
                </a:solidFill>
              </a:rPr>
              <a:t>www.waspweb.org</a:t>
            </a:r>
            <a:r>
              <a:rPr lang="en-US" sz="1400" dirty="0">
                <a:solidFill>
                  <a:srgbClr val="FFFFFF"/>
                </a:solidFill>
              </a:rPr>
              <a:t> </a:t>
            </a:r>
          </a:p>
        </p:txBody>
      </p:sp>
      <p:pic>
        <p:nvPicPr>
          <p:cNvPr id="13" name="Content Placeholder 2" descr="1265031.jpg"/>
          <p:cNvPicPr>
            <a:picLocks noGrp="1" noChangeAspect="1"/>
          </p:cNvPicPr>
          <p:nvPr/>
        </p:nvPicPr>
        <p:blipFill>
          <a:blip r:embed="rId4">
            <a:extLst>
              <a:ext uri="{28A0092B-C50C-407E-A947-70E740481C1C}">
                <a14:useLocalDpi xmlns:a14="http://schemas.microsoft.com/office/drawing/2010/main" val="0"/>
              </a:ext>
            </a:extLst>
          </a:blip>
          <a:srcRect t="9500" b="9500"/>
          <a:stretch>
            <a:fillRect/>
          </a:stretch>
        </p:blipFill>
        <p:spPr bwMode="auto">
          <a:xfrm>
            <a:off x="152400" y="1295400"/>
            <a:ext cx="4495800" cy="4855464"/>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sp>
        <p:nvSpPr>
          <p:cNvPr id="15" name="Content Placeholder 2"/>
          <p:cNvSpPr>
            <a:spLocks noGrp="1"/>
          </p:cNvSpPr>
          <p:nvPr>
            <p:ph idx="1"/>
          </p:nvPr>
        </p:nvSpPr>
        <p:spPr>
          <a:xfrm>
            <a:off x="4876800" y="1066800"/>
            <a:ext cx="4267200" cy="2362200"/>
          </a:xfrm>
        </p:spPr>
        <p:txBody>
          <a:bodyPr>
            <a:normAutofit lnSpcReduction="10000"/>
          </a:bodyPr>
          <a:lstStyle/>
          <a:p>
            <a:r>
              <a:rPr lang="en-US" dirty="0">
                <a:ea typeface="MS PGothic" charset="0"/>
                <a:cs typeface="Arial" charset="0"/>
              </a:rPr>
              <a:t>Large</a:t>
            </a:r>
          </a:p>
          <a:p>
            <a:pPr lvl="1"/>
            <a:r>
              <a:rPr lang="en-US" dirty="0">
                <a:ea typeface="MS PGothic" charset="0"/>
                <a:cs typeface="Arial" charset="0"/>
              </a:rPr>
              <a:t>8 inches in length</a:t>
            </a:r>
          </a:p>
          <a:p>
            <a:pPr lvl="1"/>
            <a:r>
              <a:rPr lang="en-US" dirty="0">
                <a:ea typeface="MS PGothic" charset="0"/>
                <a:cs typeface="Arial" charset="0"/>
              </a:rPr>
              <a:t>5 inches in </a:t>
            </a:r>
            <a:r>
              <a:rPr lang="en-US" dirty="0" err="1">
                <a:ea typeface="MS PGothic" charset="0"/>
                <a:cs typeface="Arial" charset="0"/>
              </a:rPr>
              <a:t>diamter</a:t>
            </a:r>
            <a:endParaRPr lang="en-US" dirty="0">
              <a:ea typeface="MS PGothic" charset="0"/>
              <a:cs typeface="Arial" charset="0"/>
            </a:endParaRPr>
          </a:p>
          <a:p>
            <a:r>
              <a:rPr lang="en-US" dirty="0">
                <a:ea typeface="MS PGothic" charset="0"/>
                <a:cs typeface="Arial" charset="0"/>
              </a:rPr>
              <a:t>Dark and light brown </a:t>
            </a:r>
            <a:r>
              <a:rPr lang="en-US" dirty="0" err="1">
                <a:ea typeface="MS PGothic" charset="0"/>
                <a:cs typeface="Arial" charset="0"/>
              </a:rPr>
              <a:t>sworls</a:t>
            </a:r>
            <a:endParaRPr lang="en-US" dirty="0">
              <a:ea typeface="MS PGothic" charset="0"/>
              <a:cs typeface="Arial" charset="0"/>
            </a:endParaRPr>
          </a:p>
          <a:p>
            <a:r>
              <a:rPr lang="en-US" dirty="0">
                <a:ea typeface="MS PGothic" charset="0"/>
                <a:cs typeface="Arial" charset="0"/>
              </a:rPr>
              <a:t>7 - 9 body whorls</a:t>
            </a:r>
          </a:p>
          <a:p>
            <a:endParaRPr lang="en-US" dirty="0">
              <a:ea typeface="MS PGothic" charset="0"/>
              <a:cs typeface="Arial" charset="0"/>
            </a:endParaRPr>
          </a:p>
          <a:p>
            <a:pPr>
              <a:buFontTx/>
              <a:buNone/>
            </a:pPr>
            <a:endParaRPr lang="en-US" sz="2400" dirty="0">
              <a:ea typeface="MS PGothic" charset="0"/>
              <a:cs typeface="Arial" charset="0"/>
            </a:endParaRPr>
          </a:p>
          <a:p>
            <a:endParaRPr lang="en-US" dirty="0">
              <a:ea typeface="MS PGothic" charset="0"/>
            </a:endParaRPr>
          </a:p>
          <a:p>
            <a:endParaRPr lang="en-US" dirty="0">
              <a:ea typeface="MS PGothic" charset="0"/>
            </a:endParaRPr>
          </a:p>
        </p:txBody>
      </p:sp>
      <p:pic>
        <p:nvPicPr>
          <p:cNvPr id="16" name="Content Placeholder 2" descr="1265046.jpg"/>
          <p:cNvPicPr>
            <a:picLocks noChangeAspect="1"/>
          </p:cNvPicPr>
          <p:nvPr/>
        </p:nvPicPr>
        <p:blipFill>
          <a:blip r:embed="rId5">
            <a:extLst>
              <a:ext uri="{28A0092B-C50C-407E-A947-70E740481C1C}">
                <a14:useLocalDpi xmlns:a14="http://schemas.microsoft.com/office/drawing/2010/main" val="0"/>
              </a:ext>
            </a:extLst>
          </a:blip>
          <a:srcRect l="15279" r="15279"/>
          <a:stretch>
            <a:fillRect/>
          </a:stretch>
        </p:blipFill>
        <p:spPr>
          <a:xfrm>
            <a:off x="3962400" y="3429000"/>
            <a:ext cx="2971800" cy="3209544"/>
          </a:xfrm>
          <a:prstGeom prst="rect">
            <a:avLst/>
          </a:prstGeom>
          <a:ln>
            <a:solidFill>
              <a:schemeClr val="tx1"/>
            </a:solidFill>
            <a:miter lim="800000"/>
            <a:headEnd/>
            <a:tailEnd/>
          </a:ln>
        </p:spPr>
      </p:pic>
    </p:spTree>
    <p:extLst>
      <p:ext uri="{BB962C8B-B14F-4D97-AF65-F5344CB8AC3E}">
        <p14:creationId xmlns:p14="http://schemas.microsoft.com/office/powerpoint/2010/main" val="35901392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African Snail</a:t>
            </a:r>
          </a:p>
          <a:p>
            <a:pPr algn="l"/>
            <a:r>
              <a:rPr lang="en-US" sz="3600" i="1" dirty="0">
                <a:solidFill>
                  <a:srgbClr val="008000"/>
                </a:solidFill>
                <a:ea typeface="MS PGothic" charset="0"/>
                <a:cs typeface="American Typewriter"/>
              </a:rPr>
              <a:t>Damages &amp; Control Efforts</a:t>
            </a:r>
            <a:endParaRPr lang="en-US" sz="3600" dirty="0">
              <a:solidFill>
                <a:srgbClr val="008000"/>
              </a:solidFill>
              <a:cs typeface="American Typewriter"/>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Content Placeholder 2"/>
          <p:cNvSpPr txBox="1">
            <a:spLocks/>
          </p:cNvSpPr>
          <p:nvPr/>
        </p:nvSpPr>
        <p:spPr>
          <a:xfrm>
            <a:off x="35437" y="1266894"/>
            <a:ext cx="4212713" cy="5210106"/>
          </a:xfrm>
          <a:prstGeom prst="rect">
            <a:avLst/>
          </a:prstGeom>
        </p:spPr>
        <p:txBody>
          <a:bodyPr vert="horz" lIns="91440" tIns="45720" rIns="91440" bIns="45720" rtlCol="0">
            <a:normAutofit lnSpcReduction="10000"/>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marL="0" indent="0">
              <a:lnSpc>
                <a:spcPct val="150000"/>
              </a:lnSpc>
              <a:spcBef>
                <a:spcPts val="0"/>
              </a:spcBef>
              <a:buNone/>
            </a:pPr>
            <a:r>
              <a:rPr lang="en-US" sz="3000" i="1" dirty="0">
                <a:solidFill>
                  <a:srgbClr val="800000"/>
                </a:solidFill>
                <a:latin typeface="Goudy Old Style"/>
              </a:rPr>
              <a:t>DAMAGE:</a:t>
            </a:r>
          </a:p>
          <a:p>
            <a:pPr>
              <a:spcBef>
                <a:spcPts val="0"/>
              </a:spcBef>
            </a:pPr>
            <a:r>
              <a:rPr lang="en-US" dirty="0">
                <a:solidFill>
                  <a:srgbClr val="800000"/>
                </a:solidFill>
              </a:rPr>
              <a:t>Impacts: </a:t>
            </a:r>
          </a:p>
          <a:p>
            <a:pPr lvl="1">
              <a:spcBef>
                <a:spcPts val="0"/>
              </a:spcBef>
            </a:pPr>
            <a:r>
              <a:rPr lang="en-US" dirty="0">
                <a:solidFill>
                  <a:srgbClr val="800000"/>
                </a:solidFill>
              </a:rPr>
              <a:t>Consume 500 species of plants, including:</a:t>
            </a:r>
          </a:p>
          <a:p>
            <a:pPr lvl="2">
              <a:spcBef>
                <a:spcPts val="0"/>
              </a:spcBef>
            </a:pPr>
            <a:r>
              <a:rPr lang="en-US" dirty="0">
                <a:solidFill>
                  <a:srgbClr val="800000"/>
                </a:solidFill>
              </a:rPr>
              <a:t>Banana, marigold, cabbage, cauliflower, pumpkin, cucumber</a:t>
            </a:r>
          </a:p>
          <a:p>
            <a:pPr lvl="1">
              <a:spcBef>
                <a:spcPts val="0"/>
              </a:spcBef>
            </a:pPr>
            <a:r>
              <a:rPr lang="en-US" dirty="0">
                <a:solidFill>
                  <a:srgbClr val="800000"/>
                </a:solidFill>
              </a:rPr>
              <a:t>Eat building exteriors</a:t>
            </a:r>
          </a:p>
          <a:p>
            <a:pPr lvl="1">
              <a:spcBef>
                <a:spcPts val="0"/>
              </a:spcBef>
            </a:pPr>
            <a:r>
              <a:rPr lang="en-US" dirty="0">
                <a:solidFill>
                  <a:srgbClr val="800000"/>
                </a:solidFill>
              </a:rPr>
              <a:t>Human health:</a:t>
            </a:r>
          </a:p>
          <a:p>
            <a:pPr lvl="2">
              <a:spcBef>
                <a:spcPts val="0"/>
              </a:spcBef>
            </a:pPr>
            <a:r>
              <a:rPr lang="en-US" dirty="0" err="1">
                <a:solidFill>
                  <a:srgbClr val="800000"/>
                </a:solidFill>
              </a:rPr>
              <a:t>eosinophilic</a:t>
            </a:r>
            <a:r>
              <a:rPr lang="en-US" dirty="0">
                <a:solidFill>
                  <a:srgbClr val="800000"/>
                </a:solidFill>
              </a:rPr>
              <a:t> meningitis</a:t>
            </a:r>
          </a:p>
          <a:p>
            <a:pPr lvl="2">
              <a:spcBef>
                <a:spcPts val="0"/>
              </a:spcBef>
            </a:pPr>
            <a:r>
              <a:rPr lang="en-US" dirty="0">
                <a:solidFill>
                  <a:srgbClr val="800000"/>
                </a:solidFill>
              </a:rPr>
              <a:t>Gram-negative bacterium (</a:t>
            </a:r>
            <a:r>
              <a:rPr lang="en-US" dirty="0" err="1">
                <a:solidFill>
                  <a:srgbClr val="800000"/>
                </a:solidFill>
              </a:rPr>
              <a:t>Aeromonas</a:t>
            </a:r>
            <a:r>
              <a:rPr lang="en-US" dirty="0">
                <a:solidFill>
                  <a:srgbClr val="800000"/>
                </a:solidFill>
              </a:rPr>
              <a:t> </a:t>
            </a:r>
            <a:r>
              <a:rPr lang="en-US" dirty="0" err="1">
                <a:solidFill>
                  <a:srgbClr val="800000"/>
                </a:solidFill>
              </a:rPr>
              <a:t>hydrophila</a:t>
            </a:r>
            <a:r>
              <a:rPr lang="en-US" dirty="0">
                <a:solidFill>
                  <a:srgbClr val="800000"/>
                </a:solidFill>
              </a:rPr>
              <a:t>)</a:t>
            </a:r>
          </a:p>
          <a:p>
            <a:pPr>
              <a:spcBef>
                <a:spcPts val="0"/>
              </a:spcBef>
            </a:pPr>
            <a:r>
              <a:rPr lang="en-US" dirty="0">
                <a:solidFill>
                  <a:srgbClr val="800000"/>
                </a:solidFill>
              </a:rPr>
              <a:t>Cost: </a:t>
            </a:r>
          </a:p>
          <a:p>
            <a:pPr lvl="1">
              <a:spcBef>
                <a:spcPts val="0"/>
              </a:spcBef>
            </a:pPr>
            <a:r>
              <a:rPr lang="en-US" dirty="0">
                <a:solidFill>
                  <a:srgbClr val="800000"/>
                </a:solidFill>
              </a:rPr>
              <a:t>1966 Miami Outbreak : 1 Million &amp; 10 years</a:t>
            </a:r>
          </a:p>
        </p:txBody>
      </p:sp>
      <p:sp>
        <p:nvSpPr>
          <p:cNvPr id="12" name="Content Placeholder 14"/>
          <p:cNvSpPr>
            <a:spLocks noGrp="1"/>
          </p:cNvSpPr>
          <p:nvPr>
            <p:ph idx="1"/>
          </p:nvPr>
        </p:nvSpPr>
        <p:spPr>
          <a:xfrm>
            <a:off x="4401185" y="1250089"/>
            <a:ext cx="4663305" cy="5188468"/>
          </a:xfrm>
        </p:spPr>
        <p:txBody>
          <a:bodyPr>
            <a:normAutofit/>
          </a:bodyPr>
          <a:lstStyle/>
          <a:p>
            <a:pPr marL="0" indent="0">
              <a:lnSpc>
                <a:spcPct val="150000"/>
              </a:lnSpc>
              <a:spcBef>
                <a:spcPts val="0"/>
              </a:spcBef>
              <a:buNone/>
            </a:pPr>
            <a:r>
              <a:rPr lang="en-US" sz="3000" b="1" i="1" dirty="0">
                <a:solidFill>
                  <a:schemeClr val="accent6">
                    <a:lumMod val="50000"/>
                  </a:schemeClr>
                </a:solidFill>
              </a:rPr>
              <a:t>CONTROL:</a:t>
            </a:r>
          </a:p>
          <a:p>
            <a:pPr>
              <a:spcBef>
                <a:spcPts val="0"/>
              </a:spcBef>
            </a:pPr>
            <a:r>
              <a:rPr lang="en-US" dirty="0">
                <a:solidFill>
                  <a:schemeClr val="accent6">
                    <a:lumMod val="50000"/>
                  </a:schemeClr>
                </a:solidFill>
              </a:rPr>
              <a:t>Prevention: </a:t>
            </a:r>
          </a:p>
          <a:p>
            <a:pPr lvl="1">
              <a:spcBef>
                <a:spcPts val="0"/>
              </a:spcBef>
            </a:pPr>
            <a:r>
              <a:rPr lang="en-US" dirty="0">
                <a:solidFill>
                  <a:schemeClr val="accent6">
                    <a:lumMod val="50000"/>
                  </a:schemeClr>
                </a:solidFill>
              </a:rPr>
              <a:t>EDRR</a:t>
            </a:r>
          </a:p>
          <a:p>
            <a:pPr>
              <a:spcBef>
                <a:spcPts val="0"/>
              </a:spcBef>
            </a:pPr>
            <a:r>
              <a:rPr lang="en-US" dirty="0">
                <a:solidFill>
                  <a:schemeClr val="accent6">
                    <a:lumMod val="50000"/>
                  </a:schemeClr>
                </a:solidFill>
              </a:rPr>
              <a:t>Control</a:t>
            </a:r>
            <a:r>
              <a:rPr lang="en-US" baseline="30000" dirty="0">
                <a:solidFill>
                  <a:schemeClr val="accent6">
                    <a:lumMod val="50000"/>
                  </a:schemeClr>
                </a:solidFill>
              </a:rPr>
              <a:t>1</a:t>
            </a:r>
          </a:p>
          <a:p>
            <a:pPr lvl="1">
              <a:spcBef>
                <a:spcPts val="0"/>
              </a:spcBef>
            </a:pPr>
            <a:r>
              <a:rPr lang="en-US" dirty="0">
                <a:solidFill>
                  <a:schemeClr val="accent6">
                    <a:lumMod val="50000"/>
                  </a:schemeClr>
                </a:solidFill>
              </a:rPr>
              <a:t>Manual: hand picking</a:t>
            </a:r>
          </a:p>
          <a:p>
            <a:pPr lvl="1">
              <a:spcBef>
                <a:spcPts val="0"/>
              </a:spcBef>
            </a:pPr>
            <a:r>
              <a:rPr lang="en-US" dirty="0">
                <a:solidFill>
                  <a:schemeClr val="accent6">
                    <a:lumMod val="50000"/>
                  </a:schemeClr>
                </a:solidFill>
              </a:rPr>
              <a:t>Chemical: </a:t>
            </a:r>
            <a:r>
              <a:rPr lang="en-US" dirty="0" err="1">
                <a:solidFill>
                  <a:schemeClr val="accent6">
                    <a:lumMod val="50000"/>
                  </a:schemeClr>
                </a:solidFill>
              </a:rPr>
              <a:t>molluscicide</a:t>
            </a:r>
            <a:endParaRPr lang="en-US" dirty="0">
              <a:solidFill>
                <a:schemeClr val="accent6">
                  <a:lumMod val="50000"/>
                </a:schemeClr>
              </a:solidFill>
            </a:endParaRPr>
          </a:p>
          <a:p>
            <a:pPr lvl="2">
              <a:spcBef>
                <a:spcPts val="0"/>
              </a:spcBef>
            </a:pPr>
            <a:r>
              <a:rPr lang="en-US" dirty="0">
                <a:solidFill>
                  <a:schemeClr val="accent6">
                    <a:lumMod val="50000"/>
                  </a:schemeClr>
                </a:solidFill>
              </a:rPr>
              <a:t>Active ingredient: iron phosphate </a:t>
            </a:r>
          </a:p>
          <a:p>
            <a:pPr lvl="2">
              <a:spcBef>
                <a:spcPts val="0"/>
              </a:spcBef>
            </a:pPr>
            <a:r>
              <a:rPr lang="en-US" dirty="0">
                <a:solidFill>
                  <a:schemeClr val="accent6">
                    <a:lumMod val="50000"/>
                  </a:schemeClr>
                </a:solidFill>
              </a:rPr>
              <a:t>Interferes with calcium metabolism</a:t>
            </a:r>
          </a:p>
          <a:p>
            <a:pPr lvl="2">
              <a:spcBef>
                <a:spcPts val="0"/>
              </a:spcBef>
            </a:pPr>
            <a:r>
              <a:rPr lang="en-US" dirty="0">
                <a:solidFill>
                  <a:schemeClr val="accent6">
                    <a:lumMod val="50000"/>
                  </a:schemeClr>
                </a:solidFill>
              </a:rPr>
              <a:t>Die within 3 – 6 days</a:t>
            </a:r>
          </a:p>
        </p:txBody>
      </p:sp>
      <p:sp>
        <p:nvSpPr>
          <p:cNvPr id="13" name="TextBox 12"/>
          <p:cNvSpPr txBox="1"/>
          <p:nvPr/>
        </p:nvSpPr>
        <p:spPr>
          <a:xfrm>
            <a:off x="0" y="6553200"/>
            <a:ext cx="2362200" cy="307777"/>
          </a:xfrm>
          <a:prstGeom prst="rect">
            <a:avLst/>
          </a:prstGeom>
          <a:noFill/>
        </p:spPr>
        <p:txBody>
          <a:bodyPr wrap="square" rtlCol="0">
            <a:spAutoFit/>
          </a:bodyPr>
          <a:lstStyle/>
          <a:p>
            <a:r>
              <a:rPr lang="en-US" sz="1400" baseline="30000" dirty="0">
                <a:solidFill>
                  <a:schemeClr val="bg1"/>
                </a:solidFill>
              </a:rPr>
              <a:t>1</a:t>
            </a:r>
            <a:r>
              <a:rPr lang="en-US" sz="1400" dirty="0">
                <a:solidFill>
                  <a:schemeClr val="bg1"/>
                </a:solidFill>
              </a:rPr>
              <a:t>USDA-APHIS, 2011 </a:t>
            </a:r>
          </a:p>
        </p:txBody>
      </p:sp>
      <p:pic>
        <p:nvPicPr>
          <p:cNvPr id="14" name="Picture 13"/>
          <p:cNvPicPr>
            <a:picLocks noChangeAspect="1"/>
          </p:cNvPicPr>
          <p:nvPr/>
        </p:nvPicPr>
        <p:blipFill rotWithShape="1">
          <a:blip r:embed="rId7"/>
          <a:srcRect l="23779" t="4000" r="21110" b="4000"/>
          <a:stretch/>
        </p:blipFill>
        <p:spPr>
          <a:xfrm>
            <a:off x="7225831" y="64446"/>
            <a:ext cx="1726388" cy="2881952"/>
          </a:xfrm>
          <a:prstGeom prst="rect">
            <a:avLst/>
          </a:prstGeom>
          <a:ln w="15875">
            <a:solidFill>
              <a:schemeClr val="tx1"/>
            </a:solidFill>
          </a:ln>
        </p:spPr>
      </p:pic>
    </p:spTree>
    <p:extLst>
      <p:ext uri="{BB962C8B-B14F-4D97-AF65-F5344CB8AC3E}">
        <p14:creationId xmlns:p14="http://schemas.microsoft.com/office/powerpoint/2010/main" val="21022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What Can You Do?</a:t>
            </a:r>
          </a:p>
          <a:p>
            <a:pPr algn="l"/>
            <a:r>
              <a:rPr lang="en-US" sz="3600" i="1" dirty="0">
                <a:solidFill>
                  <a:srgbClr val="008000"/>
                </a:solidFill>
                <a:ea typeface="MS PGothic" charset="0"/>
                <a:cs typeface="American Typewriter"/>
              </a:rPr>
              <a:t>Report It!</a:t>
            </a:r>
            <a:endParaRPr lang="en-US" sz="3600" dirty="0">
              <a:solidFill>
                <a:srgbClr val="008000"/>
              </a:solidFill>
              <a:cs typeface="American Typewriter"/>
            </a:endParaRPr>
          </a:p>
        </p:txBody>
      </p:sp>
      <p:sp>
        <p:nvSpPr>
          <p:cNvPr id="3" name="Content Placeholder 2"/>
          <p:cNvSpPr>
            <a:spLocks noGrp="1"/>
          </p:cNvSpPr>
          <p:nvPr>
            <p:ph sz="half" idx="1"/>
          </p:nvPr>
        </p:nvSpPr>
        <p:spPr>
          <a:xfrm>
            <a:off x="-76200" y="1676400"/>
            <a:ext cx="3048000" cy="4056062"/>
          </a:xfrm>
        </p:spPr>
        <p:txBody>
          <a:bodyPr>
            <a:normAutofit lnSpcReduction="10000"/>
          </a:bodyPr>
          <a:lstStyle/>
          <a:p>
            <a:r>
              <a:rPr lang="en-US" dirty="0">
                <a:solidFill>
                  <a:schemeClr val="accent2">
                    <a:lumMod val="90000"/>
                    <a:lumOff val="10000"/>
                  </a:schemeClr>
                </a:solidFill>
              </a:rPr>
              <a:t>IMPORTANT: Correct identification</a:t>
            </a:r>
            <a:endParaRPr lang="en-US" dirty="0">
              <a:latin typeface="Arial" charset="0"/>
              <a:ea typeface="MS PGothic" charset="0"/>
              <a:cs typeface="Arial" charset="0"/>
            </a:endParaRPr>
          </a:p>
          <a:p>
            <a:r>
              <a:rPr lang="en-US" dirty="0">
                <a:solidFill>
                  <a:schemeClr val="accent2">
                    <a:lumMod val="90000"/>
                    <a:lumOff val="10000"/>
                  </a:schemeClr>
                </a:solidFill>
              </a:rPr>
              <a:t>Collect a specimen if possible</a:t>
            </a:r>
          </a:p>
          <a:p>
            <a:r>
              <a:rPr lang="en-US" dirty="0">
                <a:solidFill>
                  <a:schemeClr val="accent2">
                    <a:lumMod val="90000"/>
                    <a:lumOff val="10000"/>
                  </a:schemeClr>
                </a:solidFill>
              </a:rPr>
              <a:t>Report It:</a:t>
            </a:r>
          </a:p>
          <a:p>
            <a:pPr lvl="1"/>
            <a:r>
              <a:rPr lang="en-US" dirty="0" err="1">
                <a:solidFill>
                  <a:schemeClr val="accent2">
                    <a:lumMod val="90000"/>
                    <a:lumOff val="10000"/>
                  </a:schemeClr>
                </a:solidFill>
              </a:rPr>
              <a:t>Texasinvasives.org</a:t>
            </a:r>
            <a:endParaRPr lang="en-US" dirty="0">
              <a:solidFill>
                <a:schemeClr val="accent2">
                  <a:lumMod val="90000"/>
                  <a:lumOff val="10000"/>
                </a:schemeClr>
              </a:solidFill>
            </a:endParaRPr>
          </a:p>
          <a:p>
            <a:pPr lvl="1"/>
            <a:r>
              <a:rPr lang="en-US" dirty="0">
                <a:solidFill>
                  <a:schemeClr val="accent2">
                    <a:lumMod val="90000"/>
                    <a:lumOff val="10000"/>
                  </a:schemeClr>
                </a:solidFill>
              </a:rPr>
              <a:t>Local extension agent</a:t>
            </a:r>
          </a:p>
          <a:p>
            <a:pPr lvl="1"/>
            <a:r>
              <a:rPr lang="en-US" dirty="0">
                <a:solidFill>
                  <a:schemeClr val="accent2">
                    <a:lumMod val="90000"/>
                    <a:lumOff val="10000"/>
                  </a:schemeClr>
                </a:solidFill>
              </a:rPr>
              <a:t>USDA-APHIS </a:t>
            </a:r>
          </a:p>
          <a:p>
            <a:pPr lvl="1"/>
            <a:endParaRPr lang="en-US" dirty="0">
              <a:solidFill>
                <a:schemeClr val="accent2">
                  <a:lumMod val="90000"/>
                  <a:lumOff val="10000"/>
                </a:schemeClr>
              </a:solidFill>
            </a:endParaRPr>
          </a:p>
          <a:p>
            <a:pPr lvl="1"/>
            <a:endParaRPr lang="en-US" dirty="0">
              <a:solidFill>
                <a:schemeClr val="accent2">
                  <a:lumMod val="90000"/>
                  <a:lumOff val="10000"/>
                </a:schemeClr>
              </a:solidFill>
            </a:endParaRPr>
          </a:p>
          <a:p>
            <a:pPr lvl="1"/>
            <a:endParaRPr lang="en-US" dirty="0">
              <a:solidFill>
                <a:schemeClr val="accent2">
                  <a:lumMod val="90000"/>
                  <a:lumOff val="10000"/>
                </a:schemeClr>
              </a:solidFill>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5" name="Picture 4" descr="ReportI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674" y="990600"/>
            <a:ext cx="6023126" cy="4267200"/>
          </a:xfrm>
          <a:prstGeom prst="rect">
            <a:avLst/>
          </a:prstGeom>
          <a:ln w="28575">
            <a:solidFill>
              <a:schemeClr val="tx1"/>
            </a:solidFill>
          </a:ln>
        </p:spPr>
      </p:pic>
    </p:spTree>
    <p:extLst>
      <p:ext uri="{BB962C8B-B14F-4D97-AF65-F5344CB8AC3E}">
        <p14:creationId xmlns:p14="http://schemas.microsoft.com/office/powerpoint/2010/main" val="22335697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2"/>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2" imgW="5714286" imgH="4019048" progId="MSPhotoEd.3">
                  <p:embed/>
                </p:oleObj>
              </mc:Choice>
              <mc:Fallback>
                <p:oleObj name="Photo Editor Photo" r:id="rId2" imgW="5714286" imgH="4019048"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99331" name="Rectangle 5"/>
          <p:cNvSpPr>
            <a:spLocks noGrp="1" noChangeArrowheads="1"/>
          </p:cNvSpPr>
          <p:nvPr>
            <p:ph type="title"/>
          </p:nvPr>
        </p:nvSpPr>
        <p:spPr>
          <a:noFill/>
        </p:spPr>
        <p:txBody>
          <a:bodyPr/>
          <a:lstStyle/>
          <a:p>
            <a:r>
              <a:rPr lang="en-US">
                <a:solidFill>
                  <a:srgbClr val="FFFF00"/>
                </a:solidFill>
                <a:latin typeface="Arial" charset="0"/>
              </a:rPr>
              <a:t>No Silver Bullet for Invasive Pests</a:t>
            </a:r>
          </a:p>
        </p:txBody>
      </p:sp>
    </p:spTree>
    <p:extLst>
      <p:ext uri="{BB962C8B-B14F-4D97-AF65-F5344CB8AC3E}">
        <p14:creationId xmlns:p14="http://schemas.microsoft.com/office/powerpoint/2010/main" val="3353560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_multiEg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371600"/>
            <a:ext cx="2980944" cy="2249768"/>
          </a:xfrm>
          <a:prstGeom prst="rect">
            <a:avLst/>
          </a:prstGeom>
          <a:ln w="28575">
            <a:solidFill>
              <a:schemeClr val="tx1"/>
            </a:solidFill>
          </a:ln>
        </p:spPr>
      </p:pic>
      <p:pic>
        <p:nvPicPr>
          <p:cNvPr id="5" name="Picture 4" descr="photo_larva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3124200"/>
            <a:ext cx="2971800" cy="1981200"/>
          </a:xfrm>
          <a:prstGeom prst="rect">
            <a:avLst/>
          </a:prstGeom>
          <a:ln w="28575">
            <a:solidFill>
              <a:schemeClr val="tx1"/>
            </a:solidFill>
          </a:ln>
        </p:spPr>
      </p:pic>
      <p:pic>
        <p:nvPicPr>
          <p:cNvPr id="9" name="Picture 8" descr="photo_emergi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41" y="2971800"/>
            <a:ext cx="2644012" cy="1984248"/>
          </a:xfrm>
          <a:prstGeom prst="rect">
            <a:avLst/>
          </a:prstGeom>
          <a:ln w="28575">
            <a:solidFill>
              <a:schemeClr val="tx1"/>
            </a:solidFill>
          </a:ln>
        </p:spPr>
      </p:pic>
      <p:sp>
        <p:nvSpPr>
          <p:cNvPr id="10" name="Bent Arrow 9"/>
          <p:cNvSpPr/>
          <p:nvPr/>
        </p:nvSpPr>
        <p:spPr>
          <a:xfrm rot="5400000">
            <a:off x="6400800" y="1524000"/>
            <a:ext cx="1143000" cy="1752600"/>
          </a:xfrm>
          <a:prstGeom prst="bentArrow">
            <a:avLst>
              <a:gd name="adj1" fmla="val 17283"/>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Bent Arrow 10"/>
          <p:cNvSpPr/>
          <p:nvPr/>
        </p:nvSpPr>
        <p:spPr>
          <a:xfrm rot="10800000">
            <a:off x="5943600" y="5333999"/>
            <a:ext cx="1676400" cy="990600"/>
          </a:xfrm>
          <a:prstGeom prst="bentArrow">
            <a:avLst>
              <a:gd name="adj1" fmla="val 16096"/>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a:off x="1257303" y="4762500"/>
            <a:ext cx="1143000" cy="1828800"/>
          </a:xfrm>
          <a:prstGeom prst="bentArrow">
            <a:avLst>
              <a:gd name="adj1" fmla="val 17766"/>
              <a:gd name="adj2" fmla="val 22830"/>
              <a:gd name="adj3" fmla="val 25000"/>
              <a:gd name="adj4" fmla="val 4567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a:off x="1066800" y="1752600"/>
            <a:ext cx="1752600" cy="1066800"/>
          </a:xfrm>
          <a:prstGeom prst="bentArrow">
            <a:avLst>
              <a:gd name="adj1" fmla="val 18386"/>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Life Cycle</a:t>
            </a:r>
            <a:endParaRPr lang="en-US" sz="3600" dirty="0">
              <a:solidFill>
                <a:srgbClr val="008000"/>
              </a:solidFill>
              <a:cs typeface="American Typewriter"/>
            </a:endParaRPr>
          </a:p>
        </p:txBody>
      </p:sp>
      <p:grpSp>
        <p:nvGrpSpPr>
          <p:cNvPr id="15" name="Group 14"/>
          <p:cNvGrpSpPr/>
          <p:nvPr/>
        </p:nvGrpSpPr>
        <p:grpSpPr>
          <a:xfrm>
            <a:off x="-3767" y="6019800"/>
            <a:ext cx="9144000" cy="838200"/>
            <a:chOff x="0" y="6019800"/>
            <a:chExt cx="9144000" cy="838200"/>
          </a:xfrm>
        </p:grpSpPr>
        <p:sp>
          <p:nvSpPr>
            <p:cNvPr id="16" name="Round Same Side Corner Rectangle 1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olor_black.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8" name="Picture 7" descr="photo_pup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5600" y="4724400"/>
            <a:ext cx="2976372" cy="1984248"/>
          </a:xfrm>
          <a:prstGeom prst="rect">
            <a:avLst/>
          </a:prstGeom>
          <a:ln w="28575">
            <a:solidFill>
              <a:schemeClr val="tx1"/>
            </a:solidFill>
          </a:ln>
        </p:spPr>
      </p:pic>
    </p:spTree>
    <p:extLst>
      <p:ext uri="{BB962C8B-B14F-4D97-AF65-F5344CB8AC3E}">
        <p14:creationId xmlns:p14="http://schemas.microsoft.com/office/powerpoint/2010/main" val="44652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_multiEg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371600"/>
            <a:ext cx="2980944" cy="2249768"/>
          </a:xfrm>
          <a:prstGeom prst="rect">
            <a:avLst/>
          </a:prstGeom>
          <a:ln w="28575">
            <a:solidFill>
              <a:schemeClr val="tx1"/>
            </a:solidFill>
          </a:ln>
        </p:spPr>
      </p:pic>
      <p:pic>
        <p:nvPicPr>
          <p:cNvPr id="5" name="Picture 4" descr="photo_larva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3124200"/>
            <a:ext cx="2971800" cy="1981200"/>
          </a:xfrm>
          <a:prstGeom prst="rect">
            <a:avLst/>
          </a:prstGeom>
          <a:ln w="28575">
            <a:solidFill>
              <a:schemeClr val="tx1"/>
            </a:solidFill>
          </a:ln>
        </p:spPr>
      </p:pic>
      <p:pic>
        <p:nvPicPr>
          <p:cNvPr id="9" name="Picture 8" descr="photo_emergi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41" y="2971800"/>
            <a:ext cx="2644012" cy="1984248"/>
          </a:xfrm>
          <a:prstGeom prst="rect">
            <a:avLst/>
          </a:prstGeom>
          <a:ln w="28575">
            <a:solidFill>
              <a:schemeClr val="tx1"/>
            </a:solidFill>
          </a:ln>
        </p:spPr>
      </p:pic>
      <p:sp>
        <p:nvSpPr>
          <p:cNvPr id="10" name="Bent Arrow 9"/>
          <p:cNvSpPr/>
          <p:nvPr/>
        </p:nvSpPr>
        <p:spPr>
          <a:xfrm rot="5400000">
            <a:off x="6400800" y="1524000"/>
            <a:ext cx="1143000" cy="1752600"/>
          </a:xfrm>
          <a:prstGeom prst="bentArrow">
            <a:avLst>
              <a:gd name="adj1" fmla="val 17283"/>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Bent Arrow 10"/>
          <p:cNvSpPr/>
          <p:nvPr/>
        </p:nvSpPr>
        <p:spPr>
          <a:xfrm rot="10800000">
            <a:off x="5943600" y="5333999"/>
            <a:ext cx="1676400" cy="990600"/>
          </a:xfrm>
          <a:prstGeom prst="bentArrow">
            <a:avLst>
              <a:gd name="adj1" fmla="val 16096"/>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a:off x="1257303" y="4762500"/>
            <a:ext cx="1143000" cy="1828800"/>
          </a:xfrm>
          <a:prstGeom prst="bentArrow">
            <a:avLst>
              <a:gd name="adj1" fmla="val 17766"/>
              <a:gd name="adj2" fmla="val 22830"/>
              <a:gd name="adj3" fmla="val 25000"/>
              <a:gd name="adj4" fmla="val 4567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a:off x="1066800" y="1752600"/>
            <a:ext cx="1752600" cy="1066800"/>
          </a:xfrm>
          <a:prstGeom prst="bentArrow">
            <a:avLst>
              <a:gd name="adj1" fmla="val 18386"/>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Life Cycle</a:t>
            </a:r>
            <a:endParaRPr lang="en-US" sz="3600" dirty="0">
              <a:solidFill>
                <a:srgbClr val="008000"/>
              </a:solidFill>
              <a:cs typeface="American Typewriter"/>
            </a:endParaRPr>
          </a:p>
        </p:txBody>
      </p:sp>
      <p:grpSp>
        <p:nvGrpSpPr>
          <p:cNvPr id="15" name="Group 14"/>
          <p:cNvGrpSpPr/>
          <p:nvPr/>
        </p:nvGrpSpPr>
        <p:grpSpPr>
          <a:xfrm>
            <a:off x="-3767" y="6019800"/>
            <a:ext cx="9144000" cy="838200"/>
            <a:chOff x="0" y="6019800"/>
            <a:chExt cx="9144000" cy="838200"/>
          </a:xfrm>
        </p:grpSpPr>
        <p:sp>
          <p:nvSpPr>
            <p:cNvPr id="16" name="Round Same Side Corner Rectangle 1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olor_black.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8" name="Picture 7" descr="photo_pup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5600" y="4724400"/>
            <a:ext cx="2976372" cy="1984248"/>
          </a:xfrm>
          <a:prstGeom prst="rect">
            <a:avLst/>
          </a:prstGeom>
          <a:ln w="28575">
            <a:solidFill>
              <a:schemeClr val="tx1"/>
            </a:solidFill>
          </a:ln>
        </p:spPr>
      </p:pic>
      <p:pic>
        <p:nvPicPr>
          <p:cNvPr id="3" name="Picture 2" descr="ALBProcess.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3600" y="1295400"/>
            <a:ext cx="4952999" cy="4924911"/>
          </a:xfrm>
          <a:prstGeom prst="rect">
            <a:avLst/>
          </a:prstGeom>
        </p:spPr>
      </p:pic>
    </p:spTree>
    <p:extLst>
      <p:ext uri="{BB962C8B-B14F-4D97-AF65-F5344CB8AC3E}">
        <p14:creationId xmlns:p14="http://schemas.microsoft.com/office/powerpoint/2010/main" val="3299369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_multiEg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47800"/>
            <a:ext cx="6130673" cy="4626921"/>
          </a:xfrm>
          <a:prstGeom prst="rect">
            <a:avLst/>
          </a:prstGeom>
          <a:ln w="28575">
            <a:solidFill>
              <a:schemeClr val="tx1"/>
            </a:solidFill>
          </a:ln>
        </p:spPr>
      </p:pic>
      <p:pic>
        <p:nvPicPr>
          <p:cNvPr id="13" name="Picture 12" descr="photo_sc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570672"/>
            <a:ext cx="3661411" cy="2763328"/>
          </a:xfrm>
          <a:prstGeom prst="rect">
            <a:avLst/>
          </a:prstGeom>
          <a:ln w="28575">
            <a:solidFill>
              <a:schemeClr val="tx1"/>
            </a:solidFill>
          </a:ln>
        </p:spPr>
      </p:pic>
      <p:sp>
        <p:nvSpPr>
          <p:cNvPr id="1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Life Cycle</a:t>
            </a:r>
            <a:endParaRPr lang="en-US" sz="3600" dirty="0">
              <a:solidFill>
                <a:srgbClr val="008000"/>
              </a:solidFill>
              <a:cs typeface="American Typewriter"/>
            </a:endParaRPr>
          </a:p>
        </p:txBody>
      </p:sp>
      <p:grpSp>
        <p:nvGrpSpPr>
          <p:cNvPr id="16" name="Group 15"/>
          <p:cNvGrpSpPr/>
          <p:nvPr/>
        </p:nvGrpSpPr>
        <p:grpSpPr>
          <a:xfrm>
            <a:off x="-3767" y="6019800"/>
            <a:ext cx="9144000" cy="838200"/>
            <a:chOff x="0" y="6019800"/>
            <a:chExt cx="9144000" cy="838200"/>
          </a:xfrm>
        </p:grpSpPr>
        <p:sp>
          <p:nvSpPr>
            <p:cNvPr id="17" name="Round Same Side Corner Rectangle 16"/>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color_bl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4" name="TextBox 3"/>
          <p:cNvSpPr txBox="1"/>
          <p:nvPr/>
        </p:nvSpPr>
        <p:spPr>
          <a:xfrm>
            <a:off x="6324600" y="1295400"/>
            <a:ext cx="3124200" cy="1200329"/>
          </a:xfrm>
          <a:prstGeom prst="rect">
            <a:avLst/>
          </a:prstGeom>
          <a:noFill/>
        </p:spPr>
        <p:txBody>
          <a:bodyPr wrap="square" rtlCol="0">
            <a:spAutoFit/>
          </a:bodyPr>
          <a:lstStyle/>
          <a:p>
            <a:r>
              <a:rPr lang="en-US" dirty="0"/>
              <a:t>Egg Sites:</a:t>
            </a:r>
          </a:p>
          <a:p>
            <a:pPr marL="285750" indent="-285750">
              <a:buFont typeface="Arial"/>
              <a:buChar char="•"/>
            </a:pPr>
            <a:r>
              <a:rPr lang="en-US" dirty="0"/>
              <a:t>Female chews depression</a:t>
            </a:r>
          </a:p>
          <a:p>
            <a:pPr marL="285750" indent="-285750">
              <a:buFont typeface="Arial"/>
              <a:buChar char="•"/>
            </a:pPr>
            <a:r>
              <a:rPr lang="en-US" dirty="0"/>
              <a:t>Lays 35 – 90 eggs</a:t>
            </a:r>
          </a:p>
          <a:p>
            <a:pPr marL="285750" indent="-285750">
              <a:buFont typeface="Arial"/>
              <a:buChar char="•"/>
            </a:pPr>
            <a:r>
              <a:rPr lang="en-US" dirty="0"/>
              <a:t>Hatch within 10-15 days</a:t>
            </a:r>
          </a:p>
        </p:txBody>
      </p:sp>
    </p:spTree>
    <p:extLst>
      <p:ext uri="{BB962C8B-B14F-4D97-AF65-F5344CB8AC3E}">
        <p14:creationId xmlns:p14="http://schemas.microsoft.com/office/powerpoint/2010/main" val="1925144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_larva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1478280"/>
            <a:ext cx="6126480" cy="4617720"/>
          </a:xfrm>
          <a:prstGeom prst="rect">
            <a:avLst/>
          </a:prstGeom>
          <a:ln w="28575">
            <a:solidFill>
              <a:schemeClr val="tx1"/>
            </a:solidFill>
          </a:ln>
        </p:spPr>
      </p:pic>
      <p:pic>
        <p:nvPicPr>
          <p:cNvPr id="13" name="Picture 12" descr="photo_larvaInWoo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2438400"/>
            <a:ext cx="3540479" cy="2588919"/>
          </a:xfrm>
          <a:prstGeom prst="rect">
            <a:avLst/>
          </a:prstGeom>
          <a:ln w="28575">
            <a:solidFill>
              <a:schemeClr val="tx1"/>
            </a:solidFill>
          </a:ln>
        </p:spPr>
      </p:pic>
      <p:sp>
        <p:nvSpPr>
          <p:cNvPr id="1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Life Cycle</a:t>
            </a:r>
            <a:endParaRPr lang="en-US" sz="3600" dirty="0">
              <a:solidFill>
                <a:srgbClr val="008000"/>
              </a:solidFill>
              <a:cs typeface="American Typewriter"/>
            </a:endParaRPr>
          </a:p>
        </p:txBody>
      </p:sp>
      <p:grpSp>
        <p:nvGrpSpPr>
          <p:cNvPr id="16" name="Group 15"/>
          <p:cNvGrpSpPr/>
          <p:nvPr/>
        </p:nvGrpSpPr>
        <p:grpSpPr>
          <a:xfrm>
            <a:off x="-3767" y="6019800"/>
            <a:ext cx="9144000" cy="838200"/>
            <a:chOff x="0" y="6019800"/>
            <a:chExt cx="9144000" cy="838200"/>
          </a:xfrm>
        </p:grpSpPr>
        <p:sp>
          <p:nvSpPr>
            <p:cNvPr id="17" name="Round Same Side Corner Rectangle 16"/>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color_bl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9" name="TextBox 18"/>
          <p:cNvSpPr txBox="1"/>
          <p:nvPr/>
        </p:nvSpPr>
        <p:spPr>
          <a:xfrm>
            <a:off x="6324600" y="1295400"/>
            <a:ext cx="2819400" cy="923330"/>
          </a:xfrm>
          <a:prstGeom prst="rect">
            <a:avLst/>
          </a:prstGeom>
          <a:noFill/>
        </p:spPr>
        <p:txBody>
          <a:bodyPr wrap="square" rtlCol="0">
            <a:spAutoFit/>
          </a:bodyPr>
          <a:lstStyle/>
          <a:p>
            <a:r>
              <a:rPr lang="en-US" dirty="0"/>
              <a:t>Larvae:</a:t>
            </a:r>
          </a:p>
          <a:p>
            <a:pPr marL="285750" indent="-285750">
              <a:buFont typeface="Arial"/>
              <a:buChar char="•"/>
            </a:pPr>
            <a:r>
              <a:rPr lang="en-US" dirty="0"/>
              <a:t>Feed on living tissue</a:t>
            </a:r>
          </a:p>
          <a:p>
            <a:pPr marL="285750" indent="-285750">
              <a:buFont typeface="Arial"/>
              <a:buChar char="•"/>
            </a:pPr>
            <a:r>
              <a:rPr lang="en-US" dirty="0"/>
              <a:t>Fall and winter</a:t>
            </a:r>
          </a:p>
        </p:txBody>
      </p:sp>
    </p:spTree>
    <p:extLst>
      <p:ext uri="{BB962C8B-B14F-4D97-AF65-F5344CB8AC3E}">
        <p14:creationId xmlns:p14="http://schemas.microsoft.com/office/powerpoint/2010/main" val="1108688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Life Cycle</a:t>
            </a:r>
            <a:endParaRPr lang="en-US" sz="3600" dirty="0">
              <a:solidFill>
                <a:srgbClr val="008000"/>
              </a:solidFill>
              <a:cs typeface="American Typewriter"/>
            </a:endParaRPr>
          </a:p>
        </p:txBody>
      </p:sp>
      <p:grpSp>
        <p:nvGrpSpPr>
          <p:cNvPr id="15" name="Group 14"/>
          <p:cNvGrpSpPr/>
          <p:nvPr/>
        </p:nvGrpSpPr>
        <p:grpSpPr>
          <a:xfrm>
            <a:off x="-3767" y="6019800"/>
            <a:ext cx="9144000" cy="838200"/>
            <a:chOff x="0" y="6019800"/>
            <a:chExt cx="9144000" cy="838200"/>
          </a:xfrm>
        </p:grpSpPr>
        <p:sp>
          <p:nvSpPr>
            <p:cNvPr id="16" name="Round Same Side Corner Rectangle 1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4" name="Picture 3" descr="50170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492342"/>
            <a:ext cx="6044257" cy="4832258"/>
          </a:xfrm>
          <a:prstGeom prst="rect">
            <a:avLst/>
          </a:prstGeom>
          <a:ln w="28575">
            <a:solidFill>
              <a:schemeClr val="tx1"/>
            </a:solidFill>
          </a:ln>
        </p:spPr>
      </p:pic>
      <p:pic>
        <p:nvPicPr>
          <p:cNvPr id="8" name="Picture 7" descr="photo_pup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2590800"/>
            <a:ext cx="3352800" cy="2273738"/>
          </a:xfrm>
          <a:prstGeom prst="rect">
            <a:avLst/>
          </a:prstGeom>
          <a:ln w="28575">
            <a:solidFill>
              <a:schemeClr val="tx1"/>
            </a:solidFill>
          </a:ln>
        </p:spPr>
      </p:pic>
    </p:spTree>
    <p:extLst>
      <p:ext uri="{BB962C8B-B14F-4D97-AF65-F5344CB8AC3E}">
        <p14:creationId xmlns:p14="http://schemas.microsoft.com/office/powerpoint/2010/main" val="2169343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hoto_emerg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466421"/>
            <a:ext cx="6659880" cy="4597731"/>
          </a:xfrm>
          <a:prstGeom prst="rect">
            <a:avLst/>
          </a:prstGeom>
          <a:ln w="28575">
            <a:solidFill>
              <a:schemeClr val="tx1"/>
            </a:solidFill>
          </a:ln>
        </p:spPr>
      </p:pic>
      <p:grpSp>
        <p:nvGrpSpPr>
          <p:cNvPr id="15" name="Group 14"/>
          <p:cNvGrpSpPr/>
          <p:nvPr/>
        </p:nvGrpSpPr>
        <p:grpSpPr>
          <a:xfrm>
            <a:off x="-3767" y="6019800"/>
            <a:ext cx="9144000" cy="838200"/>
            <a:chOff x="0" y="6019800"/>
            <a:chExt cx="9144000" cy="838200"/>
          </a:xfrm>
        </p:grpSpPr>
        <p:sp>
          <p:nvSpPr>
            <p:cNvPr id="16" name="Round Same Side Corner Rectangle 1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8"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Life Cycle</a:t>
            </a:r>
            <a:endParaRPr lang="en-US" sz="3600" dirty="0">
              <a:solidFill>
                <a:srgbClr val="008000"/>
              </a:solidFill>
              <a:cs typeface="American Typewriter"/>
            </a:endParaRPr>
          </a:p>
        </p:txBody>
      </p:sp>
    </p:spTree>
    <p:extLst>
      <p:ext uri="{BB962C8B-B14F-4D97-AF65-F5344CB8AC3E}">
        <p14:creationId xmlns:p14="http://schemas.microsoft.com/office/powerpoint/2010/main" val="1453775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9490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600200"/>
            <a:ext cx="6743700" cy="4495800"/>
          </a:xfrm>
          <a:prstGeom prst="rect">
            <a:avLst/>
          </a:prstGeom>
          <a:ln w="28575">
            <a:solidFill>
              <a:schemeClr val="tx1"/>
            </a:solidFill>
          </a:ln>
        </p:spPr>
      </p:pic>
      <p:pic>
        <p:nvPicPr>
          <p:cNvPr id="4" name="Content Placeholder 2"/>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895600"/>
            <a:ext cx="3314700" cy="2209800"/>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Larvae</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TextBox 10"/>
          <p:cNvSpPr txBox="1"/>
          <p:nvPr/>
        </p:nvSpPr>
        <p:spPr>
          <a:xfrm>
            <a:off x="7010400" y="1524000"/>
            <a:ext cx="2819400" cy="923330"/>
          </a:xfrm>
          <a:prstGeom prst="rect">
            <a:avLst/>
          </a:prstGeom>
          <a:noFill/>
        </p:spPr>
        <p:txBody>
          <a:bodyPr wrap="square" rtlCol="0">
            <a:spAutoFit/>
          </a:bodyPr>
          <a:lstStyle/>
          <a:p>
            <a:r>
              <a:rPr lang="en-US" dirty="0"/>
              <a:t>Larvae:</a:t>
            </a:r>
          </a:p>
          <a:p>
            <a:pPr marL="285750" indent="-285750">
              <a:buFont typeface="Arial"/>
              <a:buChar char="•"/>
            </a:pPr>
            <a:r>
              <a:rPr lang="en-US" dirty="0"/>
              <a:t>White</a:t>
            </a:r>
          </a:p>
          <a:p>
            <a:pPr marL="285750" indent="-285750">
              <a:buFont typeface="Arial"/>
              <a:buChar char="•"/>
            </a:pPr>
            <a:r>
              <a:rPr lang="en-US" dirty="0"/>
              <a:t>Caterpillar-like</a:t>
            </a:r>
          </a:p>
        </p:txBody>
      </p:sp>
    </p:spTree>
    <p:extLst>
      <p:ext uri="{BB962C8B-B14F-4D97-AF65-F5344CB8AC3E}">
        <p14:creationId xmlns:p14="http://schemas.microsoft.com/office/powerpoint/2010/main" val="2566926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8600" y="0"/>
            <a:ext cx="9407604" cy="1447800"/>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a:cs typeface="American Typewriter"/>
              </a:rPr>
              <a:t>Sentinel Pest Network</a:t>
            </a:r>
            <a:r>
              <a:rPr lang="en-US" sz="4000" b="1" i="1" dirty="0">
                <a:cs typeface="American Typewriter"/>
              </a:rPr>
              <a:t>: Who, How, &amp; Why</a:t>
            </a:r>
            <a:br>
              <a:rPr lang="en-US" sz="4000" b="1" dirty="0">
                <a:cs typeface="American Typewriter"/>
              </a:rPr>
            </a:br>
            <a:r>
              <a:rPr lang="en-US" sz="4000" b="1" dirty="0">
                <a:cs typeface="American Typewriter"/>
              </a:rPr>
              <a:t> </a:t>
            </a:r>
            <a:r>
              <a:rPr lang="en-US" sz="2800" i="1" dirty="0">
                <a:solidFill>
                  <a:schemeClr val="accent6">
                    <a:lumMod val="75000"/>
                  </a:schemeClr>
                </a:solidFill>
                <a:latin typeface="Big Caslon"/>
                <a:cs typeface="Big Caslon"/>
              </a:rPr>
              <a:t>Our Approach to a Very Serious Problem….</a:t>
            </a:r>
            <a:endParaRPr lang="en-US" sz="2800" b="1" dirty="0">
              <a:solidFill>
                <a:schemeClr val="accent2">
                  <a:lumMod val="50000"/>
                  <a:lumOff val="50000"/>
                </a:schemeClr>
              </a:solidFill>
              <a:latin typeface="Big Caslon"/>
              <a:cs typeface="Big Caslon"/>
            </a:endParaRPr>
          </a:p>
        </p:txBody>
      </p:sp>
      <p:pic>
        <p:nvPicPr>
          <p:cNvPr id="4" name="Picture 3" descr="TPWD_FatherSon_9255_v3b.jpg"/>
          <p:cNvPicPr>
            <a:picLocks noChangeAspect="1"/>
          </p:cNvPicPr>
          <p:nvPr/>
        </p:nvPicPr>
        <p:blipFill>
          <a:blip r:embed="rId3"/>
          <a:stretch>
            <a:fillRect/>
          </a:stretch>
        </p:blipFill>
        <p:spPr>
          <a:xfrm>
            <a:off x="228601" y="1371601"/>
            <a:ext cx="3429000" cy="2315766"/>
          </a:xfrm>
          <a:prstGeom prst="rect">
            <a:avLst/>
          </a:prstGeom>
          <a:ln>
            <a:solidFill>
              <a:schemeClr val="tx1"/>
            </a:solidFill>
          </a:ln>
        </p:spPr>
      </p:pic>
      <p:pic>
        <p:nvPicPr>
          <p:cNvPr id="6" name="Picture 6" descr="027"/>
          <p:cNvPicPr>
            <a:picLocks noChangeAspect="1" noChangeArrowheads="1"/>
          </p:cNvPicPr>
          <p:nvPr/>
        </p:nvPicPr>
        <p:blipFill>
          <a:blip r:embed="rId4"/>
          <a:srcRect/>
          <a:stretch>
            <a:fillRect/>
          </a:stretch>
        </p:blipFill>
        <p:spPr bwMode="auto">
          <a:xfrm>
            <a:off x="3124200" y="2362200"/>
            <a:ext cx="3520684" cy="2743200"/>
          </a:xfrm>
          <a:prstGeom prst="rect">
            <a:avLst/>
          </a:prstGeom>
          <a:noFill/>
          <a:ln w="12700">
            <a:solidFill>
              <a:schemeClr val="tx1"/>
            </a:solidFill>
            <a:miter lim="800000"/>
            <a:headEnd/>
            <a:tailEnd/>
          </a:ln>
        </p:spPr>
      </p:pic>
      <p:pic>
        <p:nvPicPr>
          <p:cNvPr id="8" name="Picture 23" descr="corizocane1"/>
          <p:cNvPicPr>
            <a:picLocks noChangeAspect="1" noChangeArrowheads="1"/>
          </p:cNvPicPr>
          <p:nvPr/>
        </p:nvPicPr>
        <p:blipFill>
          <a:blip r:embed="rId5"/>
          <a:srcRect/>
          <a:stretch>
            <a:fillRect/>
          </a:stretch>
        </p:blipFill>
        <p:spPr bwMode="auto">
          <a:xfrm>
            <a:off x="533400" y="4010026"/>
            <a:ext cx="3124200" cy="2636044"/>
          </a:xfrm>
          <a:prstGeom prst="rect">
            <a:avLst/>
          </a:prstGeom>
          <a:noFill/>
          <a:ln w="9525">
            <a:solidFill>
              <a:schemeClr val="tx1"/>
            </a:solidFill>
            <a:miter lim="800000"/>
            <a:headEnd/>
            <a:tailEnd/>
          </a:ln>
        </p:spPr>
      </p:pic>
      <p:pic>
        <p:nvPicPr>
          <p:cNvPr id="9" name="Content Placeholder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867400" y="4770218"/>
            <a:ext cx="3086701" cy="2057400"/>
          </a:xfrm>
          <a:prstGeom prst="rect">
            <a:avLst/>
          </a:prstGeom>
          <a:ln>
            <a:solidFill>
              <a:schemeClr val="tx1"/>
            </a:solidFill>
            <a:miter lim="800000"/>
            <a:headEnd/>
            <a:tailEnd/>
          </a:ln>
        </p:spPr>
      </p:pic>
      <p:pic>
        <p:nvPicPr>
          <p:cNvPr id="10"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1295400"/>
            <a:ext cx="2192402" cy="32893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0915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BIndentificatio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51687"/>
            <a:ext cx="8458200" cy="4368905"/>
          </a:xfrm>
          <a:prstGeom prst="rect">
            <a:avLst/>
          </a:prstGeom>
          <a:ln w="28575">
            <a:solidFill>
              <a:schemeClr val="tx1"/>
            </a:solidFill>
          </a:ln>
        </p:spPr>
      </p:pic>
      <p:sp>
        <p:nvSpPr>
          <p:cNvPr id="9" name="Text Placeholder 10"/>
          <p:cNvSpPr txBox="1">
            <a:spLocks/>
          </p:cNvSpPr>
          <p:nvPr/>
        </p:nvSpPr>
        <p:spPr>
          <a:xfrm>
            <a:off x="7086600" y="5562600"/>
            <a:ext cx="1828800" cy="369888"/>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0" indent="0">
              <a:buNone/>
            </a:pPr>
            <a:r>
              <a:rPr lang="en-US" sz="1400" dirty="0" err="1">
                <a:solidFill>
                  <a:schemeClr val="tx1"/>
                </a:solidFill>
                <a:latin typeface="American Typewriter"/>
                <a:cs typeface="American Typewriter"/>
              </a:rPr>
              <a:t>Beetlebusters.info</a:t>
            </a:r>
            <a:endParaRPr lang="en-US" sz="1400" dirty="0">
              <a:solidFill>
                <a:schemeClr val="tx1"/>
              </a:solidFill>
              <a:latin typeface="American Typewriter"/>
              <a:cs typeface="American Typewriter"/>
            </a:endParaRPr>
          </a:p>
        </p:txBody>
      </p:sp>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Adults</a:t>
            </a:r>
            <a:endParaRPr lang="en-US" sz="3600" dirty="0">
              <a:solidFill>
                <a:srgbClr val="008000"/>
              </a:solidFill>
              <a:cs typeface="American Typewriter"/>
            </a:endParaRPr>
          </a:p>
        </p:txBody>
      </p:sp>
      <p:grpSp>
        <p:nvGrpSpPr>
          <p:cNvPr id="8" name="Group 7"/>
          <p:cNvGrpSpPr/>
          <p:nvPr/>
        </p:nvGrpSpPr>
        <p:grpSpPr>
          <a:xfrm>
            <a:off x="0"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Tree>
    <p:extLst>
      <p:ext uri="{BB962C8B-B14F-4D97-AF65-F5344CB8AC3E}">
        <p14:creationId xmlns:p14="http://schemas.microsoft.com/office/powerpoint/2010/main" val="1010730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11014"/>
            <a:ext cx="3938587" cy="4660900"/>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981200"/>
            <a:ext cx="4495800" cy="355939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Adults</a:t>
            </a:r>
            <a:endParaRPr lang="en-US" sz="3600" dirty="0">
              <a:solidFill>
                <a:srgbClr val="008000"/>
              </a:solidFill>
              <a:cs typeface="American Typewriter"/>
            </a:endParaRPr>
          </a:p>
        </p:txBody>
      </p:sp>
      <p:grpSp>
        <p:nvGrpSpPr>
          <p:cNvPr id="10" name="Group 9"/>
          <p:cNvGrpSpPr/>
          <p:nvPr/>
        </p:nvGrpSpPr>
        <p:grpSpPr>
          <a:xfrm>
            <a:off x="0" y="6019800"/>
            <a:ext cx="9144000" cy="838200"/>
            <a:chOff x="0" y="6019800"/>
            <a:chExt cx="9144000" cy="838200"/>
          </a:xfrm>
        </p:grpSpPr>
        <p:sp>
          <p:nvSpPr>
            <p:cNvPr id="11" name="Round Same Side Corner Rectangle 10"/>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olor_bl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Tree>
    <p:extLst>
      <p:ext uri="{BB962C8B-B14F-4D97-AF65-F5344CB8AC3E}">
        <p14:creationId xmlns:p14="http://schemas.microsoft.com/office/powerpoint/2010/main" val="4119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11300"/>
            <a:ext cx="3938587" cy="4660900"/>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00"/>
            <a:ext cx="4646613" cy="348592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8"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Adults</a:t>
            </a:r>
            <a:endParaRPr lang="en-US" sz="3600" dirty="0">
              <a:solidFill>
                <a:srgbClr val="008000"/>
              </a:solidFill>
              <a:cs typeface="American Typewriter"/>
            </a:endParaRPr>
          </a:p>
        </p:txBody>
      </p:sp>
      <p:grpSp>
        <p:nvGrpSpPr>
          <p:cNvPr id="9" name="Group 8"/>
          <p:cNvGrpSpPr/>
          <p:nvPr/>
        </p:nvGrpSpPr>
        <p:grpSpPr>
          <a:xfrm>
            <a:off x="0"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Tree>
    <p:extLst>
      <p:ext uri="{BB962C8B-B14F-4D97-AF65-F5344CB8AC3E}">
        <p14:creationId xmlns:p14="http://schemas.microsoft.com/office/powerpoint/2010/main" val="3067872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Native Look-Alikes</a:t>
            </a:r>
            <a:endParaRPr lang="en-US" sz="3600" dirty="0">
              <a:solidFill>
                <a:srgbClr val="008000"/>
              </a:solidFill>
              <a:cs typeface="American Typewriter"/>
            </a:endParaRPr>
          </a:p>
        </p:txBody>
      </p:sp>
      <p:grpSp>
        <p:nvGrpSpPr>
          <p:cNvPr id="7" name="Group 6"/>
          <p:cNvGrpSpPr/>
          <p:nvPr/>
        </p:nvGrpSpPr>
        <p:grpSpPr>
          <a:xfrm>
            <a:off x="0"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2" name="Content Placeholder 1" descr="alb_look_alikes.pdf"/>
          <p:cNvPicPr>
            <a:picLocks noGrp="1" noChangeAspect="1"/>
          </p:cNvPicPr>
          <p:nvPr>
            <p:ph idx="1"/>
          </p:nvPr>
        </p:nvPicPr>
        <p:blipFill rotWithShape="1">
          <a:blip r:embed="rId3">
            <a:extLst>
              <a:ext uri="{28A0092B-C50C-407E-A947-70E740481C1C}">
                <a14:useLocalDpi xmlns:a14="http://schemas.microsoft.com/office/drawing/2010/main" val="0"/>
              </a:ext>
            </a:extLst>
          </a:blip>
          <a:srcRect l="2394" t="2472" r="866" b="14329"/>
          <a:stretch/>
        </p:blipFill>
        <p:spPr>
          <a:xfrm>
            <a:off x="76201" y="1175728"/>
            <a:ext cx="5105399" cy="5682272"/>
          </a:xfrm>
          <a:solidFill>
            <a:schemeClr val="bg1"/>
          </a:solidFill>
          <a:ln>
            <a:solidFill>
              <a:schemeClr val="tx1"/>
            </a:solidFill>
          </a:ln>
        </p:spPr>
      </p:pic>
      <p:sp>
        <p:nvSpPr>
          <p:cNvPr id="5" name="Oval 4"/>
          <p:cNvSpPr/>
          <p:nvPr/>
        </p:nvSpPr>
        <p:spPr>
          <a:xfrm>
            <a:off x="2590800" y="1828800"/>
            <a:ext cx="2362200" cy="1524000"/>
          </a:xfrm>
          <a:prstGeom prst="ellipse">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181600" y="1752600"/>
            <a:ext cx="3810000" cy="1477328"/>
          </a:xfrm>
          <a:prstGeom prst="rect">
            <a:avLst/>
          </a:prstGeom>
          <a:noFill/>
        </p:spPr>
        <p:txBody>
          <a:bodyPr wrap="square" rtlCol="0">
            <a:spAutoFit/>
          </a:bodyPr>
          <a:lstStyle/>
          <a:p>
            <a:r>
              <a:rPr lang="en-US" b="1" dirty="0" err="1"/>
              <a:t>Whitespotted</a:t>
            </a:r>
            <a:r>
              <a:rPr lang="en-US" b="1" dirty="0"/>
              <a:t> sawyer:</a:t>
            </a:r>
          </a:p>
          <a:p>
            <a:pPr marL="285750" indent="-285750" algn="just">
              <a:buFont typeface="Arial"/>
              <a:buChar char="•"/>
            </a:pPr>
            <a:r>
              <a:rPr lang="en-US" dirty="0"/>
              <a:t>White spot between wings (absent on ALB)</a:t>
            </a:r>
          </a:p>
          <a:p>
            <a:pPr marL="285750" indent="-285750" algn="just">
              <a:buFont typeface="Arial"/>
              <a:buChar char="•"/>
            </a:pPr>
            <a:r>
              <a:rPr lang="en-US" dirty="0"/>
              <a:t>Wings bronze-black and rough (ALB are smooth shiny black)</a:t>
            </a:r>
          </a:p>
        </p:txBody>
      </p:sp>
      <p:sp>
        <p:nvSpPr>
          <p:cNvPr id="11" name="TextBox 10"/>
          <p:cNvSpPr txBox="1"/>
          <p:nvPr/>
        </p:nvSpPr>
        <p:spPr>
          <a:xfrm>
            <a:off x="5486400" y="1491734"/>
            <a:ext cx="3200400" cy="369332"/>
          </a:xfrm>
          <a:prstGeom prst="rect">
            <a:avLst/>
          </a:prstGeom>
          <a:noFill/>
        </p:spPr>
        <p:txBody>
          <a:bodyPr wrap="square" rtlCol="0">
            <a:spAutoFit/>
          </a:bodyPr>
          <a:lstStyle/>
          <a:p>
            <a:r>
              <a:rPr lang="en-US" b="1" dirty="0">
                <a:solidFill>
                  <a:schemeClr val="accent2">
                    <a:lumMod val="90000"/>
                    <a:lumOff val="10000"/>
                  </a:schemeClr>
                </a:solidFill>
              </a:rPr>
              <a:t>MOST COMMON MIS-ID</a:t>
            </a:r>
          </a:p>
        </p:txBody>
      </p:sp>
      <p:pic>
        <p:nvPicPr>
          <p:cNvPr id="13" name="Picture 12"/>
          <p:cNvPicPr>
            <a:picLocks noChangeAspect="1"/>
          </p:cNvPicPr>
          <p:nvPr/>
        </p:nvPicPr>
        <p:blipFill>
          <a:blip r:embed="rId4"/>
          <a:stretch>
            <a:fillRect/>
          </a:stretch>
        </p:blipFill>
        <p:spPr>
          <a:xfrm>
            <a:off x="5334000" y="3429000"/>
            <a:ext cx="3645370" cy="1968500"/>
          </a:xfrm>
          <a:prstGeom prst="rect">
            <a:avLst/>
          </a:prstGeom>
          <a:ln w="15875">
            <a:solidFill>
              <a:schemeClr val="tx1"/>
            </a:solidFill>
          </a:ln>
        </p:spPr>
      </p:pic>
      <p:sp>
        <p:nvSpPr>
          <p:cNvPr id="14" name="TextBox 13"/>
          <p:cNvSpPr txBox="1"/>
          <p:nvPr/>
        </p:nvSpPr>
        <p:spPr>
          <a:xfrm>
            <a:off x="5105400" y="6626423"/>
            <a:ext cx="2057400" cy="307777"/>
          </a:xfrm>
          <a:prstGeom prst="rect">
            <a:avLst/>
          </a:prstGeom>
          <a:noFill/>
        </p:spPr>
        <p:txBody>
          <a:bodyPr wrap="square" rtlCol="0">
            <a:spAutoFit/>
          </a:bodyPr>
          <a:lstStyle/>
          <a:p>
            <a:r>
              <a:rPr lang="en-US" sz="1400" baseline="30000" dirty="0">
                <a:solidFill>
                  <a:srgbClr val="FFFFFF"/>
                </a:solidFill>
              </a:rPr>
              <a:t>1</a:t>
            </a:r>
            <a:r>
              <a:rPr lang="en-US" sz="1400" dirty="0">
                <a:solidFill>
                  <a:srgbClr val="FFFFFF"/>
                </a:solidFill>
              </a:rPr>
              <a:t>Invasive.org</a:t>
            </a:r>
          </a:p>
        </p:txBody>
      </p:sp>
      <p:sp>
        <p:nvSpPr>
          <p:cNvPr id="15" name="TextBox 14"/>
          <p:cNvSpPr txBox="1"/>
          <p:nvPr/>
        </p:nvSpPr>
        <p:spPr>
          <a:xfrm>
            <a:off x="8763000" y="5105400"/>
            <a:ext cx="274434" cy="307777"/>
          </a:xfrm>
          <a:prstGeom prst="rect">
            <a:avLst/>
          </a:prstGeom>
          <a:noFill/>
        </p:spPr>
        <p:txBody>
          <a:bodyPr wrap="none" rtlCol="0">
            <a:spAutoFit/>
          </a:bodyPr>
          <a:lstStyle/>
          <a:p>
            <a:r>
              <a:rPr lang="en-US" sz="1400" dirty="0"/>
              <a:t>1</a:t>
            </a:r>
          </a:p>
        </p:txBody>
      </p:sp>
    </p:spTree>
    <p:extLst>
      <p:ext uri="{BB962C8B-B14F-4D97-AF65-F5344CB8AC3E}">
        <p14:creationId xmlns:p14="http://schemas.microsoft.com/office/powerpoint/2010/main" val="2732363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Asian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Signs and Symptoms</a:t>
            </a:r>
            <a:endParaRPr lang="en-US" sz="3600" dirty="0">
              <a:solidFill>
                <a:srgbClr val="008000"/>
              </a:solidFill>
              <a:cs typeface="American Typewriter"/>
            </a:endParaRPr>
          </a:p>
        </p:txBody>
      </p:sp>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895600"/>
            <a:ext cx="2590800" cy="388702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066800"/>
            <a:ext cx="2819400" cy="422995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Content Placeholder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390492" y="0"/>
            <a:ext cx="2743200" cy="4114800"/>
          </a:xfrm>
          <a:prstGeom prst="rect">
            <a:avLst/>
          </a:prstGeom>
          <a:ln>
            <a:solidFill>
              <a:schemeClr val="tx1"/>
            </a:solidFill>
            <a:miter lim="800000"/>
            <a:headEnd/>
            <a:tailEnd/>
          </a:ln>
        </p:spPr>
      </p:pic>
      <p:pic>
        <p:nvPicPr>
          <p:cNvPr id="19" name="Picture 18" descr="5392759.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32253"/>
            <a:ext cx="2194310" cy="2925747"/>
          </a:xfrm>
          <a:prstGeom prst="rect">
            <a:avLst/>
          </a:prstGeom>
          <a:ln w="15875">
            <a:solidFill>
              <a:schemeClr val="tx1"/>
            </a:solidFill>
          </a:ln>
        </p:spPr>
      </p:pic>
      <p:sp>
        <p:nvSpPr>
          <p:cNvPr id="15" name="Content Placeholder 14"/>
          <p:cNvSpPr>
            <a:spLocks noGrp="1"/>
          </p:cNvSpPr>
          <p:nvPr>
            <p:ph idx="1"/>
          </p:nvPr>
        </p:nvSpPr>
        <p:spPr>
          <a:xfrm>
            <a:off x="0" y="1219200"/>
            <a:ext cx="7313613" cy="4056062"/>
          </a:xfrm>
        </p:spPr>
        <p:txBody>
          <a:bodyPr/>
          <a:lstStyle/>
          <a:p>
            <a:pPr>
              <a:lnSpc>
                <a:spcPct val="150000"/>
              </a:lnSpc>
              <a:spcBef>
                <a:spcPts val="0"/>
              </a:spcBef>
            </a:pPr>
            <a:r>
              <a:rPr lang="en-US" dirty="0"/>
              <a:t>Wilting &amp; yellowing leaves</a:t>
            </a:r>
          </a:p>
          <a:p>
            <a:pPr>
              <a:lnSpc>
                <a:spcPct val="150000"/>
              </a:lnSpc>
              <a:spcBef>
                <a:spcPts val="0"/>
              </a:spcBef>
            </a:pPr>
            <a:r>
              <a:rPr lang="en-US" dirty="0"/>
              <a:t>Dime-sized exit holes</a:t>
            </a:r>
          </a:p>
          <a:p>
            <a:pPr>
              <a:lnSpc>
                <a:spcPct val="150000"/>
              </a:lnSpc>
              <a:spcBef>
                <a:spcPts val="0"/>
              </a:spcBef>
            </a:pPr>
            <a:r>
              <a:rPr lang="en-US" dirty="0"/>
              <a:t>Burrowing</a:t>
            </a:r>
          </a:p>
          <a:p>
            <a:pPr>
              <a:lnSpc>
                <a:spcPct val="150000"/>
              </a:lnSpc>
              <a:spcBef>
                <a:spcPts val="0"/>
              </a:spcBef>
            </a:pPr>
            <a:r>
              <a:rPr lang="en-US" dirty="0"/>
              <a:t>“Saw-dust”:</a:t>
            </a:r>
          </a:p>
          <a:p>
            <a:pPr marL="0" indent="0">
              <a:spcBef>
                <a:spcPts val="0"/>
              </a:spcBef>
              <a:buNone/>
            </a:pPr>
            <a:r>
              <a:rPr lang="en-US" dirty="0"/>
              <a:t>       </a:t>
            </a:r>
            <a:r>
              <a:rPr lang="en-US" i="1" dirty="0" err="1"/>
              <a:t>frass</a:t>
            </a:r>
            <a:endParaRPr lang="en-US" i="1" dirty="0"/>
          </a:p>
        </p:txBody>
      </p:sp>
    </p:spTree>
    <p:extLst>
      <p:ext uri="{BB962C8B-B14F-4D97-AF65-F5344CB8AC3E}">
        <p14:creationId xmlns:p14="http://schemas.microsoft.com/office/powerpoint/2010/main" val="44652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latin typeface="Goudy Old Style"/>
                <a:ea typeface="MS PGothic" charset="0"/>
                <a:cs typeface="American Typewriter"/>
              </a:rPr>
              <a:t>Asian </a:t>
            </a:r>
            <a:r>
              <a:rPr lang="en-US" sz="4000" b="1" dirty="0" err="1">
                <a:solidFill>
                  <a:srgbClr val="000000"/>
                </a:solidFill>
                <a:latin typeface="Goudy Old Style"/>
                <a:ea typeface="MS PGothic" charset="0"/>
                <a:cs typeface="American Typewriter"/>
              </a:rPr>
              <a:t>Longhorned</a:t>
            </a:r>
            <a:r>
              <a:rPr lang="en-US" sz="4000" b="1" dirty="0">
                <a:solidFill>
                  <a:srgbClr val="000000"/>
                </a:solidFill>
                <a:latin typeface="Goudy Old Style"/>
                <a:ea typeface="MS PGothic" charset="0"/>
                <a:cs typeface="American Typewriter"/>
              </a:rPr>
              <a:t> Beetle </a:t>
            </a:r>
            <a:br>
              <a:rPr lang="en-US" sz="3200" i="1" dirty="0">
                <a:solidFill>
                  <a:srgbClr val="000000"/>
                </a:solidFill>
                <a:latin typeface="Goudy Old Style"/>
                <a:ea typeface="MS PGothic" charset="0"/>
                <a:cs typeface="American Typewriter"/>
              </a:rPr>
            </a:br>
            <a:r>
              <a:rPr lang="en-US" sz="3600" b="1" i="1" dirty="0">
                <a:solidFill>
                  <a:srgbClr val="008000"/>
                </a:solidFill>
                <a:latin typeface="Goudy Old Style"/>
                <a:ea typeface="MS PGothic" charset="0"/>
                <a:cs typeface="American Typewriter"/>
              </a:rPr>
              <a:t>Damages &amp; Control Efforts</a:t>
            </a:r>
            <a:endParaRPr lang="en-US" sz="3600" dirty="0">
              <a:solidFill>
                <a:srgbClr val="008000"/>
              </a:solidFill>
              <a:latin typeface="Goudy Old Style"/>
              <a:cs typeface="American Typewriter"/>
            </a:endParaRPr>
          </a:p>
        </p:txBody>
      </p:sp>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Goudy Old Style"/>
              </a:endParaRPr>
            </a:p>
          </p:txBody>
        </p:sp>
        <p:pic>
          <p:nvPicPr>
            <p:cNvPr id="14" name="Picture 13"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5" name="Content Placeholder 14"/>
          <p:cNvSpPr>
            <a:spLocks noGrp="1"/>
          </p:cNvSpPr>
          <p:nvPr>
            <p:ph idx="1"/>
          </p:nvPr>
        </p:nvSpPr>
        <p:spPr>
          <a:xfrm>
            <a:off x="3611217" y="1288532"/>
            <a:ext cx="5683164" cy="4636364"/>
          </a:xfrm>
        </p:spPr>
        <p:txBody>
          <a:bodyPr>
            <a:normAutofit fontScale="92500" lnSpcReduction="10000"/>
          </a:bodyPr>
          <a:lstStyle/>
          <a:p>
            <a:pPr marL="0" indent="0">
              <a:lnSpc>
                <a:spcPct val="150000"/>
              </a:lnSpc>
              <a:spcBef>
                <a:spcPts val="0"/>
              </a:spcBef>
              <a:buNone/>
            </a:pPr>
            <a:r>
              <a:rPr lang="en-US" sz="3000" b="1" i="1" dirty="0">
                <a:solidFill>
                  <a:schemeClr val="accent6">
                    <a:lumMod val="50000"/>
                  </a:schemeClr>
                </a:solidFill>
              </a:rPr>
              <a:t>CONTROL:</a:t>
            </a:r>
          </a:p>
          <a:p>
            <a:pPr>
              <a:spcBef>
                <a:spcPts val="0"/>
              </a:spcBef>
            </a:pPr>
            <a:r>
              <a:rPr lang="en-US" dirty="0">
                <a:solidFill>
                  <a:schemeClr val="accent6">
                    <a:lumMod val="50000"/>
                  </a:schemeClr>
                </a:solidFill>
              </a:rPr>
              <a:t>Prevention: Early Detection &amp; Rapid Response (EDRR)</a:t>
            </a:r>
          </a:p>
          <a:p>
            <a:pPr lvl="1">
              <a:spcBef>
                <a:spcPts val="0"/>
              </a:spcBef>
            </a:pPr>
            <a:r>
              <a:rPr lang="en-US" dirty="0">
                <a:solidFill>
                  <a:schemeClr val="accent6">
                    <a:lumMod val="50000"/>
                  </a:schemeClr>
                </a:solidFill>
              </a:rPr>
              <a:t>International Plant Protection Convention (IPPC) import requirements</a:t>
            </a:r>
          </a:p>
          <a:p>
            <a:pPr lvl="1">
              <a:spcBef>
                <a:spcPts val="0"/>
              </a:spcBef>
            </a:pPr>
            <a:r>
              <a:rPr lang="en-US" dirty="0">
                <a:solidFill>
                  <a:schemeClr val="accent6">
                    <a:lumMod val="50000"/>
                  </a:schemeClr>
                </a:solidFill>
              </a:rPr>
              <a:t>Customs &amp; Border Protection (CBP) inspections</a:t>
            </a:r>
          </a:p>
          <a:p>
            <a:pPr lvl="1">
              <a:spcBef>
                <a:spcPts val="0"/>
              </a:spcBef>
            </a:pPr>
            <a:r>
              <a:rPr lang="en-US" dirty="0">
                <a:solidFill>
                  <a:schemeClr val="accent6">
                    <a:lumMod val="50000"/>
                  </a:schemeClr>
                </a:solidFill>
              </a:rPr>
              <a:t>Quarantine zones</a:t>
            </a:r>
          </a:p>
          <a:p>
            <a:pPr>
              <a:spcBef>
                <a:spcPts val="0"/>
              </a:spcBef>
            </a:pPr>
            <a:r>
              <a:rPr lang="en-US" dirty="0">
                <a:solidFill>
                  <a:schemeClr val="accent6">
                    <a:lumMod val="50000"/>
                  </a:schemeClr>
                </a:solidFill>
              </a:rPr>
              <a:t>Treatment:</a:t>
            </a:r>
            <a:r>
              <a:rPr lang="en-US" baseline="30000" dirty="0">
                <a:solidFill>
                  <a:schemeClr val="accent6">
                    <a:lumMod val="50000"/>
                  </a:schemeClr>
                </a:solidFill>
              </a:rPr>
              <a:t>2</a:t>
            </a:r>
          </a:p>
          <a:p>
            <a:pPr lvl="1">
              <a:spcBef>
                <a:spcPts val="0"/>
              </a:spcBef>
            </a:pPr>
            <a:r>
              <a:rPr lang="en-US" dirty="0">
                <a:solidFill>
                  <a:schemeClr val="accent6">
                    <a:lumMod val="50000"/>
                  </a:schemeClr>
                </a:solidFill>
              </a:rPr>
              <a:t>Chemical: </a:t>
            </a:r>
            <a:r>
              <a:rPr lang="en-US" dirty="0" err="1">
                <a:solidFill>
                  <a:schemeClr val="accent6">
                    <a:lumMod val="50000"/>
                  </a:schemeClr>
                </a:solidFill>
              </a:rPr>
              <a:t>Imidacloprid</a:t>
            </a:r>
            <a:endParaRPr lang="en-US" dirty="0">
              <a:solidFill>
                <a:schemeClr val="accent6">
                  <a:lumMod val="50000"/>
                </a:schemeClr>
              </a:solidFill>
            </a:endParaRPr>
          </a:p>
          <a:p>
            <a:pPr lvl="2">
              <a:spcBef>
                <a:spcPts val="0"/>
              </a:spcBef>
            </a:pPr>
            <a:r>
              <a:rPr lang="en-US" dirty="0">
                <a:solidFill>
                  <a:schemeClr val="accent6">
                    <a:lumMod val="50000"/>
                  </a:schemeClr>
                </a:solidFill>
              </a:rPr>
              <a:t>Applied to trunk or soil</a:t>
            </a:r>
          </a:p>
          <a:p>
            <a:pPr lvl="2">
              <a:spcBef>
                <a:spcPts val="0"/>
              </a:spcBef>
            </a:pPr>
            <a:r>
              <a:rPr lang="en-US" dirty="0">
                <a:solidFill>
                  <a:schemeClr val="accent6">
                    <a:lumMod val="50000"/>
                  </a:schemeClr>
                </a:solidFill>
              </a:rPr>
              <a:t>Spring application</a:t>
            </a:r>
          </a:p>
          <a:p>
            <a:pPr>
              <a:spcBef>
                <a:spcPts val="0"/>
              </a:spcBef>
            </a:pPr>
            <a:r>
              <a:rPr lang="en-US" dirty="0">
                <a:solidFill>
                  <a:schemeClr val="accent6">
                    <a:lumMod val="50000"/>
                  </a:schemeClr>
                </a:solidFill>
              </a:rPr>
              <a:t>Outreach</a:t>
            </a:r>
          </a:p>
          <a:p>
            <a:pPr lvl="1">
              <a:spcBef>
                <a:spcPts val="0"/>
              </a:spcBef>
            </a:pPr>
            <a:r>
              <a:rPr lang="en-US" i="1" dirty="0">
                <a:solidFill>
                  <a:srgbClr val="3366FF"/>
                </a:solidFill>
              </a:rPr>
              <a:t>www.beetlebusters.info</a:t>
            </a:r>
          </a:p>
          <a:p>
            <a:pPr lvl="1">
              <a:spcBef>
                <a:spcPts val="0"/>
              </a:spcBef>
            </a:pPr>
            <a:r>
              <a:rPr lang="en-US" i="1" dirty="0">
                <a:solidFill>
                  <a:srgbClr val="3366FF"/>
                </a:solidFill>
              </a:rPr>
              <a:t>www.hungrypests.com</a:t>
            </a:r>
          </a:p>
        </p:txBody>
      </p:sp>
      <p:sp>
        <p:nvSpPr>
          <p:cNvPr id="10" name="Content Placeholder 2"/>
          <p:cNvSpPr txBox="1">
            <a:spLocks/>
          </p:cNvSpPr>
          <p:nvPr/>
        </p:nvSpPr>
        <p:spPr>
          <a:xfrm>
            <a:off x="35437" y="1266894"/>
            <a:ext cx="3943282" cy="4636365"/>
          </a:xfrm>
          <a:prstGeom prst="rect">
            <a:avLst/>
          </a:prstGeom>
        </p:spPr>
        <p:txBody>
          <a:bodyPr vert="horz" lIns="91440" tIns="45720" rIns="91440" bIns="45720" rtlCol="0">
            <a:normAutofit lnSpcReduction="10000"/>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marL="0" indent="0">
              <a:lnSpc>
                <a:spcPct val="150000"/>
              </a:lnSpc>
              <a:spcBef>
                <a:spcPts val="0"/>
              </a:spcBef>
              <a:buNone/>
            </a:pPr>
            <a:r>
              <a:rPr lang="en-US" sz="3000" i="1" dirty="0">
                <a:solidFill>
                  <a:srgbClr val="800000"/>
                </a:solidFill>
                <a:latin typeface="Goudy Old Style"/>
              </a:rPr>
              <a:t>DAMAGE:</a:t>
            </a:r>
          </a:p>
          <a:p>
            <a:pPr>
              <a:lnSpc>
                <a:spcPct val="150000"/>
              </a:lnSpc>
              <a:spcBef>
                <a:spcPts val="0"/>
              </a:spcBef>
            </a:pPr>
            <a:r>
              <a:rPr lang="en-US" dirty="0">
                <a:solidFill>
                  <a:srgbClr val="800000"/>
                </a:solidFill>
              </a:rPr>
              <a:t>Urban forests:  </a:t>
            </a:r>
          </a:p>
          <a:p>
            <a:pPr lvl="1">
              <a:spcBef>
                <a:spcPts val="0"/>
              </a:spcBef>
            </a:pPr>
            <a:r>
              <a:rPr lang="en-US" dirty="0">
                <a:solidFill>
                  <a:srgbClr val="800000"/>
                </a:solidFill>
              </a:rPr>
              <a:t>1/3 of urban trees nationwide are susceptible </a:t>
            </a:r>
          </a:p>
          <a:p>
            <a:pPr lvl="1">
              <a:spcBef>
                <a:spcPts val="0"/>
              </a:spcBef>
            </a:pPr>
            <a:r>
              <a:rPr lang="en-US" dirty="0">
                <a:solidFill>
                  <a:srgbClr val="800000"/>
                </a:solidFill>
              </a:rPr>
              <a:t>Compensatory Value: $669 billion</a:t>
            </a:r>
            <a:r>
              <a:rPr lang="en-US" baseline="30000" dirty="0">
                <a:solidFill>
                  <a:srgbClr val="800000"/>
                </a:solidFill>
              </a:rPr>
              <a:t>1</a:t>
            </a:r>
          </a:p>
          <a:p>
            <a:pPr>
              <a:spcBef>
                <a:spcPts val="0"/>
              </a:spcBef>
            </a:pPr>
            <a:r>
              <a:rPr lang="en-US" dirty="0">
                <a:solidFill>
                  <a:srgbClr val="800000"/>
                </a:solidFill>
              </a:rPr>
              <a:t>Agricultural: </a:t>
            </a:r>
          </a:p>
          <a:p>
            <a:pPr lvl="2">
              <a:spcBef>
                <a:spcPts val="0"/>
              </a:spcBef>
            </a:pPr>
            <a:r>
              <a:rPr lang="en-US" dirty="0">
                <a:solidFill>
                  <a:srgbClr val="800000"/>
                </a:solidFill>
              </a:rPr>
              <a:t>Timber industry</a:t>
            </a:r>
          </a:p>
          <a:p>
            <a:pPr lvl="2">
              <a:spcBef>
                <a:spcPts val="0"/>
              </a:spcBef>
            </a:pPr>
            <a:r>
              <a:rPr lang="en-US" dirty="0">
                <a:solidFill>
                  <a:srgbClr val="800000"/>
                </a:solidFill>
              </a:rPr>
              <a:t>Maple syrup </a:t>
            </a:r>
          </a:p>
          <a:p>
            <a:pPr lvl="2">
              <a:spcBef>
                <a:spcPts val="0"/>
              </a:spcBef>
            </a:pPr>
            <a:r>
              <a:rPr lang="en-US" dirty="0">
                <a:solidFill>
                  <a:srgbClr val="800000"/>
                </a:solidFill>
              </a:rPr>
              <a:t>Nursery production</a:t>
            </a:r>
          </a:p>
          <a:p>
            <a:pPr>
              <a:spcBef>
                <a:spcPts val="0"/>
              </a:spcBef>
            </a:pPr>
            <a:r>
              <a:rPr lang="en-US" dirty="0">
                <a:solidFill>
                  <a:srgbClr val="800000"/>
                </a:solidFill>
              </a:rPr>
              <a:t>Recreational tourism</a:t>
            </a:r>
          </a:p>
        </p:txBody>
      </p:sp>
      <p:pic>
        <p:nvPicPr>
          <p:cNvPr id="2" name="Picture 1" descr="boston-area_mass_quarantine-201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2395" y="3572870"/>
            <a:ext cx="1785214" cy="2310277"/>
          </a:xfrm>
          <a:prstGeom prst="rect">
            <a:avLst/>
          </a:prstGeom>
          <a:ln w="15875">
            <a:solidFill>
              <a:schemeClr val="tx1"/>
            </a:solidFill>
          </a:ln>
        </p:spPr>
      </p:pic>
      <p:pic>
        <p:nvPicPr>
          <p:cNvPr id="5" name="Picture 4"/>
          <p:cNvPicPr>
            <a:picLocks noChangeAspect="1"/>
          </p:cNvPicPr>
          <p:nvPr/>
        </p:nvPicPr>
        <p:blipFill>
          <a:blip r:embed="rId8"/>
          <a:stretch>
            <a:fillRect/>
          </a:stretch>
        </p:blipFill>
        <p:spPr>
          <a:xfrm>
            <a:off x="310269" y="5594438"/>
            <a:ext cx="3417911" cy="1221064"/>
          </a:xfrm>
          <a:prstGeom prst="rect">
            <a:avLst/>
          </a:prstGeom>
          <a:ln w="15875">
            <a:solidFill>
              <a:schemeClr val="tx1"/>
            </a:solidFill>
          </a:ln>
        </p:spPr>
      </p:pic>
      <p:sp>
        <p:nvSpPr>
          <p:cNvPr id="16" name="Rectangle 15"/>
          <p:cNvSpPr/>
          <p:nvPr/>
        </p:nvSpPr>
        <p:spPr>
          <a:xfrm>
            <a:off x="3728180" y="6553200"/>
            <a:ext cx="3157126" cy="307777"/>
          </a:xfrm>
          <a:prstGeom prst="rect">
            <a:avLst/>
          </a:prstGeom>
        </p:spPr>
        <p:txBody>
          <a:bodyPr wrap="none">
            <a:spAutoFit/>
          </a:bodyPr>
          <a:lstStyle/>
          <a:p>
            <a:r>
              <a:rPr lang="en-US" sz="1400" baseline="30000" dirty="0">
                <a:solidFill>
                  <a:srgbClr val="FFFFFF"/>
                </a:solidFill>
              </a:rPr>
              <a:t>1</a:t>
            </a:r>
            <a:r>
              <a:rPr lang="en-US" sz="1400" dirty="0">
                <a:solidFill>
                  <a:srgbClr val="FFFFFF"/>
                </a:solidFill>
              </a:rPr>
              <a:t>Nowak et al., 2001; </a:t>
            </a:r>
            <a:r>
              <a:rPr lang="en-US" sz="1400" baseline="30000" dirty="0">
                <a:solidFill>
                  <a:srgbClr val="FFFFFF"/>
                </a:solidFill>
              </a:rPr>
              <a:t>2</a:t>
            </a:r>
            <a:r>
              <a:rPr lang="en-US" sz="1400" i="1" dirty="0">
                <a:solidFill>
                  <a:srgbClr val="FFFFFF"/>
                </a:solidFill>
              </a:rPr>
              <a:t>www.beetlebusters.inf</a:t>
            </a:r>
            <a:r>
              <a:rPr lang="en-US" sz="1400" dirty="0">
                <a:solidFill>
                  <a:srgbClr val="FFFFFF"/>
                </a:solidFill>
              </a:rPr>
              <a:t>o</a:t>
            </a:r>
          </a:p>
        </p:txBody>
      </p:sp>
    </p:spTree>
    <p:extLst>
      <p:ext uri="{BB962C8B-B14F-4D97-AF65-F5344CB8AC3E}">
        <p14:creationId xmlns:p14="http://schemas.microsoft.com/office/powerpoint/2010/main" val="148838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0"/>
            <a:ext cx="9197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5321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3" y="0"/>
            <a:ext cx="10329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789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FL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219200"/>
            <a:ext cx="6781800" cy="4724400"/>
          </a:xfrm>
          <a:prstGeom prst="rect">
            <a:avLst/>
          </a:prstGeom>
          <a:ln w="28575">
            <a:solidFill>
              <a:schemeClr val="tx1"/>
            </a:solidFill>
          </a:ln>
        </p:spPr>
      </p:pic>
      <p:sp>
        <p:nvSpPr>
          <p:cNvPr id="7" name="TextBox 6"/>
          <p:cNvSpPr txBox="1"/>
          <p:nvPr/>
        </p:nvSpPr>
        <p:spPr>
          <a:xfrm>
            <a:off x="4953000" y="1243702"/>
            <a:ext cx="3124200" cy="923330"/>
          </a:xfrm>
          <a:prstGeom prst="rect">
            <a:avLst/>
          </a:prstGeom>
          <a:noFill/>
        </p:spPr>
        <p:txBody>
          <a:bodyPr wrap="square" rtlCol="0">
            <a:spAutoFit/>
          </a:bodyPr>
          <a:lstStyle/>
          <a:p>
            <a:r>
              <a:rPr lang="en-US" b="1" dirty="0">
                <a:latin typeface="American Typewriter"/>
                <a:cs typeface="American Typewriter"/>
              </a:rPr>
              <a:t>Order:  </a:t>
            </a:r>
            <a:r>
              <a:rPr lang="en-US" dirty="0" err="1">
                <a:latin typeface="American Typewriter"/>
                <a:ea typeface="MS PGothic" charset="0"/>
                <a:cs typeface="American Typewriter"/>
              </a:rPr>
              <a:t>Coleoptera</a:t>
            </a:r>
            <a:endParaRPr lang="en-US" dirty="0">
              <a:latin typeface="American Typewriter"/>
              <a:ea typeface="MS PGothic" charset="0"/>
              <a:cs typeface="American Typewriter"/>
            </a:endParaRPr>
          </a:p>
          <a:p>
            <a:r>
              <a:rPr lang="en-US" b="1" dirty="0">
                <a:latin typeface="American Typewriter"/>
                <a:cs typeface="American Typewriter"/>
              </a:rPr>
              <a:t>Family:  </a:t>
            </a:r>
            <a:r>
              <a:rPr lang="en-US" dirty="0" err="1">
                <a:latin typeface="American Typewriter"/>
                <a:ea typeface="MS PGothic" charset="0"/>
                <a:cs typeface="American Typewriter"/>
              </a:rPr>
              <a:t>Cerambycidae</a:t>
            </a:r>
            <a:endParaRPr lang="en-US" dirty="0">
              <a:latin typeface="American Typewriter"/>
              <a:ea typeface="MS PGothic" charset="0"/>
              <a:cs typeface="American Typewriter"/>
            </a:endParaRPr>
          </a:p>
          <a:p>
            <a:endParaRPr lang="en-US" dirty="0">
              <a:solidFill>
                <a:schemeClr val="bg1"/>
              </a:solidFill>
              <a:latin typeface="American Typewriter"/>
              <a:cs typeface="American Typewriter"/>
            </a:endParaRPr>
          </a:p>
        </p:txBody>
      </p:sp>
      <p:sp>
        <p:nvSpPr>
          <p:cNvPr id="8" name="TextBox 7"/>
          <p:cNvSpPr txBox="1"/>
          <p:nvPr/>
        </p:nvSpPr>
        <p:spPr>
          <a:xfrm>
            <a:off x="6705600" y="6550223"/>
            <a:ext cx="1447800" cy="307777"/>
          </a:xfrm>
          <a:prstGeom prst="rect">
            <a:avLst/>
          </a:prstGeom>
          <a:noFill/>
        </p:spPr>
        <p:txBody>
          <a:bodyPr wrap="square" rtlCol="0">
            <a:spAutoFit/>
          </a:bodyPr>
          <a:lstStyle/>
          <a:p>
            <a:r>
              <a:rPr lang="en-US" sz="1400" dirty="0">
                <a:solidFill>
                  <a:schemeClr val="bg1"/>
                </a:solidFill>
                <a:latin typeface="American Typewriter"/>
                <a:cs typeface="American Typewriter"/>
              </a:rPr>
              <a:t>CPB/USDA</a:t>
            </a:r>
          </a:p>
        </p:txBody>
      </p:sp>
      <p:sp>
        <p:nvSpPr>
          <p:cNvPr id="9"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Brown Fir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i="1" dirty="0" err="1">
                <a:solidFill>
                  <a:srgbClr val="008000"/>
                </a:solidFill>
                <a:ea typeface="MS PGothic" charset="0"/>
                <a:cs typeface="American Typewriter"/>
              </a:rPr>
              <a:t>Callidiellum</a:t>
            </a:r>
            <a:r>
              <a:rPr lang="en-US" sz="3600" i="1" dirty="0">
                <a:solidFill>
                  <a:srgbClr val="008000"/>
                </a:solidFill>
                <a:ea typeface="MS PGothic" charset="0"/>
                <a:cs typeface="American Typewriter"/>
              </a:rPr>
              <a:t> </a:t>
            </a:r>
            <a:r>
              <a:rPr lang="en-US" sz="3600" i="1" dirty="0" err="1">
                <a:solidFill>
                  <a:srgbClr val="008000"/>
                </a:solidFill>
                <a:ea typeface="MS PGothic" charset="0"/>
                <a:cs typeface="American Typewriter"/>
              </a:rPr>
              <a:t>villosulum</a:t>
            </a:r>
            <a:endParaRPr lang="en-US" sz="3600" dirty="0">
              <a:solidFill>
                <a:srgbClr val="008000"/>
              </a:solidFill>
              <a:cs typeface="American Typewriter"/>
            </a:endParaRPr>
          </a:p>
        </p:txBody>
      </p:sp>
      <p:grpSp>
        <p:nvGrpSpPr>
          <p:cNvPr id="10" name="Group 9"/>
          <p:cNvGrpSpPr/>
          <p:nvPr/>
        </p:nvGrpSpPr>
        <p:grpSpPr>
          <a:xfrm>
            <a:off x="0" y="6019800"/>
            <a:ext cx="9144000" cy="838200"/>
            <a:chOff x="0" y="6019800"/>
            <a:chExt cx="9144000" cy="838200"/>
          </a:xfrm>
        </p:grpSpPr>
        <p:sp>
          <p:nvSpPr>
            <p:cNvPr id="11" name="Round Same Side Corner Rectangle 10"/>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Tree>
    <p:extLst>
      <p:ext uri="{BB962C8B-B14F-4D97-AF65-F5344CB8AC3E}">
        <p14:creationId xmlns:p14="http://schemas.microsoft.com/office/powerpoint/2010/main" val="510778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19690"/>
            <a:ext cx="5410200" cy="1218710"/>
          </a:xfrm>
          <a:prstGeom prst="rect">
            <a:avLst/>
          </a:prstGeom>
          <a:noFill/>
        </p:spPr>
        <p:txBody>
          <a:bodyPr wrap="square" rtlCol="0">
            <a:spAutoFit/>
          </a:bodyPr>
          <a:lstStyle/>
          <a:p>
            <a:r>
              <a:rPr lang="en-US" b="1" i="1" dirty="0"/>
              <a:t>Native Range</a:t>
            </a:r>
            <a:r>
              <a:rPr lang="en-US" b="1" dirty="0"/>
              <a:t>: </a:t>
            </a:r>
            <a:r>
              <a:rPr lang="en-US" dirty="0"/>
              <a:t>China</a:t>
            </a:r>
          </a:p>
          <a:p>
            <a:r>
              <a:rPr lang="en-US" b="1" i="1" dirty="0"/>
              <a:t>U.S. Transmission</a:t>
            </a:r>
            <a:r>
              <a:rPr lang="en-US" i="1" dirty="0"/>
              <a:t>:</a:t>
            </a:r>
            <a:r>
              <a:rPr lang="en-US" dirty="0"/>
              <a:t> artificial Christmas trees</a:t>
            </a:r>
          </a:p>
          <a:p>
            <a:r>
              <a:rPr lang="en-US" b="1" i="1" dirty="0"/>
              <a:t>U.S. Distribution: </a:t>
            </a:r>
            <a:r>
              <a:rPr lang="en-US" b="1" i="1" dirty="0">
                <a:solidFill>
                  <a:schemeClr val="accent2">
                    <a:lumMod val="90000"/>
                    <a:lumOff val="10000"/>
                  </a:schemeClr>
                </a:solidFill>
              </a:rPr>
              <a:t>NO established populations</a:t>
            </a:r>
          </a:p>
          <a:p>
            <a:r>
              <a:rPr lang="en-US" dirty="0">
                <a:solidFill>
                  <a:srgbClr val="FFFFFF"/>
                </a:solidFill>
              </a:rPr>
              <a:t> </a:t>
            </a:r>
          </a:p>
        </p:txBody>
      </p:sp>
      <p:grpSp>
        <p:nvGrpSpPr>
          <p:cNvPr id="9" name="Group 8"/>
          <p:cNvGrpSpPr/>
          <p:nvPr/>
        </p:nvGrpSpPr>
        <p:grpSpPr>
          <a:xfrm>
            <a:off x="0"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2"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Brown Fir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Introduction &amp; Distribution </a:t>
            </a:r>
            <a:endParaRPr lang="en-US" sz="3600" dirty="0">
              <a:solidFill>
                <a:srgbClr val="008000"/>
              </a:solidFill>
              <a:cs typeface="American Typewriter"/>
            </a:endParaRPr>
          </a:p>
        </p:txBody>
      </p:sp>
      <p:sp>
        <p:nvSpPr>
          <p:cNvPr id="7" name="TextBox 6"/>
          <p:cNvSpPr txBox="1"/>
          <p:nvPr/>
        </p:nvSpPr>
        <p:spPr>
          <a:xfrm>
            <a:off x="-76200" y="6626423"/>
            <a:ext cx="5943600" cy="307777"/>
          </a:xfrm>
          <a:prstGeom prst="rect">
            <a:avLst/>
          </a:prstGeom>
          <a:noFill/>
        </p:spPr>
        <p:txBody>
          <a:bodyPr wrap="square" rtlCol="0">
            <a:spAutoFit/>
          </a:bodyPr>
          <a:lstStyle/>
          <a:p>
            <a:r>
              <a:rPr lang="en-US" sz="1400" baseline="30000" dirty="0">
                <a:solidFill>
                  <a:srgbClr val="FFFFFF"/>
                </a:solidFill>
                <a:latin typeface="American Typewriter"/>
                <a:cs typeface="American Typewriter"/>
              </a:rPr>
              <a:t>1</a:t>
            </a:r>
            <a:r>
              <a:rPr lang="en-US" sz="1400" dirty="0">
                <a:solidFill>
                  <a:srgbClr val="FFFFFF"/>
                </a:solidFill>
                <a:latin typeface="American Typewriter"/>
                <a:cs typeface="American Typewriter"/>
              </a:rPr>
              <a:t>www.backyardgardener.om/zone/</a:t>
            </a:r>
            <a:r>
              <a:rPr lang="en-US" sz="1400" dirty="0" err="1">
                <a:solidFill>
                  <a:srgbClr val="FFFFFF"/>
                </a:solidFill>
                <a:latin typeface="American Typewriter"/>
                <a:cs typeface="American Typewriter"/>
              </a:rPr>
              <a:t>china.html</a:t>
            </a:r>
            <a:r>
              <a:rPr lang="en-US" sz="1400" dirty="0">
                <a:solidFill>
                  <a:srgbClr val="FFFFFF"/>
                </a:solidFill>
                <a:latin typeface="American Typewriter"/>
                <a:cs typeface="American Typewriter"/>
              </a:rPr>
              <a:t>.</a:t>
            </a:r>
            <a:r>
              <a:rPr lang="en-US" sz="1400" dirty="0">
                <a:solidFill>
                  <a:schemeClr val="bg1"/>
                </a:solidFill>
                <a:latin typeface="American Typewriter"/>
                <a:cs typeface="American Typewriter"/>
              </a:rPr>
              <a:t>  </a:t>
            </a:r>
            <a:r>
              <a:rPr lang="en-US" sz="1400" baseline="30000" dirty="0">
                <a:solidFill>
                  <a:schemeClr val="bg1"/>
                </a:solidFill>
                <a:latin typeface="American Typewriter"/>
                <a:cs typeface="American Typewriter"/>
              </a:rPr>
              <a:t>2</a:t>
            </a:r>
            <a:r>
              <a:rPr lang="en-US" sz="1400" dirty="0">
                <a:solidFill>
                  <a:schemeClr val="bg1"/>
                </a:solidFill>
                <a:latin typeface="American Typewriter"/>
                <a:cs typeface="American Typewriter"/>
              </a:rPr>
              <a:t>Glenn Fowler</a:t>
            </a:r>
          </a:p>
        </p:txBody>
      </p:sp>
      <p:pic>
        <p:nvPicPr>
          <p:cNvPr id="6" name="Picture 5" descr="China_BRLBMa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1219200"/>
            <a:ext cx="5029200" cy="3602230"/>
          </a:xfrm>
          <a:prstGeom prst="rect">
            <a:avLst/>
          </a:prstGeom>
          <a:ln w="15875">
            <a:solidFill>
              <a:schemeClr val="tx1"/>
            </a:solidFill>
          </a:ln>
        </p:spPr>
      </p:pic>
      <p:pic>
        <p:nvPicPr>
          <p:cNvPr id="3" name="Picture 2" descr="BFLB_Zone.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54" y="2514600"/>
            <a:ext cx="4862146" cy="3886200"/>
          </a:xfrm>
          <a:prstGeom prst="rect">
            <a:avLst/>
          </a:prstGeom>
          <a:ln w="15875">
            <a:solidFill>
              <a:schemeClr val="tx1"/>
            </a:solidFill>
          </a:ln>
        </p:spPr>
      </p:pic>
      <p:sp>
        <p:nvSpPr>
          <p:cNvPr id="5" name="TextBox 4"/>
          <p:cNvSpPr txBox="1"/>
          <p:nvPr/>
        </p:nvSpPr>
        <p:spPr>
          <a:xfrm>
            <a:off x="8839200" y="4495800"/>
            <a:ext cx="381000" cy="307777"/>
          </a:xfrm>
          <a:prstGeom prst="rect">
            <a:avLst/>
          </a:prstGeom>
          <a:noFill/>
        </p:spPr>
        <p:txBody>
          <a:bodyPr wrap="square" rtlCol="0">
            <a:spAutoFit/>
          </a:bodyPr>
          <a:lstStyle/>
          <a:p>
            <a:r>
              <a:rPr lang="en-US" sz="1400" b="1" dirty="0"/>
              <a:t>1</a:t>
            </a:r>
          </a:p>
        </p:txBody>
      </p:sp>
      <p:sp>
        <p:nvSpPr>
          <p:cNvPr id="13" name="TextBox 12"/>
          <p:cNvSpPr txBox="1"/>
          <p:nvPr/>
        </p:nvSpPr>
        <p:spPr>
          <a:xfrm>
            <a:off x="4572000" y="6019800"/>
            <a:ext cx="381000" cy="307777"/>
          </a:xfrm>
          <a:prstGeom prst="rect">
            <a:avLst/>
          </a:prstGeom>
          <a:noFill/>
        </p:spPr>
        <p:txBody>
          <a:bodyPr wrap="square" rtlCol="0">
            <a:spAutoFit/>
          </a:bodyPr>
          <a:lstStyle/>
          <a:p>
            <a:r>
              <a:rPr lang="en-US" sz="1400" b="1" dirty="0"/>
              <a:t>2</a:t>
            </a:r>
          </a:p>
        </p:txBody>
      </p:sp>
    </p:spTree>
    <p:extLst>
      <p:ext uri="{BB962C8B-B14F-4D97-AF65-F5344CB8AC3E}">
        <p14:creationId xmlns:p14="http://schemas.microsoft.com/office/powerpoint/2010/main" val="3706260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650601"/>
            <a:ext cx="4724400" cy="4988199"/>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0484" name="Rectangle 6"/>
          <p:cNvSpPr>
            <a:spLocks noChangeArrowheads="1"/>
          </p:cNvSpPr>
          <p:nvPr/>
        </p:nvSpPr>
        <p:spPr bwMode="auto">
          <a:xfrm>
            <a:off x="4267200" y="5181600"/>
            <a:ext cx="22098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408" name="Rectangle 8"/>
          <p:cNvSpPr>
            <a:spLocks noGrp="1" noChangeArrowheads="1"/>
          </p:cNvSpPr>
          <p:nvPr>
            <p:ph type="body" idx="1"/>
          </p:nvPr>
        </p:nvSpPr>
        <p:spPr>
          <a:xfrm>
            <a:off x="-76200" y="1524000"/>
            <a:ext cx="4572000" cy="4343400"/>
          </a:xfrm>
          <a:noFill/>
        </p:spPr>
        <p:txBody>
          <a:bodyPr>
            <a:normAutofit/>
          </a:bodyPr>
          <a:lstStyle/>
          <a:p>
            <a:pPr eaLnBrk="1" hangingPunct="1">
              <a:lnSpc>
                <a:spcPct val="110000"/>
              </a:lnSpc>
              <a:spcBef>
                <a:spcPts val="0"/>
              </a:spcBef>
            </a:pPr>
            <a:r>
              <a:rPr lang="en-US" sz="2400" dirty="0"/>
              <a:t>268,581 sq. miles</a:t>
            </a:r>
          </a:p>
          <a:p>
            <a:pPr eaLnBrk="1" hangingPunct="1">
              <a:lnSpc>
                <a:spcPct val="110000"/>
              </a:lnSpc>
              <a:spcBef>
                <a:spcPts val="0"/>
              </a:spcBef>
            </a:pPr>
            <a:endParaRPr lang="en-US" sz="2400" dirty="0"/>
          </a:p>
          <a:p>
            <a:pPr eaLnBrk="1" hangingPunct="1">
              <a:lnSpc>
                <a:spcPct val="110000"/>
              </a:lnSpc>
              <a:spcBef>
                <a:spcPts val="0"/>
              </a:spcBef>
            </a:pPr>
            <a:r>
              <a:rPr lang="en-US" sz="2400" dirty="0"/>
              <a:t>9 </a:t>
            </a:r>
            <a:r>
              <a:rPr lang="en-US" sz="2400" dirty="0" err="1"/>
              <a:t>ecoregions</a:t>
            </a:r>
            <a:endParaRPr lang="en-US" sz="2400" dirty="0"/>
          </a:p>
          <a:p>
            <a:pPr marL="0" indent="0" eaLnBrk="1" hangingPunct="1">
              <a:lnSpc>
                <a:spcPct val="110000"/>
              </a:lnSpc>
              <a:spcBef>
                <a:spcPts val="0"/>
              </a:spcBef>
              <a:buNone/>
            </a:pPr>
            <a:endParaRPr lang="en-US" sz="2400" dirty="0"/>
          </a:p>
          <a:p>
            <a:pPr eaLnBrk="1" hangingPunct="1">
              <a:lnSpc>
                <a:spcPct val="110000"/>
              </a:lnSpc>
              <a:spcBef>
                <a:spcPts val="0"/>
              </a:spcBef>
            </a:pPr>
            <a:r>
              <a:rPr lang="en-US" sz="2400" dirty="0"/>
              <a:t>3,822 miles of  border</a:t>
            </a:r>
          </a:p>
          <a:p>
            <a:pPr eaLnBrk="1" hangingPunct="1">
              <a:lnSpc>
                <a:spcPct val="110000"/>
              </a:lnSpc>
              <a:spcBef>
                <a:spcPts val="0"/>
              </a:spcBef>
            </a:pPr>
            <a:endParaRPr lang="en-US" sz="2400" dirty="0"/>
          </a:p>
          <a:p>
            <a:pPr>
              <a:lnSpc>
                <a:spcPct val="110000"/>
              </a:lnSpc>
              <a:spcBef>
                <a:spcPts val="0"/>
              </a:spcBef>
            </a:pPr>
            <a:r>
              <a:rPr lang="en-US" dirty="0"/>
              <a:t>Directly exposed to intruders from South, Great Plains, West and Mexico</a:t>
            </a:r>
          </a:p>
          <a:p>
            <a:pPr eaLnBrk="1" hangingPunct="1">
              <a:lnSpc>
                <a:spcPct val="110000"/>
              </a:lnSpc>
              <a:spcBef>
                <a:spcPts val="0"/>
              </a:spcBef>
            </a:pPr>
            <a:r>
              <a:rPr lang="en-US" sz="2400" dirty="0"/>
              <a:t>Annual influx of</a:t>
            </a:r>
            <a:r>
              <a:rPr lang="ja-JP" altLang="en-US" sz="2400" dirty="0"/>
              <a:t>“</a:t>
            </a:r>
            <a:r>
              <a:rPr lang="en-US" sz="2400" dirty="0"/>
              <a:t>snowbirds</a:t>
            </a:r>
            <a:r>
              <a:rPr lang="ja-JP" altLang="en-US" sz="2400" dirty="0"/>
              <a:t>”</a:t>
            </a:r>
            <a:endParaRPr lang="en-US" sz="2400" dirty="0"/>
          </a:p>
          <a:p>
            <a:pPr eaLnBrk="1" hangingPunct="1">
              <a:lnSpc>
                <a:spcPct val="110000"/>
              </a:lnSpc>
              <a:spcBef>
                <a:spcPts val="0"/>
              </a:spcBef>
            </a:pPr>
            <a:endParaRPr lang="en-US" sz="2400" dirty="0"/>
          </a:p>
        </p:txBody>
      </p:sp>
      <p:sp>
        <p:nvSpPr>
          <p:cNvPr id="7" name="Title 1"/>
          <p:cNvSpPr txBox="1">
            <a:spLocks/>
          </p:cNvSpPr>
          <p:nvPr/>
        </p:nvSpPr>
        <p:spPr>
          <a:xfrm>
            <a:off x="35004" y="0"/>
            <a:ext cx="9144000" cy="1447800"/>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cs typeface="American Typewriter"/>
              </a:rPr>
              <a:t>Sentinel Pest Network: </a:t>
            </a:r>
          </a:p>
          <a:p>
            <a:pPr algn="l"/>
            <a:r>
              <a:rPr lang="en-US" sz="4000" i="1" dirty="0">
                <a:solidFill>
                  <a:schemeClr val="accent6">
                    <a:lumMod val="75000"/>
                  </a:schemeClr>
                </a:solidFill>
                <a:latin typeface="Big Caslon"/>
                <a:cs typeface="American Typewriter"/>
              </a:rPr>
              <a:t>Why Texas?</a:t>
            </a:r>
            <a:endParaRPr lang="en-US" sz="2800" dirty="0">
              <a:solidFill>
                <a:schemeClr val="accent2">
                  <a:lumMod val="50000"/>
                  <a:lumOff val="50000"/>
                </a:schemeClr>
              </a:solidFill>
              <a:latin typeface="Big Caslon"/>
              <a:cs typeface="Big Caslon"/>
            </a:endParaRPr>
          </a:p>
        </p:txBody>
      </p:sp>
      <p:grpSp>
        <p:nvGrpSpPr>
          <p:cNvPr id="9" name="Group 8"/>
          <p:cNvGrpSpPr/>
          <p:nvPr/>
        </p:nvGrpSpPr>
        <p:grpSpPr>
          <a:xfrm>
            <a:off x="0"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sp>
        <p:nvSpPr>
          <p:cNvPr id="18" name="Rectangle 6"/>
          <p:cNvSpPr>
            <a:spLocks noChangeArrowheads="1"/>
          </p:cNvSpPr>
          <p:nvPr/>
        </p:nvSpPr>
        <p:spPr bwMode="auto">
          <a:xfrm flipV="1">
            <a:off x="7467600" y="762000"/>
            <a:ext cx="1295400" cy="609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TextBox 11"/>
          <p:cNvSpPr txBox="1"/>
          <p:nvPr/>
        </p:nvSpPr>
        <p:spPr>
          <a:xfrm>
            <a:off x="-76200" y="6626423"/>
            <a:ext cx="3657600" cy="307777"/>
          </a:xfrm>
          <a:prstGeom prst="rect">
            <a:avLst/>
          </a:prstGeom>
          <a:noFill/>
        </p:spPr>
        <p:txBody>
          <a:bodyPr wrap="square" rtlCol="0">
            <a:spAutoFit/>
          </a:bodyPr>
          <a:lstStyle/>
          <a:p>
            <a:r>
              <a:rPr lang="en-US" sz="1400" b="1" dirty="0">
                <a:solidFill>
                  <a:schemeClr val="bg1"/>
                </a:solidFill>
              </a:rPr>
              <a:t>Ron Billings, Texas Forest Service</a:t>
            </a:r>
          </a:p>
        </p:txBody>
      </p:sp>
    </p:spTree>
    <p:extLst>
      <p:ext uri="{BB962C8B-B14F-4D97-AF65-F5344CB8AC3E}">
        <p14:creationId xmlns:p14="http://schemas.microsoft.com/office/powerpoint/2010/main" val="3168719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676400"/>
            <a:ext cx="7313613" cy="4056062"/>
          </a:xfrm>
        </p:spPr>
        <p:txBody>
          <a:bodyPr>
            <a:normAutofit/>
          </a:bodyPr>
          <a:lstStyle/>
          <a:p>
            <a:r>
              <a:rPr lang="en-US" i="1" dirty="0">
                <a:solidFill>
                  <a:schemeClr val="tx1"/>
                </a:solidFill>
                <a:effectLst/>
              </a:rPr>
              <a:t>China Fir (</a:t>
            </a:r>
            <a:r>
              <a:rPr lang="en-US" i="1" dirty="0" err="1">
                <a:solidFill>
                  <a:schemeClr val="tx1"/>
                </a:solidFill>
                <a:effectLst/>
              </a:rPr>
              <a:t>Cunninghamia</a:t>
            </a:r>
            <a:r>
              <a:rPr lang="en-US" i="1" dirty="0">
                <a:solidFill>
                  <a:schemeClr val="tx1"/>
                </a:solidFill>
                <a:effectLst/>
              </a:rPr>
              <a:t> </a:t>
            </a:r>
            <a:r>
              <a:rPr lang="en-US" i="1" dirty="0" err="1">
                <a:solidFill>
                  <a:schemeClr val="tx1"/>
                </a:solidFill>
                <a:effectLst/>
              </a:rPr>
              <a:t>lanceolata</a:t>
            </a:r>
            <a:r>
              <a:rPr lang="en-US" i="1" dirty="0">
                <a:solidFill>
                  <a:schemeClr val="tx1"/>
                </a:solidFill>
                <a:effectLst/>
              </a:rPr>
              <a:t>) </a:t>
            </a:r>
            <a:endParaRPr lang="en-US" dirty="0"/>
          </a:p>
          <a:p>
            <a:r>
              <a:rPr lang="en-US" i="1" dirty="0">
                <a:solidFill>
                  <a:schemeClr val="tx1"/>
                </a:solidFill>
                <a:effectLst/>
              </a:rPr>
              <a:t>Japanese </a:t>
            </a:r>
            <a:r>
              <a:rPr lang="en-US" i="1" dirty="0"/>
              <a:t>Cedar</a:t>
            </a:r>
            <a:r>
              <a:rPr lang="en-US" i="1" dirty="0">
                <a:solidFill>
                  <a:schemeClr val="tx1"/>
                </a:solidFill>
                <a:effectLst/>
              </a:rPr>
              <a:t> (</a:t>
            </a:r>
            <a:r>
              <a:rPr lang="en-US" i="1" dirty="0" err="1">
                <a:solidFill>
                  <a:schemeClr val="tx1"/>
                </a:solidFill>
                <a:effectLst/>
              </a:rPr>
              <a:t>Cryptomeria</a:t>
            </a:r>
            <a:r>
              <a:rPr lang="en-US" i="1" dirty="0">
                <a:solidFill>
                  <a:schemeClr val="tx1"/>
                </a:solidFill>
                <a:effectLst/>
              </a:rPr>
              <a:t> japonica)</a:t>
            </a:r>
          </a:p>
        </p:txBody>
      </p:sp>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Brown Fir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a:t>
            </a:r>
            <a:r>
              <a:rPr lang="en-US" sz="3600" i="1" dirty="0">
                <a:solidFill>
                  <a:srgbClr val="008000"/>
                </a:solidFill>
                <a:ea typeface="MS PGothic" charset="0"/>
                <a:cs typeface="American Typewriter"/>
              </a:rPr>
              <a:t>: Host Trees</a:t>
            </a:r>
            <a:endParaRPr lang="en-US" sz="3600" dirty="0">
              <a:solidFill>
                <a:srgbClr val="008000"/>
              </a:solidFill>
              <a:cs typeface="American Typewriter"/>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1" name="Picture 10"/>
          <p:cNvPicPr>
            <a:picLocks noChangeAspect="1"/>
          </p:cNvPicPr>
          <p:nvPr/>
        </p:nvPicPr>
        <p:blipFill>
          <a:blip r:embed="rId4"/>
          <a:stretch>
            <a:fillRect/>
          </a:stretch>
        </p:blipFill>
        <p:spPr>
          <a:xfrm>
            <a:off x="1752600" y="2749826"/>
            <a:ext cx="3962400" cy="4108174"/>
          </a:xfrm>
          <a:prstGeom prst="rect">
            <a:avLst/>
          </a:prstGeom>
          <a:ln w="15875">
            <a:solidFill>
              <a:schemeClr val="tx1"/>
            </a:solidFill>
          </a:ln>
        </p:spPr>
      </p:pic>
      <p:pic>
        <p:nvPicPr>
          <p:cNvPr id="7" name="Picture 6"/>
          <p:cNvPicPr>
            <a:picLocks noChangeAspect="1"/>
          </p:cNvPicPr>
          <p:nvPr/>
        </p:nvPicPr>
        <p:blipFill>
          <a:blip r:embed="rId5"/>
          <a:stretch>
            <a:fillRect/>
          </a:stretch>
        </p:blipFill>
        <p:spPr>
          <a:xfrm>
            <a:off x="5867400" y="685800"/>
            <a:ext cx="3200400" cy="4753993"/>
          </a:xfrm>
          <a:prstGeom prst="rect">
            <a:avLst/>
          </a:prstGeom>
          <a:ln w="15875">
            <a:solidFill>
              <a:schemeClr val="tx1"/>
            </a:solidFill>
          </a:ln>
        </p:spPr>
      </p:pic>
      <p:sp>
        <p:nvSpPr>
          <p:cNvPr id="13" name="TextBox 12"/>
          <p:cNvSpPr txBox="1"/>
          <p:nvPr/>
        </p:nvSpPr>
        <p:spPr>
          <a:xfrm>
            <a:off x="-76200" y="6626423"/>
            <a:ext cx="2466348" cy="307777"/>
          </a:xfrm>
          <a:prstGeom prst="rect">
            <a:avLst/>
          </a:prstGeom>
          <a:noFill/>
        </p:spPr>
        <p:txBody>
          <a:bodyPr wrap="square" rtlCol="0">
            <a:spAutoFit/>
          </a:bodyPr>
          <a:lstStyle/>
          <a:p>
            <a:r>
              <a:rPr lang="en-US" sz="1400" b="1" baseline="30000" dirty="0">
                <a:solidFill>
                  <a:schemeClr val="bg1"/>
                </a:solidFill>
              </a:rPr>
              <a:t>1</a:t>
            </a:r>
            <a:r>
              <a:rPr lang="en-US" sz="1400" b="1" dirty="0">
                <a:solidFill>
                  <a:schemeClr val="bg1"/>
                </a:solidFill>
              </a:rPr>
              <a:t>dendrome.ucdavis.edu</a:t>
            </a:r>
          </a:p>
        </p:txBody>
      </p:sp>
      <p:sp>
        <p:nvSpPr>
          <p:cNvPr id="14" name="TextBox 13"/>
          <p:cNvSpPr txBox="1"/>
          <p:nvPr/>
        </p:nvSpPr>
        <p:spPr>
          <a:xfrm>
            <a:off x="8839200" y="5178623"/>
            <a:ext cx="457200" cy="307777"/>
          </a:xfrm>
          <a:prstGeom prst="rect">
            <a:avLst/>
          </a:prstGeom>
          <a:noFill/>
        </p:spPr>
        <p:txBody>
          <a:bodyPr wrap="square" rtlCol="0">
            <a:spAutoFit/>
          </a:bodyPr>
          <a:lstStyle/>
          <a:p>
            <a:r>
              <a:rPr lang="en-US" sz="1400" dirty="0">
                <a:solidFill>
                  <a:srgbClr val="FFFFFF"/>
                </a:solidFill>
              </a:rPr>
              <a:t>1</a:t>
            </a:r>
          </a:p>
        </p:txBody>
      </p:sp>
    </p:spTree>
    <p:extLst>
      <p:ext uri="{BB962C8B-B14F-4D97-AF65-F5344CB8AC3E}">
        <p14:creationId xmlns:p14="http://schemas.microsoft.com/office/powerpoint/2010/main" val="1394038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13" y="1600200"/>
            <a:ext cx="7313613" cy="4056062"/>
          </a:xfrm>
        </p:spPr>
        <p:txBody>
          <a:bodyPr>
            <a:normAutofit/>
          </a:bodyPr>
          <a:lstStyle/>
          <a:p>
            <a:r>
              <a:rPr lang="en-US" i="1" dirty="0">
                <a:solidFill>
                  <a:srgbClr val="720808"/>
                </a:solidFill>
                <a:effectLst/>
              </a:rPr>
              <a:t>Host Trees NOT in U.S.</a:t>
            </a:r>
          </a:p>
          <a:p>
            <a:pPr lvl="1"/>
            <a:r>
              <a:rPr lang="en-US" i="1" dirty="0">
                <a:solidFill>
                  <a:schemeClr val="tx1"/>
                </a:solidFill>
                <a:effectLst/>
              </a:rPr>
              <a:t>Naturalized populations in: </a:t>
            </a:r>
          </a:p>
          <a:p>
            <a:pPr lvl="2"/>
            <a:r>
              <a:rPr lang="en-US" i="1" dirty="0">
                <a:solidFill>
                  <a:schemeClr val="tx1"/>
                </a:solidFill>
                <a:effectLst/>
              </a:rPr>
              <a:t>North Carolina</a:t>
            </a:r>
          </a:p>
          <a:p>
            <a:pPr lvl="2"/>
            <a:r>
              <a:rPr lang="en-US" i="1" dirty="0">
                <a:solidFill>
                  <a:schemeClr val="tx1"/>
                </a:solidFill>
                <a:effectLst/>
              </a:rPr>
              <a:t>Alabama </a:t>
            </a:r>
          </a:p>
          <a:p>
            <a:pPr lvl="2"/>
            <a:r>
              <a:rPr lang="en-US" i="1" dirty="0">
                <a:solidFill>
                  <a:schemeClr val="tx1"/>
                </a:solidFill>
                <a:effectLst/>
              </a:rPr>
              <a:t>Louisiana</a:t>
            </a:r>
          </a:p>
          <a:p>
            <a:pPr lvl="1"/>
            <a:r>
              <a:rPr lang="en-US" i="1" dirty="0" err="1">
                <a:solidFill>
                  <a:schemeClr val="tx1"/>
                </a:solidFill>
                <a:effectLst/>
              </a:rPr>
              <a:t>Taxodiaceae</a:t>
            </a:r>
            <a:r>
              <a:rPr lang="en-US" i="1" dirty="0">
                <a:solidFill>
                  <a:schemeClr val="tx1"/>
                </a:solidFill>
                <a:effectLst/>
              </a:rPr>
              <a:t> may be susceptible</a:t>
            </a:r>
          </a:p>
          <a:p>
            <a:pPr lvl="2"/>
            <a:r>
              <a:rPr lang="en-US" i="1" dirty="0">
                <a:solidFill>
                  <a:schemeClr val="tx1"/>
                </a:solidFill>
                <a:effectLst/>
              </a:rPr>
              <a:t>Redwood (</a:t>
            </a:r>
            <a:r>
              <a:rPr lang="en-US" i="1" dirty="0" err="1">
                <a:solidFill>
                  <a:schemeClr val="tx1"/>
                </a:solidFill>
                <a:effectLst/>
              </a:rPr>
              <a:t>Sequioa</a:t>
            </a:r>
            <a:r>
              <a:rPr lang="en-US" i="1" dirty="0">
                <a:solidFill>
                  <a:schemeClr val="tx1"/>
                </a:solidFill>
                <a:effectLst/>
              </a:rPr>
              <a:t> </a:t>
            </a:r>
            <a:r>
              <a:rPr lang="en-US" i="1" dirty="0" err="1">
                <a:solidFill>
                  <a:schemeClr val="tx1"/>
                </a:solidFill>
                <a:effectLst/>
              </a:rPr>
              <a:t>sempervirens</a:t>
            </a:r>
            <a:r>
              <a:rPr lang="en-US" i="1" dirty="0">
                <a:solidFill>
                  <a:schemeClr val="tx1"/>
                </a:solidFill>
                <a:effectLst/>
              </a:rPr>
              <a:t>)</a:t>
            </a:r>
          </a:p>
          <a:p>
            <a:pPr lvl="2"/>
            <a:r>
              <a:rPr lang="en-US" i="1" dirty="0">
                <a:solidFill>
                  <a:schemeClr val="tx1"/>
                </a:solidFill>
                <a:effectLst/>
              </a:rPr>
              <a:t>Giant Sequoia (</a:t>
            </a:r>
            <a:r>
              <a:rPr lang="en-US" i="1" dirty="0" err="1">
                <a:solidFill>
                  <a:schemeClr val="tx1"/>
                </a:solidFill>
                <a:effectLst/>
              </a:rPr>
              <a:t>Sequoiadendron</a:t>
            </a:r>
            <a:r>
              <a:rPr lang="en-US" i="1" dirty="0">
                <a:solidFill>
                  <a:schemeClr val="tx1"/>
                </a:solidFill>
                <a:effectLst/>
              </a:rPr>
              <a:t> </a:t>
            </a:r>
            <a:r>
              <a:rPr lang="en-US" i="1" dirty="0" err="1">
                <a:solidFill>
                  <a:schemeClr val="tx1"/>
                </a:solidFill>
                <a:effectLst/>
              </a:rPr>
              <a:t>giganteum</a:t>
            </a:r>
            <a:r>
              <a:rPr lang="en-US" i="1" dirty="0">
                <a:solidFill>
                  <a:schemeClr val="tx1"/>
                </a:solidFill>
                <a:effectLst/>
              </a:rPr>
              <a:t>)</a:t>
            </a:r>
          </a:p>
          <a:p>
            <a:pPr lvl="2"/>
            <a:r>
              <a:rPr lang="en-US" i="1" dirty="0">
                <a:solidFill>
                  <a:schemeClr val="accent2">
                    <a:lumMod val="90000"/>
                    <a:lumOff val="10000"/>
                  </a:schemeClr>
                </a:solidFill>
                <a:effectLst/>
              </a:rPr>
              <a:t>Bald Cypress (</a:t>
            </a:r>
            <a:r>
              <a:rPr lang="en-US" i="1" dirty="0" err="1">
                <a:solidFill>
                  <a:schemeClr val="accent2">
                    <a:lumMod val="90000"/>
                    <a:lumOff val="10000"/>
                  </a:schemeClr>
                </a:solidFill>
                <a:effectLst/>
              </a:rPr>
              <a:t>Taxodium</a:t>
            </a:r>
            <a:r>
              <a:rPr lang="en-US" i="1" dirty="0">
                <a:solidFill>
                  <a:schemeClr val="accent2">
                    <a:lumMod val="90000"/>
                    <a:lumOff val="10000"/>
                  </a:schemeClr>
                </a:solidFill>
                <a:effectLst/>
              </a:rPr>
              <a:t> </a:t>
            </a:r>
            <a:r>
              <a:rPr lang="en-US" i="1" dirty="0" err="1">
                <a:solidFill>
                  <a:schemeClr val="accent2">
                    <a:lumMod val="90000"/>
                    <a:lumOff val="10000"/>
                  </a:schemeClr>
                </a:solidFill>
                <a:effectLst/>
              </a:rPr>
              <a:t>distichum</a:t>
            </a:r>
            <a:r>
              <a:rPr lang="en-US" i="1" dirty="0">
                <a:solidFill>
                  <a:schemeClr val="accent2">
                    <a:lumMod val="90000"/>
                    <a:lumOff val="10000"/>
                  </a:schemeClr>
                </a:solidFill>
                <a:effectLst/>
              </a:rPr>
              <a:t>)</a:t>
            </a:r>
          </a:p>
        </p:txBody>
      </p:sp>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Brown Fir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a:t>
            </a:r>
            <a:r>
              <a:rPr lang="en-US" sz="3600" i="1" dirty="0">
                <a:solidFill>
                  <a:srgbClr val="008000"/>
                </a:solidFill>
                <a:ea typeface="MS PGothic" charset="0"/>
                <a:cs typeface="American Typewriter"/>
              </a:rPr>
              <a:t>: Host Trees</a:t>
            </a:r>
            <a:endParaRPr lang="en-US" sz="3600" dirty="0">
              <a:solidFill>
                <a:srgbClr val="008000"/>
              </a:solidFill>
              <a:cs typeface="American Typewriter"/>
            </a:endParaRPr>
          </a:p>
        </p:txBody>
      </p:sp>
      <p:pic>
        <p:nvPicPr>
          <p:cNvPr id="4" name="Picture 3"/>
          <p:cNvPicPr>
            <a:picLocks noChangeAspect="1"/>
          </p:cNvPicPr>
          <p:nvPr/>
        </p:nvPicPr>
        <p:blipFill>
          <a:blip r:embed="rId3"/>
          <a:stretch>
            <a:fillRect/>
          </a:stretch>
        </p:blipFill>
        <p:spPr>
          <a:xfrm>
            <a:off x="5257800" y="990600"/>
            <a:ext cx="3714750" cy="4953000"/>
          </a:xfrm>
          <a:prstGeom prst="rect">
            <a:avLst/>
          </a:prstGeom>
          <a:ln w="28575">
            <a:solidFill>
              <a:schemeClr val="tx1"/>
            </a:solidFill>
          </a:ln>
        </p:spPr>
      </p:pic>
      <p:grpSp>
        <p:nvGrpSpPr>
          <p:cNvPr id="6" name="Group 5"/>
          <p:cNvGrpSpPr/>
          <p:nvPr/>
        </p:nvGrpSpPr>
        <p:grpSpPr>
          <a:xfrm>
            <a:off x="0"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Tree>
    <p:extLst>
      <p:ext uri="{BB962C8B-B14F-4D97-AF65-F5344CB8AC3E}">
        <p14:creationId xmlns:p14="http://schemas.microsoft.com/office/powerpoint/2010/main" val="3612150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611313"/>
            <a:ext cx="4529138" cy="3013075"/>
          </a:xfrm>
          <a:prstGeom prst="rect">
            <a:avLst/>
          </a:prstGeom>
          <a:ln>
            <a:solidFill>
              <a:schemeClr val="tx1"/>
            </a:solidFill>
            <a:miter lim="800000"/>
            <a:headEnd/>
            <a:tailEnd/>
          </a:ln>
        </p:spPr>
      </p:pic>
      <p:sp>
        <p:nvSpPr>
          <p:cNvPr id="10" name="TextBox 4"/>
          <p:cNvSpPr txBox="1">
            <a:spLocks noChangeArrowheads="1"/>
          </p:cNvSpPr>
          <p:nvPr/>
        </p:nvSpPr>
        <p:spPr bwMode="auto">
          <a:xfrm>
            <a:off x="4343400" y="1676401"/>
            <a:ext cx="1447800" cy="461665"/>
          </a:xfrm>
          <a:prstGeom prst="rect">
            <a:avLst/>
          </a:prstGeom>
          <a:solidFill>
            <a:schemeClr val="accent2">
              <a:lumMod val="90000"/>
              <a:lumOff val="10000"/>
            </a:schemeClr>
          </a:solidFill>
          <a:ln w="25400" cap="rnd">
            <a:solidFill>
              <a:schemeClr val="tx1"/>
            </a:solidFill>
            <a:miter lim="800000"/>
            <a:headEnd/>
            <a:tailEnd/>
          </a:ln>
        </p:spPr>
        <p:txBody>
          <a:bodyPr wrap="squar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b="1" dirty="0">
                <a:solidFill>
                  <a:srgbClr val="FFFFFF"/>
                </a:solidFill>
                <a:latin typeface="+mn-lt"/>
              </a:rPr>
              <a:t>Top View</a:t>
            </a:r>
          </a:p>
        </p:txBody>
      </p:sp>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Brown Fir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a:t>
            </a:r>
            <a:r>
              <a:rPr lang="en-US" sz="3600" i="1" dirty="0">
                <a:solidFill>
                  <a:srgbClr val="008000"/>
                </a:solidFill>
                <a:ea typeface="MS PGothic" charset="0"/>
                <a:cs typeface="American Typewriter"/>
              </a:rPr>
              <a:t>: Adults</a:t>
            </a:r>
            <a:endParaRPr lang="en-US" sz="3600" dirty="0">
              <a:solidFill>
                <a:srgbClr val="008000"/>
              </a:solidFill>
              <a:cs typeface="American Typewriter"/>
            </a:endParaRPr>
          </a:p>
        </p:txBody>
      </p:sp>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733800"/>
            <a:ext cx="4419600" cy="30718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TextBox 5"/>
          <p:cNvSpPr txBox="1">
            <a:spLocks noChangeArrowheads="1"/>
          </p:cNvSpPr>
          <p:nvPr/>
        </p:nvSpPr>
        <p:spPr bwMode="auto">
          <a:xfrm>
            <a:off x="2971800" y="6243638"/>
            <a:ext cx="1905000" cy="461962"/>
          </a:xfrm>
          <a:prstGeom prst="rect">
            <a:avLst/>
          </a:prstGeom>
          <a:solidFill>
            <a:schemeClr val="accent2">
              <a:lumMod val="90000"/>
              <a:lumOff val="10000"/>
            </a:schemeClr>
          </a:solidFill>
          <a:ln w="25400" cap="rnd">
            <a:solidFill>
              <a:schemeClr val="tx1"/>
            </a:solidFill>
            <a:miter lim="800000"/>
            <a:headEnd/>
            <a:tailEnd/>
          </a:ln>
        </p:spPr>
        <p:txBody>
          <a:bodyPr wrap="squar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b="1" dirty="0">
                <a:solidFill>
                  <a:srgbClr val="FFFFFF"/>
                </a:solidFill>
                <a:latin typeface="+mn-lt"/>
              </a:rPr>
              <a:t>Bottom View</a:t>
            </a:r>
          </a:p>
        </p:txBody>
      </p:sp>
      <p:sp>
        <p:nvSpPr>
          <p:cNvPr id="18" name="TextBox 17"/>
          <p:cNvSpPr txBox="1"/>
          <p:nvPr/>
        </p:nvSpPr>
        <p:spPr>
          <a:xfrm>
            <a:off x="6172200" y="1362670"/>
            <a:ext cx="2819400" cy="2031325"/>
          </a:xfrm>
          <a:prstGeom prst="rect">
            <a:avLst/>
          </a:prstGeom>
          <a:noFill/>
        </p:spPr>
        <p:txBody>
          <a:bodyPr wrap="square" rtlCol="0">
            <a:spAutoFit/>
          </a:bodyPr>
          <a:lstStyle/>
          <a:p>
            <a:r>
              <a:rPr lang="en-US" dirty="0"/>
              <a:t>Adults:</a:t>
            </a:r>
          </a:p>
          <a:p>
            <a:pPr marL="285750" indent="-285750">
              <a:buFont typeface="Arial"/>
              <a:buChar char="•"/>
            </a:pPr>
            <a:r>
              <a:rPr lang="en-US" dirty="0"/>
              <a:t>Chestnut brown color</a:t>
            </a:r>
          </a:p>
          <a:p>
            <a:pPr marL="285750" indent="-285750">
              <a:buFont typeface="Arial"/>
              <a:buChar char="•"/>
            </a:pPr>
            <a:r>
              <a:rPr lang="en-US" dirty="0"/>
              <a:t>6 – 12 mm in length</a:t>
            </a:r>
          </a:p>
          <a:p>
            <a:pPr marL="285750" indent="-285750">
              <a:buFont typeface="Arial"/>
              <a:buChar char="•"/>
            </a:pPr>
            <a:r>
              <a:rPr lang="en-US" dirty="0"/>
              <a:t>Body covered in long greyish setae</a:t>
            </a:r>
          </a:p>
          <a:p>
            <a:pPr marL="285750" indent="-285750">
              <a:buFont typeface="Arial"/>
              <a:buChar char="•"/>
            </a:pPr>
            <a:r>
              <a:rPr lang="en-US" dirty="0"/>
              <a:t>Head and thorax have shallow punctures</a:t>
            </a:r>
          </a:p>
        </p:txBody>
      </p:sp>
    </p:spTree>
    <p:extLst>
      <p:ext uri="{BB962C8B-B14F-4D97-AF65-F5344CB8AC3E}">
        <p14:creationId xmlns:p14="http://schemas.microsoft.com/office/powerpoint/2010/main" val="69134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Brown Fir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a:t>
            </a:r>
            <a:r>
              <a:rPr lang="en-US" sz="3600" i="1" dirty="0">
                <a:solidFill>
                  <a:srgbClr val="008000"/>
                </a:solidFill>
                <a:ea typeface="MS PGothic" charset="0"/>
                <a:cs typeface="American Typewriter"/>
              </a:rPr>
              <a:t>: Adults</a:t>
            </a:r>
            <a:endParaRPr lang="en-US" sz="3600" dirty="0">
              <a:solidFill>
                <a:srgbClr val="008000"/>
              </a:solidFill>
              <a:cs typeface="American Typewriter"/>
            </a:endParaRPr>
          </a:p>
        </p:txBody>
      </p:sp>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2" name="Picture 1" descr="BFLB.tiff"/>
          <p:cNvPicPr>
            <a:picLocks noChangeAspect="1"/>
          </p:cNvPicPr>
          <p:nvPr/>
        </p:nvPicPr>
        <p:blipFill rotWithShape="1">
          <a:blip r:embed="rId4">
            <a:extLst>
              <a:ext uri="{28A0092B-C50C-407E-A947-70E740481C1C}">
                <a14:useLocalDpi xmlns:a14="http://schemas.microsoft.com/office/drawing/2010/main" val="0"/>
              </a:ext>
            </a:extLst>
          </a:blip>
          <a:srcRect t="14617"/>
          <a:stretch/>
        </p:blipFill>
        <p:spPr>
          <a:xfrm>
            <a:off x="309436" y="1524000"/>
            <a:ext cx="8529764" cy="4495800"/>
          </a:xfrm>
          <a:prstGeom prst="rect">
            <a:avLst/>
          </a:prstGeom>
          <a:ln w="28575">
            <a:solidFill>
              <a:schemeClr val="tx1"/>
            </a:solidFill>
          </a:ln>
        </p:spPr>
      </p:pic>
      <p:sp>
        <p:nvSpPr>
          <p:cNvPr id="15" name="TextBox 14"/>
          <p:cNvSpPr txBox="1"/>
          <p:nvPr/>
        </p:nvSpPr>
        <p:spPr>
          <a:xfrm>
            <a:off x="-76200" y="6626423"/>
            <a:ext cx="3505200" cy="307777"/>
          </a:xfrm>
          <a:prstGeom prst="rect">
            <a:avLst/>
          </a:prstGeom>
          <a:noFill/>
        </p:spPr>
        <p:txBody>
          <a:bodyPr wrap="square" rtlCol="0">
            <a:spAutoFit/>
          </a:bodyPr>
          <a:lstStyle/>
          <a:p>
            <a:r>
              <a:rPr lang="en-US" sz="1400" b="1" dirty="0">
                <a:solidFill>
                  <a:schemeClr val="bg1"/>
                </a:solidFill>
              </a:rPr>
              <a:t>Ohio Department of Agriculture</a:t>
            </a:r>
          </a:p>
        </p:txBody>
      </p:sp>
    </p:spTree>
    <p:extLst>
      <p:ext uri="{BB962C8B-B14F-4D97-AF65-F5344CB8AC3E}">
        <p14:creationId xmlns:p14="http://schemas.microsoft.com/office/powerpoint/2010/main" val="354365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Brown Fir </a:t>
            </a:r>
            <a:r>
              <a:rPr lang="en-US" sz="4000" b="1" dirty="0" err="1">
                <a:solidFill>
                  <a:srgbClr val="000000"/>
                </a:solidFill>
                <a:ea typeface="MS PGothic" charset="0"/>
                <a:cs typeface="American Typewriter"/>
              </a:rPr>
              <a:t>Longhorned</a:t>
            </a:r>
            <a:r>
              <a:rPr lang="en-US" sz="4000" b="1" dirty="0">
                <a:solidFill>
                  <a:srgbClr val="000000"/>
                </a:solidFill>
                <a:ea typeface="MS PGothic" charset="0"/>
                <a:cs typeface="American Typewriter"/>
              </a:rPr>
              <a:t> Beetle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Damages &amp; Control Efforts</a:t>
            </a:r>
            <a:endParaRPr lang="en-US" sz="3600" dirty="0">
              <a:solidFill>
                <a:srgbClr val="008000"/>
              </a:solidFill>
              <a:cs typeface="American Typewriter"/>
            </a:endParaRPr>
          </a:p>
        </p:txBody>
      </p:sp>
      <p:sp>
        <p:nvSpPr>
          <p:cNvPr id="8" name="Content Placeholder 2"/>
          <p:cNvSpPr txBox="1">
            <a:spLocks/>
          </p:cNvSpPr>
          <p:nvPr/>
        </p:nvSpPr>
        <p:spPr>
          <a:xfrm>
            <a:off x="152400" y="1266894"/>
            <a:ext cx="3943282" cy="4636365"/>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marL="0" indent="0">
              <a:lnSpc>
                <a:spcPct val="150000"/>
              </a:lnSpc>
              <a:spcBef>
                <a:spcPts val="0"/>
              </a:spcBef>
              <a:buNone/>
            </a:pPr>
            <a:r>
              <a:rPr lang="en-US" sz="3000" i="1" dirty="0">
                <a:solidFill>
                  <a:srgbClr val="800000"/>
                </a:solidFill>
                <a:latin typeface="Goudy Old Style"/>
              </a:rPr>
              <a:t>DAMAGE:</a:t>
            </a:r>
          </a:p>
          <a:p>
            <a:pPr>
              <a:lnSpc>
                <a:spcPct val="150000"/>
              </a:lnSpc>
              <a:spcBef>
                <a:spcPts val="0"/>
              </a:spcBef>
            </a:pPr>
            <a:r>
              <a:rPr lang="en-US" dirty="0">
                <a:solidFill>
                  <a:srgbClr val="800000"/>
                </a:solidFill>
              </a:rPr>
              <a:t>Potential Harm To:</a:t>
            </a:r>
          </a:p>
          <a:p>
            <a:pPr lvl="1">
              <a:lnSpc>
                <a:spcPct val="150000"/>
              </a:lnSpc>
              <a:spcBef>
                <a:spcPts val="0"/>
              </a:spcBef>
            </a:pPr>
            <a:r>
              <a:rPr lang="en-US" dirty="0">
                <a:solidFill>
                  <a:srgbClr val="800000"/>
                </a:solidFill>
              </a:rPr>
              <a:t>Christmas tree industry</a:t>
            </a:r>
          </a:p>
          <a:p>
            <a:pPr lvl="1">
              <a:lnSpc>
                <a:spcPct val="150000"/>
              </a:lnSpc>
              <a:spcBef>
                <a:spcPts val="0"/>
              </a:spcBef>
            </a:pPr>
            <a:r>
              <a:rPr lang="en-US" dirty="0">
                <a:solidFill>
                  <a:srgbClr val="800000"/>
                </a:solidFill>
              </a:rPr>
              <a:t>Plantation forestry </a:t>
            </a:r>
          </a:p>
          <a:p>
            <a:pPr lvl="1">
              <a:lnSpc>
                <a:spcPct val="150000"/>
              </a:lnSpc>
              <a:spcBef>
                <a:spcPts val="0"/>
              </a:spcBef>
            </a:pPr>
            <a:r>
              <a:rPr lang="en-US" dirty="0" err="1">
                <a:solidFill>
                  <a:srgbClr val="800000"/>
                </a:solidFill>
              </a:rPr>
              <a:t>Taxodiaceae</a:t>
            </a:r>
            <a:endParaRPr lang="en-US" dirty="0">
              <a:solidFill>
                <a:srgbClr val="800000"/>
              </a:solidFill>
            </a:endParaRPr>
          </a:p>
        </p:txBody>
      </p:sp>
      <p:sp>
        <p:nvSpPr>
          <p:cNvPr id="9" name="Content Placeholder 14"/>
          <p:cNvSpPr>
            <a:spLocks noGrp="1"/>
          </p:cNvSpPr>
          <p:nvPr>
            <p:ph idx="1"/>
          </p:nvPr>
        </p:nvSpPr>
        <p:spPr>
          <a:xfrm>
            <a:off x="4095682" y="1380253"/>
            <a:ext cx="4968808" cy="4636364"/>
          </a:xfrm>
        </p:spPr>
        <p:txBody>
          <a:bodyPr>
            <a:normAutofit/>
          </a:bodyPr>
          <a:lstStyle/>
          <a:p>
            <a:pPr marL="0" indent="0">
              <a:lnSpc>
                <a:spcPct val="150000"/>
              </a:lnSpc>
              <a:spcBef>
                <a:spcPts val="0"/>
              </a:spcBef>
              <a:buNone/>
            </a:pPr>
            <a:r>
              <a:rPr lang="en-US" sz="3000" b="1" i="1" dirty="0">
                <a:solidFill>
                  <a:schemeClr val="accent6">
                    <a:lumMod val="50000"/>
                  </a:schemeClr>
                </a:solidFill>
              </a:rPr>
              <a:t>CONTROL:</a:t>
            </a:r>
          </a:p>
          <a:p>
            <a:pPr>
              <a:lnSpc>
                <a:spcPct val="150000"/>
              </a:lnSpc>
              <a:spcBef>
                <a:spcPts val="0"/>
              </a:spcBef>
            </a:pPr>
            <a:r>
              <a:rPr lang="en-US" dirty="0">
                <a:solidFill>
                  <a:schemeClr val="accent6">
                    <a:lumMod val="50000"/>
                  </a:schemeClr>
                </a:solidFill>
              </a:rPr>
              <a:t>Prevention: EDRR</a:t>
            </a:r>
          </a:p>
          <a:p>
            <a:pPr lvl="1">
              <a:spcBef>
                <a:spcPts val="0"/>
              </a:spcBef>
            </a:pPr>
            <a:r>
              <a:rPr lang="en-US" dirty="0">
                <a:solidFill>
                  <a:schemeClr val="accent6">
                    <a:lumMod val="50000"/>
                  </a:schemeClr>
                </a:solidFill>
              </a:rPr>
              <a:t>IPPC &amp; CBP requirements and inspections</a:t>
            </a:r>
          </a:p>
          <a:p>
            <a:pPr lvl="1">
              <a:spcBef>
                <a:spcPts val="0"/>
              </a:spcBef>
            </a:pPr>
            <a:endParaRPr lang="en-US" dirty="0">
              <a:solidFill>
                <a:schemeClr val="accent6">
                  <a:lumMod val="50000"/>
                </a:schemeClr>
              </a:solidFill>
            </a:endParaRPr>
          </a:p>
        </p:txBody>
      </p:sp>
      <p:pic>
        <p:nvPicPr>
          <p:cNvPr id="3" name="Picture 2" descr="CBP.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0269" y="3454399"/>
            <a:ext cx="2794221" cy="3403599"/>
          </a:xfrm>
          <a:prstGeom prst="rect">
            <a:avLst/>
          </a:prstGeom>
          <a:ln w="15875">
            <a:solidFill>
              <a:schemeClr val="tx1"/>
            </a:solidFill>
          </a:ln>
        </p:spPr>
      </p:pic>
      <p:pic>
        <p:nvPicPr>
          <p:cNvPr id="4" name="Picture 3"/>
          <p:cNvPicPr>
            <a:picLocks noChangeAspect="1"/>
          </p:cNvPicPr>
          <p:nvPr/>
        </p:nvPicPr>
        <p:blipFill>
          <a:blip r:embed="rId8"/>
          <a:stretch>
            <a:fillRect/>
          </a:stretch>
        </p:blipFill>
        <p:spPr>
          <a:xfrm>
            <a:off x="2872642" y="3716868"/>
            <a:ext cx="3225014" cy="2624665"/>
          </a:xfrm>
          <a:prstGeom prst="rect">
            <a:avLst/>
          </a:prstGeom>
          <a:ln w="15875">
            <a:solidFill>
              <a:schemeClr val="tx1"/>
            </a:solidFill>
          </a:ln>
        </p:spPr>
      </p:pic>
      <p:pic>
        <p:nvPicPr>
          <p:cNvPr id="2" name="Picture 1"/>
          <p:cNvPicPr>
            <a:picLocks noChangeAspect="1"/>
          </p:cNvPicPr>
          <p:nvPr/>
        </p:nvPicPr>
        <p:blipFill>
          <a:blip r:embed="rId9"/>
          <a:stretch>
            <a:fillRect/>
          </a:stretch>
        </p:blipFill>
        <p:spPr>
          <a:xfrm>
            <a:off x="152400" y="4132041"/>
            <a:ext cx="2231780" cy="2565356"/>
          </a:xfrm>
          <a:prstGeom prst="rect">
            <a:avLst/>
          </a:prstGeom>
          <a:ln w="15875">
            <a:solidFill>
              <a:schemeClr val="tx1"/>
            </a:solidFill>
          </a:ln>
        </p:spPr>
      </p:pic>
      <p:sp>
        <p:nvSpPr>
          <p:cNvPr id="5" name="TextBox 4"/>
          <p:cNvSpPr txBox="1"/>
          <p:nvPr/>
        </p:nvSpPr>
        <p:spPr>
          <a:xfrm>
            <a:off x="1446590" y="6490156"/>
            <a:ext cx="1492898" cy="246221"/>
          </a:xfrm>
          <a:prstGeom prst="rect">
            <a:avLst/>
          </a:prstGeom>
          <a:noFill/>
        </p:spPr>
        <p:txBody>
          <a:bodyPr wrap="square" rtlCol="0">
            <a:spAutoFit/>
          </a:bodyPr>
          <a:lstStyle/>
          <a:p>
            <a:r>
              <a:rPr lang="en-US" sz="1000" dirty="0" err="1"/>
              <a:t>www.babble.com</a:t>
            </a:r>
            <a:endParaRPr lang="en-US" sz="1000" dirty="0"/>
          </a:p>
        </p:txBody>
      </p:sp>
    </p:spTree>
    <p:extLst>
      <p:ext uri="{BB962C8B-B14F-4D97-AF65-F5344CB8AC3E}">
        <p14:creationId xmlns:p14="http://schemas.microsoft.com/office/powerpoint/2010/main" val="13462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2"/>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990600" y="1295400"/>
            <a:ext cx="7045510" cy="4714621"/>
          </a:xfrm>
          <a:prstGeom prst="rect">
            <a:avLst/>
          </a:prstGeom>
          <a:ln w="28575">
            <a:solidFill>
              <a:schemeClr val="tx1"/>
            </a:solidFill>
            <a:miter lim="800000"/>
            <a:headEnd/>
            <a:tailEnd/>
          </a:ln>
        </p:spPr>
      </p:pic>
      <p:sp>
        <p:nvSpPr>
          <p:cNvPr id="11" name="TextBox 10"/>
          <p:cNvSpPr txBox="1"/>
          <p:nvPr/>
        </p:nvSpPr>
        <p:spPr>
          <a:xfrm>
            <a:off x="1066800" y="5334000"/>
            <a:ext cx="4419600" cy="923330"/>
          </a:xfrm>
          <a:prstGeom prst="rect">
            <a:avLst/>
          </a:prstGeom>
          <a:noFill/>
        </p:spPr>
        <p:txBody>
          <a:bodyPr wrap="square" rtlCol="0">
            <a:spAutoFit/>
          </a:bodyPr>
          <a:lstStyle/>
          <a:p>
            <a:r>
              <a:rPr lang="en-US" b="1" dirty="0">
                <a:latin typeface="American Typewriter"/>
                <a:cs typeface="American Typewriter"/>
              </a:rPr>
              <a:t>Order:  </a:t>
            </a:r>
            <a:r>
              <a:rPr lang="en-US" dirty="0">
                <a:latin typeface="American Typewriter"/>
                <a:ea typeface="MS PGothic" charset="0"/>
                <a:cs typeface="American Typewriter"/>
              </a:rPr>
              <a:t>Lepidoptera</a:t>
            </a:r>
          </a:p>
          <a:p>
            <a:r>
              <a:rPr lang="en-US" b="1" dirty="0">
                <a:latin typeface="American Typewriter"/>
                <a:cs typeface="American Typewriter"/>
              </a:rPr>
              <a:t>Family:  </a:t>
            </a:r>
            <a:r>
              <a:rPr lang="en-US" dirty="0" err="1">
                <a:latin typeface="American Typewriter"/>
                <a:ea typeface="MS PGothic" charset="0"/>
                <a:cs typeface="American Typewriter"/>
              </a:rPr>
              <a:t>Pyralidae</a:t>
            </a:r>
            <a:endParaRPr lang="en-US" dirty="0">
              <a:latin typeface="American Typewriter"/>
              <a:ea typeface="MS PGothic" charset="0"/>
              <a:cs typeface="American Typewriter"/>
            </a:endParaRPr>
          </a:p>
          <a:p>
            <a:endParaRPr lang="en-US" dirty="0">
              <a:solidFill>
                <a:schemeClr val="bg1"/>
              </a:solidFill>
              <a:latin typeface="American Typewriter"/>
              <a:cs typeface="American Typewriter"/>
            </a:endParaRPr>
          </a:p>
        </p:txBody>
      </p:sp>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Cactus Moth</a:t>
            </a:r>
            <a:br>
              <a:rPr lang="en-US" sz="3200" i="1" dirty="0">
                <a:solidFill>
                  <a:srgbClr val="000000"/>
                </a:solidFill>
                <a:ea typeface="MS PGothic" charset="0"/>
                <a:cs typeface="American Typewriter"/>
              </a:rPr>
            </a:br>
            <a:r>
              <a:rPr lang="en-US" sz="3600" i="1" dirty="0" err="1">
                <a:solidFill>
                  <a:srgbClr val="008000"/>
                </a:solidFill>
                <a:ea typeface="MS PGothic" charset="0"/>
                <a:cs typeface="American Typewriter"/>
              </a:rPr>
              <a:t>Cactoblastis</a:t>
            </a:r>
            <a:r>
              <a:rPr lang="en-US" sz="3600" i="1" dirty="0">
                <a:solidFill>
                  <a:srgbClr val="008000"/>
                </a:solidFill>
                <a:ea typeface="MS PGothic" charset="0"/>
                <a:cs typeface="American Typewriter"/>
              </a:rPr>
              <a:t> </a:t>
            </a:r>
            <a:r>
              <a:rPr lang="en-US" sz="3600" i="1" dirty="0" err="1">
                <a:solidFill>
                  <a:srgbClr val="008000"/>
                </a:solidFill>
                <a:ea typeface="MS PGothic" charset="0"/>
                <a:cs typeface="American Typewriter"/>
              </a:rPr>
              <a:t>cactorum</a:t>
            </a:r>
            <a:endParaRPr lang="en-US" sz="3600" dirty="0">
              <a:solidFill>
                <a:srgbClr val="008000"/>
              </a:solidFill>
              <a:cs typeface="American Typewriter"/>
            </a:endParaRPr>
          </a:p>
        </p:txBody>
      </p:sp>
    </p:spTree>
    <p:extLst>
      <p:ext uri="{BB962C8B-B14F-4D97-AF65-F5344CB8AC3E}">
        <p14:creationId xmlns:p14="http://schemas.microsoft.com/office/powerpoint/2010/main" val="1939388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Cactus Moth</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Introduction &amp; Distribution</a:t>
            </a:r>
            <a:endParaRPr lang="en-US" sz="3600" dirty="0">
              <a:solidFill>
                <a:srgbClr val="008000"/>
              </a:solidFill>
              <a:cs typeface="American Typewriter"/>
            </a:endParaRPr>
          </a:p>
        </p:txBody>
      </p:sp>
      <p:sp>
        <p:nvSpPr>
          <p:cNvPr id="8" name="TextBox 7"/>
          <p:cNvSpPr txBox="1"/>
          <p:nvPr/>
        </p:nvSpPr>
        <p:spPr>
          <a:xfrm>
            <a:off x="-76200" y="1314271"/>
            <a:ext cx="9525000" cy="1200329"/>
          </a:xfrm>
          <a:prstGeom prst="rect">
            <a:avLst/>
          </a:prstGeom>
          <a:noFill/>
        </p:spPr>
        <p:txBody>
          <a:bodyPr wrap="square" rtlCol="0">
            <a:spAutoFit/>
          </a:bodyPr>
          <a:lstStyle/>
          <a:p>
            <a:r>
              <a:rPr lang="en-US" b="1" i="1" dirty="0"/>
              <a:t>Native Range</a:t>
            </a:r>
            <a:r>
              <a:rPr lang="en-US" b="1" dirty="0"/>
              <a:t>: </a:t>
            </a:r>
            <a:r>
              <a:rPr lang="en-US" dirty="0"/>
              <a:t>South America (Argentina)</a:t>
            </a:r>
          </a:p>
          <a:p>
            <a:r>
              <a:rPr lang="en-US" b="1" i="1" dirty="0"/>
              <a:t>U.S. Transmission</a:t>
            </a:r>
            <a:r>
              <a:rPr lang="en-US" i="1" dirty="0"/>
              <a:t>:</a:t>
            </a:r>
            <a:r>
              <a:rPr lang="en-US" dirty="0"/>
              <a:t> Introduced to Caribbean islands to control prickly pear (</a:t>
            </a:r>
            <a:r>
              <a:rPr lang="en-US" i="1" dirty="0"/>
              <a:t>1</a:t>
            </a:r>
            <a:r>
              <a:rPr lang="en-US" i="1" baseline="30000" dirty="0"/>
              <a:t>st</a:t>
            </a:r>
            <a:r>
              <a:rPr lang="en-US" i="1" dirty="0"/>
              <a:t> Discovery</a:t>
            </a:r>
            <a:r>
              <a:rPr lang="en-US" dirty="0"/>
              <a:t>: FL keys 1989)</a:t>
            </a:r>
          </a:p>
          <a:p>
            <a:r>
              <a:rPr lang="en-US" b="1" i="1" dirty="0"/>
              <a:t>U.S. Distribution:</a:t>
            </a:r>
          </a:p>
          <a:p>
            <a:r>
              <a:rPr lang="en-US" dirty="0">
                <a:solidFill>
                  <a:srgbClr val="FFFFFF"/>
                </a:solidFill>
              </a:rPr>
              <a:t> </a:t>
            </a:r>
          </a:p>
        </p:txBody>
      </p:sp>
      <p:pic>
        <p:nvPicPr>
          <p:cNvPr id="9"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2400" y="2209800"/>
            <a:ext cx="6096000" cy="4572000"/>
          </a:xfrm>
          <a:ln w="15875">
            <a:solidFill>
              <a:schemeClr val="tx1"/>
            </a:solidFill>
          </a:ln>
        </p:spPr>
      </p:pic>
      <p:sp>
        <p:nvSpPr>
          <p:cNvPr id="13" name="TextBox 12"/>
          <p:cNvSpPr txBox="1"/>
          <p:nvPr/>
        </p:nvSpPr>
        <p:spPr>
          <a:xfrm>
            <a:off x="6400800" y="2209800"/>
            <a:ext cx="2590800" cy="3139321"/>
          </a:xfrm>
          <a:prstGeom prst="rect">
            <a:avLst/>
          </a:prstGeom>
          <a:noFill/>
        </p:spPr>
        <p:txBody>
          <a:bodyPr wrap="square" rtlCol="0">
            <a:spAutoFit/>
          </a:bodyPr>
          <a:lstStyle/>
          <a:p>
            <a:r>
              <a:rPr lang="en-US" b="1" i="1" dirty="0">
                <a:solidFill>
                  <a:srgbClr val="000000"/>
                </a:solidFill>
              </a:rPr>
              <a:t>Infestation:</a:t>
            </a:r>
          </a:p>
          <a:p>
            <a:pPr marL="285750" indent="-285750">
              <a:buFont typeface="Arial"/>
              <a:buChar char="•"/>
            </a:pPr>
            <a:r>
              <a:rPr lang="en-US" dirty="0"/>
              <a:t>Range: Bull Island, South Carolina to west of the Mississippi River in Louisiana</a:t>
            </a:r>
          </a:p>
          <a:p>
            <a:pPr marL="285750" indent="-285750">
              <a:buFont typeface="Arial"/>
              <a:buChar char="•"/>
            </a:pPr>
            <a:r>
              <a:rPr lang="en-US" dirty="0"/>
              <a:t>Concentrate on barrier islands and coast</a:t>
            </a:r>
          </a:p>
          <a:p>
            <a:r>
              <a:rPr lang="en-US" b="1" i="1" dirty="0">
                <a:solidFill>
                  <a:srgbClr val="000000"/>
                </a:solidFill>
              </a:rPr>
              <a:t>U.S Spread: </a:t>
            </a:r>
          </a:p>
          <a:p>
            <a:pPr marL="285750" indent="-285750">
              <a:buFont typeface="Arial"/>
              <a:buChar char="•"/>
            </a:pPr>
            <a:r>
              <a:rPr lang="en-US" dirty="0">
                <a:solidFill>
                  <a:srgbClr val="000000"/>
                </a:solidFill>
              </a:rPr>
              <a:t>Flight</a:t>
            </a:r>
          </a:p>
          <a:p>
            <a:pPr marL="285750" indent="-285750">
              <a:buFont typeface="Arial"/>
              <a:buChar char="•"/>
            </a:pPr>
            <a:r>
              <a:rPr lang="en-US" dirty="0">
                <a:solidFill>
                  <a:srgbClr val="000000"/>
                </a:solidFill>
              </a:rPr>
              <a:t>Storm winds</a:t>
            </a:r>
          </a:p>
          <a:p>
            <a:pPr marL="285750" indent="-285750">
              <a:buFont typeface="Arial"/>
              <a:buChar char="•"/>
            </a:pPr>
            <a:r>
              <a:rPr lang="en-US" dirty="0">
                <a:solidFill>
                  <a:srgbClr val="000000"/>
                </a:solidFill>
              </a:rPr>
              <a:t>Nursery stocks</a:t>
            </a:r>
          </a:p>
        </p:txBody>
      </p:sp>
    </p:spTree>
    <p:extLst>
      <p:ext uri="{BB962C8B-B14F-4D97-AF65-F5344CB8AC3E}">
        <p14:creationId xmlns:p14="http://schemas.microsoft.com/office/powerpoint/2010/main" val="686598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Cactus Moth</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Biology: Host Plant</a:t>
            </a:r>
            <a:endParaRPr lang="en-US" sz="3600" dirty="0">
              <a:solidFill>
                <a:srgbClr val="008000"/>
              </a:solidFill>
              <a:cs typeface="American Typewriter"/>
            </a:endParaRPr>
          </a:p>
        </p:txBody>
      </p:sp>
      <p:sp>
        <p:nvSpPr>
          <p:cNvPr id="2" name="Content Placeholder 1"/>
          <p:cNvSpPr>
            <a:spLocks noGrp="1"/>
          </p:cNvSpPr>
          <p:nvPr>
            <p:ph idx="1"/>
          </p:nvPr>
        </p:nvSpPr>
        <p:spPr>
          <a:xfrm>
            <a:off x="152400" y="1600200"/>
            <a:ext cx="7313613" cy="4056062"/>
          </a:xfrm>
        </p:spPr>
        <p:txBody>
          <a:bodyPr/>
          <a:lstStyle/>
          <a:p>
            <a:r>
              <a:rPr lang="en-US" dirty="0"/>
              <a:t>Prickly pear cacti (</a:t>
            </a:r>
            <a:r>
              <a:rPr lang="en-US" i="1" dirty="0" err="1"/>
              <a:t>Opuntia</a:t>
            </a:r>
            <a:r>
              <a:rPr lang="en-US" dirty="0"/>
              <a:t> spp.)</a:t>
            </a:r>
          </a:p>
          <a:p>
            <a:pPr lvl="1"/>
            <a:r>
              <a:rPr lang="en-US" dirty="0"/>
              <a:t>31 species in U.S.</a:t>
            </a:r>
          </a:p>
          <a:p>
            <a:pPr lvl="1"/>
            <a:r>
              <a:rPr lang="en-US" dirty="0"/>
              <a:t>20 occur in Texas</a:t>
            </a:r>
          </a:p>
        </p:txBody>
      </p:sp>
      <p:pic>
        <p:nvPicPr>
          <p:cNvPr id="11" name="Content Placeholder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699000" y="76200"/>
            <a:ext cx="4368800" cy="3276600"/>
          </a:xfrm>
          <a:prstGeom prst="rect">
            <a:avLst/>
          </a:prstGeom>
          <a:ln>
            <a:solidFill>
              <a:schemeClr val="tx1"/>
            </a:solidFill>
            <a:miter lim="800000"/>
            <a:headEnd/>
            <a:tailEnd/>
          </a:ln>
        </p:spPr>
      </p:pic>
      <p:pic>
        <p:nvPicPr>
          <p:cNvPr id="3" name="Picture 2"/>
          <p:cNvPicPr>
            <a:picLocks noChangeAspect="1"/>
          </p:cNvPicPr>
          <p:nvPr/>
        </p:nvPicPr>
        <p:blipFill>
          <a:blip r:embed="rId5"/>
          <a:stretch>
            <a:fillRect/>
          </a:stretch>
        </p:blipFill>
        <p:spPr>
          <a:xfrm>
            <a:off x="20414" y="3544648"/>
            <a:ext cx="4368800" cy="3276600"/>
          </a:xfrm>
          <a:prstGeom prst="rect">
            <a:avLst/>
          </a:prstGeom>
          <a:ln w="15875">
            <a:solidFill>
              <a:schemeClr val="tx1"/>
            </a:solidFill>
          </a:ln>
        </p:spPr>
      </p:pic>
      <p:pic>
        <p:nvPicPr>
          <p:cNvPr id="4" name="Picture 3"/>
          <p:cNvPicPr>
            <a:picLocks noChangeAspect="1"/>
          </p:cNvPicPr>
          <p:nvPr/>
        </p:nvPicPr>
        <p:blipFill>
          <a:blip r:embed="rId6"/>
          <a:stretch>
            <a:fillRect/>
          </a:stretch>
        </p:blipFill>
        <p:spPr>
          <a:xfrm>
            <a:off x="3352800" y="3009900"/>
            <a:ext cx="3962400" cy="2971800"/>
          </a:xfrm>
          <a:prstGeom prst="rect">
            <a:avLst/>
          </a:prstGeom>
          <a:ln w="15875">
            <a:solidFill>
              <a:schemeClr val="tx1"/>
            </a:solidFill>
          </a:ln>
        </p:spPr>
      </p:pic>
      <p:sp>
        <p:nvSpPr>
          <p:cNvPr id="12" name="TextBox 11"/>
          <p:cNvSpPr txBox="1"/>
          <p:nvPr/>
        </p:nvSpPr>
        <p:spPr>
          <a:xfrm>
            <a:off x="4343400" y="6626423"/>
            <a:ext cx="4343400" cy="307777"/>
          </a:xfrm>
          <a:prstGeom prst="rect">
            <a:avLst/>
          </a:prstGeom>
          <a:noFill/>
        </p:spPr>
        <p:txBody>
          <a:bodyPr wrap="square" rtlCol="0">
            <a:spAutoFit/>
          </a:bodyPr>
          <a:lstStyle/>
          <a:p>
            <a:r>
              <a:rPr lang="en-US" sz="1400" baseline="30000" dirty="0">
                <a:solidFill>
                  <a:srgbClr val="FFFFFF"/>
                </a:solidFill>
              </a:rPr>
              <a:t>1,2</a:t>
            </a:r>
            <a:r>
              <a:rPr lang="en-US" sz="1400" dirty="0">
                <a:solidFill>
                  <a:srgbClr val="FFFFFF"/>
                </a:solidFill>
              </a:rPr>
              <a:t>www.gri.msstate.edu/research/</a:t>
            </a:r>
            <a:r>
              <a:rPr lang="en-US" sz="1400" dirty="0" err="1">
                <a:solidFill>
                  <a:srgbClr val="FFFFFF"/>
                </a:solidFill>
              </a:rPr>
              <a:t>cmdmn</a:t>
            </a:r>
            <a:r>
              <a:rPr lang="en-US" sz="1400" dirty="0">
                <a:solidFill>
                  <a:srgbClr val="FFFFFF"/>
                </a:solidFill>
              </a:rPr>
              <a:t>/</a:t>
            </a:r>
          </a:p>
        </p:txBody>
      </p:sp>
      <p:sp>
        <p:nvSpPr>
          <p:cNvPr id="14" name="TextBox 13"/>
          <p:cNvSpPr txBox="1"/>
          <p:nvPr/>
        </p:nvSpPr>
        <p:spPr>
          <a:xfrm>
            <a:off x="7086600" y="5712023"/>
            <a:ext cx="381000" cy="307777"/>
          </a:xfrm>
          <a:prstGeom prst="rect">
            <a:avLst/>
          </a:prstGeom>
          <a:noFill/>
        </p:spPr>
        <p:txBody>
          <a:bodyPr wrap="square" rtlCol="0">
            <a:spAutoFit/>
          </a:bodyPr>
          <a:lstStyle/>
          <a:p>
            <a:r>
              <a:rPr lang="en-US" sz="1400" dirty="0"/>
              <a:t>1</a:t>
            </a:r>
          </a:p>
        </p:txBody>
      </p:sp>
      <p:sp>
        <p:nvSpPr>
          <p:cNvPr id="15" name="TextBox 14"/>
          <p:cNvSpPr txBox="1"/>
          <p:nvPr/>
        </p:nvSpPr>
        <p:spPr>
          <a:xfrm>
            <a:off x="4114800" y="6550223"/>
            <a:ext cx="381000" cy="307777"/>
          </a:xfrm>
          <a:prstGeom prst="rect">
            <a:avLst/>
          </a:prstGeom>
          <a:noFill/>
        </p:spPr>
        <p:txBody>
          <a:bodyPr wrap="square" rtlCol="0">
            <a:spAutoFit/>
          </a:bodyPr>
          <a:lstStyle/>
          <a:p>
            <a:r>
              <a:rPr lang="en-US" sz="1400" dirty="0"/>
              <a:t>2</a:t>
            </a:r>
          </a:p>
        </p:txBody>
      </p:sp>
    </p:spTree>
    <p:extLst>
      <p:ext uri="{BB962C8B-B14F-4D97-AF65-F5344CB8AC3E}">
        <p14:creationId xmlns:p14="http://schemas.microsoft.com/office/powerpoint/2010/main" val="3106833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Cactus Moth</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Biology: Life Cycle</a:t>
            </a:r>
            <a:endParaRPr lang="en-US" sz="3600" dirty="0">
              <a:solidFill>
                <a:srgbClr val="008000"/>
              </a:solidFill>
              <a:cs typeface="American Typewriter"/>
            </a:endParaRPr>
          </a:p>
        </p:txBody>
      </p:sp>
      <p:pic>
        <p:nvPicPr>
          <p:cNvPr id="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652" y="1644790"/>
            <a:ext cx="6911816" cy="452741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429000"/>
            <a:ext cx="3429000" cy="228600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8" name="TextBox 17"/>
          <p:cNvSpPr txBox="1"/>
          <p:nvPr/>
        </p:nvSpPr>
        <p:spPr>
          <a:xfrm>
            <a:off x="7086600" y="1447800"/>
            <a:ext cx="2057400" cy="2031325"/>
          </a:xfrm>
          <a:prstGeom prst="rect">
            <a:avLst/>
          </a:prstGeom>
          <a:noFill/>
        </p:spPr>
        <p:txBody>
          <a:bodyPr wrap="square" rtlCol="0">
            <a:spAutoFit/>
          </a:bodyPr>
          <a:lstStyle/>
          <a:p>
            <a:r>
              <a:rPr lang="en-US" dirty="0"/>
              <a:t>“Egg-stick”:</a:t>
            </a:r>
          </a:p>
          <a:p>
            <a:pPr marL="285750" indent="-285750">
              <a:buFont typeface="Arial"/>
              <a:buChar char="•"/>
            </a:pPr>
            <a:r>
              <a:rPr lang="en-US" dirty="0"/>
              <a:t>60-100 eggs/stick</a:t>
            </a:r>
          </a:p>
          <a:p>
            <a:pPr marL="285750" indent="-285750">
              <a:buFont typeface="Arial"/>
              <a:buChar char="•"/>
            </a:pPr>
            <a:r>
              <a:rPr lang="en-US" dirty="0"/>
              <a:t>Underside or protected region of cactus pad</a:t>
            </a:r>
          </a:p>
          <a:p>
            <a:pPr marL="285750" indent="-285750">
              <a:buFont typeface="Arial"/>
              <a:buChar char="•"/>
            </a:pPr>
            <a:r>
              <a:rPr lang="en-US" dirty="0"/>
              <a:t>Egg-stage is 2-3 weeks</a:t>
            </a:r>
          </a:p>
        </p:txBody>
      </p:sp>
    </p:spTree>
    <p:extLst>
      <p:ext uri="{BB962C8B-B14F-4D97-AF65-F5344CB8AC3E}">
        <p14:creationId xmlns:p14="http://schemas.microsoft.com/office/powerpoint/2010/main" val="2496489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Cactus Moth</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Biology: Life Cycle</a:t>
            </a:r>
            <a:endParaRPr lang="en-US" sz="3600" dirty="0">
              <a:solidFill>
                <a:srgbClr val="008000"/>
              </a:solidFill>
              <a:cs typeface="American Typewriter"/>
            </a:endParaRPr>
          </a:p>
        </p:txBody>
      </p:sp>
      <p:grpSp>
        <p:nvGrpSpPr>
          <p:cNvPr id="6" name="Group 5"/>
          <p:cNvGrpSpPr/>
          <p:nvPr/>
        </p:nvGrpSpPr>
        <p:grpSpPr>
          <a:xfrm>
            <a:off x="-3767" y="6019800"/>
            <a:ext cx="9144000" cy="838200"/>
            <a:chOff x="0" y="6019800"/>
            <a:chExt cx="9144000" cy="838200"/>
          </a:xfrm>
        </p:grpSpPr>
        <p:sp>
          <p:nvSpPr>
            <p:cNvPr id="7" name="Round Same Side Corner Rectangle 6"/>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0" name="Picture 9"/>
          <p:cNvPicPr>
            <a:picLocks noChangeAspect="1"/>
          </p:cNvPicPr>
          <p:nvPr/>
        </p:nvPicPr>
        <p:blipFill>
          <a:blip r:embed="rId4"/>
          <a:stretch>
            <a:fillRect/>
          </a:stretch>
        </p:blipFill>
        <p:spPr>
          <a:xfrm>
            <a:off x="147851" y="1600200"/>
            <a:ext cx="6710149" cy="4495800"/>
          </a:xfrm>
          <a:prstGeom prst="rect">
            <a:avLst/>
          </a:prstGeom>
          <a:ln w="28575">
            <a:solidFill>
              <a:schemeClr val="tx1"/>
            </a:solidFill>
          </a:ln>
        </p:spPr>
      </p:pic>
      <p:pic>
        <p:nvPicPr>
          <p:cNvPr id="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971800"/>
            <a:ext cx="3212666" cy="2141538"/>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7010400" y="1371600"/>
            <a:ext cx="2438400" cy="1477328"/>
          </a:xfrm>
          <a:prstGeom prst="rect">
            <a:avLst/>
          </a:prstGeom>
          <a:noFill/>
        </p:spPr>
        <p:txBody>
          <a:bodyPr wrap="square" rtlCol="0">
            <a:spAutoFit/>
          </a:bodyPr>
          <a:lstStyle/>
          <a:p>
            <a:r>
              <a:rPr lang="en-US" dirty="0"/>
              <a:t>Larvae:</a:t>
            </a:r>
          </a:p>
          <a:p>
            <a:pPr marL="285750" indent="-285750">
              <a:buFont typeface="Arial"/>
              <a:buChar char="•"/>
            </a:pPr>
            <a:r>
              <a:rPr lang="en-US" dirty="0"/>
              <a:t>Burrow into pad</a:t>
            </a:r>
          </a:p>
          <a:p>
            <a:pPr marL="285750" indent="-285750">
              <a:buFont typeface="Arial"/>
              <a:buChar char="•"/>
            </a:pPr>
            <a:r>
              <a:rPr lang="en-US" dirty="0"/>
              <a:t>Feed in groups</a:t>
            </a:r>
          </a:p>
          <a:p>
            <a:pPr marL="285750" indent="-285750">
              <a:buFont typeface="Arial"/>
              <a:buChar char="•"/>
            </a:pPr>
            <a:r>
              <a:rPr lang="en-US" dirty="0"/>
              <a:t>Larval stage lasts    4-5 weeks</a:t>
            </a:r>
          </a:p>
        </p:txBody>
      </p:sp>
    </p:spTree>
    <p:extLst>
      <p:ext uri="{BB962C8B-B14F-4D97-AF65-F5344CB8AC3E}">
        <p14:creationId xmlns:p14="http://schemas.microsoft.com/office/powerpoint/2010/main" val="3071218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a:latin typeface="Arial" charset="0"/>
            </a:endParaRPr>
          </a:p>
        </p:txBody>
      </p:sp>
      <p:pic>
        <p:nvPicPr>
          <p:cNvPr id="215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639300" cy="6858000"/>
          </a:xfrm>
          <a:noFill/>
        </p:spPr>
      </p:pic>
    </p:spTree>
    <p:extLst>
      <p:ext uri="{BB962C8B-B14F-4D97-AF65-F5344CB8AC3E}">
        <p14:creationId xmlns:p14="http://schemas.microsoft.com/office/powerpoint/2010/main" val="1787460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Cactus Moth</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Identification: Larvae</a:t>
            </a:r>
            <a:endParaRPr lang="en-US" sz="3600" dirty="0">
              <a:solidFill>
                <a:srgbClr val="008000"/>
              </a:solidFill>
              <a:cs typeface="American Typewriter"/>
            </a:endParaRPr>
          </a:p>
        </p:txBody>
      </p:sp>
      <p:pic>
        <p:nvPicPr>
          <p:cNvPr id="5" name="Picture 4"/>
          <p:cNvPicPr>
            <a:picLocks noChangeAspect="1"/>
          </p:cNvPicPr>
          <p:nvPr/>
        </p:nvPicPr>
        <p:blipFill>
          <a:blip r:embed="rId3"/>
          <a:stretch>
            <a:fillRect/>
          </a:stretch>
        </p:blipFill>
        <p:spPr>
          <a:xfrm>
            <a:off x="609600" y="1624457"/>
            <a:ext cx="7620000" cy="4305085"/>
          </a:xfrm>
          <a:prstGeom prst="rect">
            <a:avLst/>
          </a:prstGeom>
          <a:ln w="28575">
            <a:solidFill>
              <a:schemeClr val="tx1"/>
            </a:solidFill>
          </a:ln>
        </p:spPr>
      </p:pic>
      <p:grpSp>
        <p:nvGrpSpPr>
          <p:cNvPr id="6" name="Group 5"/>
          <p:cNvGrpSpPr/>
          <p:nvPr/>
        </p:nvGrpSpPr>
        <p:grpSpPr>
          <a:xfrm>
            <a:off x="-3767" y="6019800"/>
            <a:ext cx="9144000" cy="838200"/>
            <a:chOff x="0" y="6019800"/>
            <a:chExt cx="9144000" cy="838200"/>
          </a:xfrm>
        </p:grpSpPr>
        <p:sp>
          <p:nvSpPr>
            <p:cNvPr id="7" name="Round Same Side Corner Rectangle 6"/>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9" name="Rectangle 8"/>
          <p:cNvSpPr/>
          <p:nvPr/>
        </p:nvSpPr>
        <p:spPr>
          <a:xfrm>
            <a:off x="-76200" y="6553200"/>
            <a:ext cx="3018775" cy="307777"/>
          </a:xfrm>
          <a:prstGeom prst="rect">
            <a:avLst/>
          </a:prstGeom>
        </p:spPr>
        <p:txBody>
          <a:bodyPr wrap="none">
            <a:spAutoFit/>
          </a:bodyPr>
          <a:lstStyle/>
          <a:p>
            <a:r>
              <a:rPr lang="en-US" sz="1400" dirty="0" err="1">
                <a:solidFill>
                  <a:srgbClr val="FFFFFF"/>
                </a:solidFill>
              </a:rPr>
              <a:t>www.gri.msstate.edu</a:t>
            </a:r>
            <a:r>
              <a:rPr lang="en-US" sz="1400" dirty="0">
                <a:solidFill>
                  <a:srgbClr val="FFFFFF"/>
                </a:solidFill>
              </a:rPr>
              <a:t>/research/</a:t>
            </a:r>
            <a:r>
              <a:rPr lang="en-US" sz="1400" dirty="0" err="1">
                <a:solidFill>
                  <a:srgbClr val="FFFFFF"/>
                </a:solidFill>
              </a:rPr>
              <a:t>cmdmn</a:t>
            </a:r>
            <a:r>
              <a:rPr lang="en-US" sz="1400" dirty="0">
                <a:solidFill>
                  <a:srgbClr val="FFFFFF"/>
                </a:solidFill>
              </a:rPr>
              <a:t>/</a:t>
            </a:r>
          </a:p>
        </p:txBody>
      </p:sp>
    </p:spTree>
    <p:extLst>
      <p:ext uri="{BB962C8B-B14F-4D97-AF65-F5344CB8AC3E}">
        <p14:creationId xmlns:p14="http://schemas.microsoft.com/office/powerpoint/2010/main" val="3708418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Cactus Moth</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Identification: Adults</a:t>
            </a:r>
            <a:endParaRPr lang="en-US" sz="3600" dirty="0">
              <a:solidFill>
                <a:srgbClr val="008000"/>
              </a:solidFill>
              <a:cs typeface="American Typewriter"/>
            </a:endParaRPr>
          </a:p>
        </p:txBody>
      </p:sp>
      <p:grpSp>
        <p:nvGrpSpPr>
          <p:cNvPr id="6" name="Group 5"/>
          <p:cNvGrpSpPr/>
          <p:nvPr/>
        </p:nvGrpSpPr>
        <p:grpSpPr>
          <a:xfrm>
            <a:off x="-3767" y="6019800"/>
            <a:ext cx="9144000" cy="838200"/>
            <a:chOff x="0" y="6019800"/>
            <a:chExt cx="9144000" cy="838200"/>
          </a:xfrm>
        </p:grpSpPr>
        <p:sp>
          <p:nvSpPr>
            <p:cNvPr id="7" name="Round Same Side Corner Rectangle 6"/>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0" name="Picture 9"/>
          <p:cNvPicPr>
            <a:picLocks noChangeAspect="1"/>
          </p:cNvPicPr>
          <p:nvPr/>
        </p:nvPicPr>
        <p:blipFill>
          <a:blip r:embed="rId4"/>
          <a:stretch>
            <a:fillRect/>
          </a:stretch>
        </p:blipFill>
        <p:spPr>
          <a:xfrm>
            <a:off x="762000" y="1600200"/>
            <a:ext cx="6629400" cy="4441698"/>
          </a:xfrm>
          <a:prstGeom prst="rect">
            <a:avLst/>
          </a:prstGeom>
          <a:ln w="28575">
            <a:solidFill>
              <a:schemeClr val="tx1"/>
            </a:solidFill>
          </a:ln>
        </p:spPr>
      </p:pic>
    </p:spTree>
    <p:extLst>
      <p:ext uri="{BB962C8B-B14F-4D97-AF65-F5344CB8AC3E}">
        <p14:creationId xmlns:p14="http://schemas.microsoft.com/office/powerpoint/2010/main" val="3107342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Cactus Moth</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Identification: Native Look-Alikes</a:t>
            </a:r>
            <a:endParaRPr lang="en-US" sz="3600" dirty="0">
              <a:solidFill>
                <a:srgbClr val="008000"/>
              </a:solidFill>
              <a:cs typeface="American Typewriter"/>
            </a:endParaRPr>
          </a:p>
        </p:txBody>
      </p:sp>
      <p:grpSp>
        <p:nvGrpSpPr>
          <p:cNvPr id="6" name="Group 5"/>
          <p:cNvGrpSpPr/>
          <p:nvPr/>
        </p:nvGrpSpPr>
        <p:grpSpPr>
          <a:xfrm>
            <a:off x="-3767" y="6019800"/>
            <a:ext cx="9144000" cy="838200"/>
            <a:chOff x="0" y="6019800"/>
            <a:chExt cx="9144000" cy="838200"/>
          </a:xfrm>
        </p:grpSpPr>
        <p:sp>
          <p:nvSpPr>
            <p:cNvPr id="7" name="Round Same Side Corner Rectangle 6"/>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9" name="Rectangle 8"/>
          <p:cNvSpPr/>
          <p:nvPr/>
        </p:nvSpPr>
        <p:spPr>
          <a:xfrm>
            <a:off x="-46975" y="6553200"/>
            <a:ext cx="3018775" cy="307777"/>
          </a:xfrm>
          <a:prstGeom prst="rect">
            <a:avLst/>
          </a:prstGeom>
        </p:spPr>
        <p:txBody>
          <a:bodyPr wrap="none">
            <a:spAutoFit/>
          </a:bodyPr>
          <a:lstStyle/>
          <a:p>
            <a:r>
              <a:rPr lang="en-US" sz="1400" dirty="0" err="1">
                <a:solidFill>
                  <a:srgbClr val="FFFFFF"/>
                </a:solidFill>
              </a:rPr>
              <a:t>www.gri.msstate.edu</a:t>
            </a:r>
            <a:r>
              <a:rPr lang="en-US" sz="1400" dirty="0">
                <a:solidFill>
                  <a:srgbClr val="FFFFFF"/>
                </a:solidFill>
              </a:rPr>
              <a:t>/research/</a:t>
            </a:r>
            <a:r>
              <a:rPr lang="en-US" sz="1400" dirty="0" err="1">
                <a:solidFill>
                  <a:srgbClr val="FFFFFF"/>
                </a:solidFill>
              </a:rPr>
              <a:t>cmdmn</a:t>
            </a:r>
            <a:r>
              <a:rPr lang="en-US" sz="1400" dirty="0">
                <a:solidFill>
                  <a:srgbClr val="FFFFFF"/>
                </a:solidFill>
              </a:rPr>
              <a:t>/</a:t>
            </a:r>
          </a:p>
        </p:txBody>
      </p:sp>
      <p:pic>
        <p:nvPicPr>
          <p:cNvPr id="2" name="Picture 1"/>
          <p:cNvPicPr>
            <a:picLocks noChangeAspect="1"/>
          </p:cNvPicPr>
          <p:nvPr/>
        </p:nvPicPr>
        <p:blipFill rotWithShape="1">
          <a:blip r:embed="rId4"/>
          <a:srcRect b="56017"/>
          <a:stretch/>
        </p:blipFill>
        <p:spPr>
          <a:xfrm>
            <a:off x="78165" y="1600200"/>
            <a:ext cx="4851021" cy="3733800"/>
          </a:xfrm>
          <a:prstGeom prst="rect">
            <a:avLst/>
          </a:prstGeom>
          <a:ln w="28575">
            <a:solidFill>
              <a:schemeClr val="tx1"/>
            </a:solidFill>
          </a:ln>
        </p:spPr>
      </p:pic>
      <p:pic>
        <p:nvPicPr>
          <p:cNvPr id="10" name="Picture 9"/>
          <p:cNvPicPr>
            <a:picLocks noChangeAspect="1"/>
          </p:cNvPicPr>
          <p:nvPr/>
        </p:nvPicPr>
        <p:blipFill rotWithShape="1">
          <a:blip r:embed="rId4"/>
          <a:srcRect t="46222"/>
          <a:stretch/>
        </p:blipFill>
        <p:spPr>
          <a:xfrm>
            <a:off x="5029200" y="1600199"/>
            <a:ext cx="3962400" cy="3729049"/>
          </a:xfrm>
          <a:prstGeom prst="rect">
            <a:avLst/>
          </a:prstGeom>
          <a:ln w="28575">
            <a:solidFill>
              <a:schemeClr val="tx1"/>
            </a:solidFill>
          </a:ln>
        </p:spPr>
      </p:pic>
    </p:spTree>
    <p:extLst>
      <p:ext uri="{BB962C8B-B14F-4D97-AF65-F5344CB8AC3E}">
        <p14:creationId xmlns:p14="http://schemas.microsoft.com/office/powerpoint/2010/main" val="4212162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767"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4"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Cactus Moth</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Signs and Symptoms</a:t>
            </a:r>
            <a:endParaRPr lang="en-US" sz="3600" dirty="0">
              <a:solidFill>
                <a:srgbClr val="008000"/>
              </a:solidFill>
              <a:cs typeface="American Typewriter"/>
            </a:endParaRPr>
          </a:p>
        </p:txBody>
      </p:sp>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4038600"/>
            <a:ext cx="4114800" cy="2743200"/>
          </a:xfrm>
          <a:prstGeom prst="rect">
            <a:avLst/>
          </a:prstGeom>
          <a:noFill/>
          <a:ln w="158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 name="Content Placeholder 14"/>
          <p:cNvSpPr>
            <a:spLocks noGrp="1"/>
          </p:cNvSpPr>
          <p:nvPr>
            <p:ph idx="1"/>
          </p:nvPr>
        </p:nvSpPr>
        <p:spPr>
          <a:xfrm>
            <a:off x="0" y="1219200"/>
            <a:ext cx="7313613" cy="4056062"/>
          </a:xfrm>
        </p:spPr>
        <p:txBody>
          <a:bodyPr/>
          <a:lstStyle/>
          <a:p>
            <a:pPr>
              <a:lnSpc>
                <a:spcPct val="150000"/>
              </a:lnSpc>
              <a:spcBef>
                <a:spcPts val="0"/>
              </a:spcBef>
            </a:pPr>
            <a:r>
              <a:rPr lang="en-US" dirty="0"/>
              <a:t>Oozing wounds at spines</a:t>
            </a:r>
          </a:p>
          <a:p>
            <a:pPr>
              <a:lnSpc>
                <a:spcPct val="150000"/>
              </a:lnSpc>
              <a:spcBef>
                <a:spcPts val="0"/>
              </a:spcBef>
            </a:pPr>
            <a:r>
              <a:rPr lang="en-US" dirty="0"/>
              <a:t>Desiccation</a:t>
            </a:r>
          </a:p>
          <a:p>
            <a:pPr>
              <a:lnSpc>
                <a:spcPct val="150000"/>
              </a:lnSpc>
              <a:spcBef>
                <a:spcPts val="0"/>
              </a:spcBef>
            </a:pPr>
            <a:r>
              <a:rPr lang="en-US" dirty="0"/>
              <a:t>Hollowing</a:t>
            </a:r>
          </a:p>
        </p:txBody>
      </p:sp>
      <p:pic>
        <p:nvPicPr>
          <p:cNvPr id="8" name="Picture 7"/>
          <p:cNvPicPr>
            <a:picLocks noChangeAspect="1"/>
          </p:cNvPicPr>
          <p:nvPr/>
        </p:nvPicPr>
        <p:blipFill>
          <a:blip r:embed="rId5"/>
          <a:stretch>
            <a:fillRect/>
          </a:stretch>
        </p:blipFill>
        <p:spPr>
          <a:xfrm>
            <a:off x="4724400" y="78029"/>
            <a:ext cx="4348966" cy="3274771"/>
          </a:xfrm>
          <a:prstGeom prst="rect">
            <a:avLst/>
          </a:prstGeom>
        </p:spPr>
      </p:pic>
      <p:pic>
        <p:nvPicPr>
          <p:cNvPr id="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19300" y="2057400"/>
            <a:ext cx="4000500" cy="2667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4114800" y="6626423"/>
            <a:ext cx="3057247" cy="307777"/>
          </a:xfrm>
          <a:prstGeom prst="rect">
            <a:avLst/>
          </a:prstGeom>
        </p:spPr>
        <p:txBody>
          <a:bodyPr wrap="none">
            <a:spAutoFit/>
          </a:bodyPr>
          <a:lstStyle/>
          <a:p>
            <a:r>
              <a:rPr lang="en-US" sz="1400" baseline="30000" dirty="0">
                <a:solidFill>
                  <a:srgbClr val="FFFFFF"/>
                </a:solidFill>
              </a:rPr>
              <a:t>1</a:t>
            </a:r>
            <a:r>
              <a:rPr lang="en-US" sz="1400" dirty="0">
                <a:solidFill>
                  <a:srgbClr val="FFFFFF"/>
                </a:solidFill>
              </a:rPr>
              <a:t>www.gri.msstate.edu/research/</a:t>
            </a:r>
            <a:r>
              <a:rPr lang="en-US" sz="1400" dirty="0" err="1">
                <a:solidFill>
                  <a:srgbClr val="FFFFFF"/>
                </a:solidFill>
              </a:rPr>
              <a:t>cmdmn</a:t>
            </a:r>
            <a:r>
              <a:rPr lang="en-US" sz="1400" dirty="0">
                <a:solidFill>
                  <a:srgbClr val="FFFFFF"/>
                </a:solidFill>
              </a:rPr>
              <a:t>/</a:t>
            </a:r>
          </a:p>
        </p:txBody>
      </p:sp>
      <p:sp>
        <p:nvSpPr>
          <p:cNvPr id="13" name="TextBox 12"/>
          <p:cNvSpPr txBox="1"/>
          <p:nvPr/>
        </p:nvSpPr>
        <p:spPr>
          <a:xfrm>
            <a:off x="8839200" y="3048000"/>
            <a:ext cx="228600" cy="307777"/>
          </a:xfrm>
          <a:prstGeom prst="rect">
            <a:avLst/>
          </a:prstGeom>
          <a:noFill/>
        </p:spPr>
        <p:txBody>
          <a:bodyPr wrap="square" rtlCol="0">
            <a:spAutoFit/>
          </a:bodyPr>
          <a:lstStyle/>
          <a:p>
            <a:r>
              <a:rPr lang="en-US" sz="1400" dirty="0">
                <a:solidFill>
                  <a:srgbClr val="FFFFFF"/>
                </a:solidFill>
              </a:rPr>
              <a:t>1</a:t>
            </a:r>
          </a:p>
        </p:txBody>
      </p:sp>
      <p:pic>
        <p:nvPicPr>
          <p:cNvPr id="2" name="Picture 1"/>
          <p:cNvPicPr>
            <a:picLocks noChangeAspect="1"/>
          </p:cNvPicPr>
          <p:nvPr/>
        </p:nvPicPr>
        <p:blipFill>
          <a:blip r:embed="rId7"/>
          <a:stretch>
            <a:fillRect/>
          </a:stretch>
        </p:blipFill>
        <p:spPr>
          <a:xfrm>
            <a:off x="6266991" y="3429000"/>
            <a:ext cx="2800809" cy="3274006"/>
          </a:xfrm>
          <a:prstGeom prst="rect">
            <a:avLst/>
          </a:prstGeom>
          <a:ln w="15875">
            <a:solidFill>
              <a:schemeClr val="tx1"/>
            </a:solidFill>
          </a:ln>
        </p:spPr>
      </p:pic>
    </p:spTree>
    <p:extLst>
      <p:ext uri="{BB962C8B-B14F-4D97-AF65-F5344CB8AC3E}">
        <p14:creationId xmlns:p14="http://schemas.microsoft.com/office/powerpoint/2010/main" val="1364300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Cactus Moth</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Damages &amp; Control Efforts</a:t>
            </a:r>
            <a:endParaRPr lang="en-US" sz="3600" dirty="0">
              <a:solidFill>
                <a:srgbClr val="008000"/>
              </a:solidFill>
              <a:cs typeface="American Typewriter"/>
            </a:endParaRPr>
          </a:p>
        </p:txBody>
      </p:sp>
      <p:sp>
        <p:nvSpPr>
          <p:cNvPr id="4" name="Content Placeholder 2"/>
          <p:cNvSpPr txBox="1">
            <a:spLocks/>
          </p:cNvSpPr>
          <p:nvPr/>
        </p:nvSpPr>
        <p:spPr>
          <a:xfrm>
            <a:off x="-31409" y="1197621"/>
            <a:ext cx="4220436" cy="5438706"/>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lang="en-US" sz="1800" kern="1200" dirty="0">
                <a:solidFill>
                  <a:schemeClr val="tx1"/>
                </a:solidFill>
                <a:latin typeface="+mn-lt"/>
                <a:ea typeface="+mn-ea"/>
                <a:cs typeface="+mn-cs"/>
              </a:defRPr>
            </a:lvl9pPr>
          </a:lstStyle>
          <a:p>
            <a:pPr marL="0" indent="0">
              <a:lnSpc>
                <a:spcPct val="150000"/>
              </a:lnSpc>
              <a:spcBef>
                <a:spcPts val="0"/>
              </a:spcBef>
              <a:buNone/>
            </a:pPr>
            <a:r>
              <a:rPr lang="en-US" sz="3000" i="1" dirty="0">
                <a:solidFill>
                  <a:srgbClr val="800000"/>
                </a:solidFill>
                <a:latin typeface="Goudy Old Style"/>
              </a:rPr>
              <a:t>DAMAGE:</a:t>
            </a:r>
          </a:p>
          <a:p>
            <a:pPr>
              <a:lnSpc>
                <a:spcPct val="150000"/>
              </a:lnSpc>
              <a:spcBef>
                <a:spcPts val="0"/>
              </a:spcBef>
            </a:pPr>
            <a:r>
              <a:rPr lang="en-US" dirty="0">
                <a:solidFill>
                  <a:srgbClr val="800000"/>
                </a:solidFill>
              </a:rPr>
              <a:t>Cactus Industry</a:t>
            </a:r>
            <a:r>
              <a:rPr lang="en-US" baseline="30000" dirty="0">
                <a:solidFill>
                  <a:srgbClr val="800000"/>
                </a:solidFill>
              </a:rPr>
              <a:t>1</a:t>
            </a:r>
            <a:r>
              <a:rPr lang="en-US" dirty="0">
                <a:solidFill>
                  <a:srgbClr val="800000"/>
                </a:solidFill>
              </a:rPr>
              <a:t>:  </a:t>
            </a:r>
          </a:p>
          <a:p>
            <a:pPr lvl="1">
              <a:spcBef>
                <a:spcPts val="0"/>
              </a:spcBef>
            </a:pPr>
            <a:r>
              <a:rPr lang="en-US" dirty="0">
                <a:solidFill>
                  <a:srgbClr val="800000"/>
                </a:solidFill>
              </a:rPr>
              <a:t>Trade, nursery, landscape, crop, and forage value </a:t>
            </a:r>
          </a:p>
          <a:p>
            <a:pPr lvl="1">
              <a:spcBef>
                <a:spcPts val="0"/>
              </a:spcBef>
            </a:pPr>
            <a:r>
              <a:rPr lang="en-US" dirty="0">
                <a:solidFill>
                  <a:srgbClr val="800000"/>
                </a:solidFill>
              </a:rPr>
              <a:t>Food source</a:t>
            </a:r>
          </a:p>
          <a:p>
            <a:pPr lvl="1">
              <a:spcBef>
                <a:spcPts val="0"/>
              </a:spcBef>
            </a:pPr>
            <a:r>
              <a:rPr lang="en-US" dirty="0">
                <a:solidFill>
                  <a:srgbClr val="800000"/>
                </a:solidFill>
              </a:rPr>
              <a:t>Value: Mexico: $50 – 100 million, U.S.: $70 million</a:t>
            </a:r>
          </a:p>
          <a:p>
            <a:pPr>
              <a:spcBef>
                <a:spcPts val="0"/>
              </a:spcBef>
            </a:pPr>
            <a:r>
              <a:rPr lang="en-US" dirty="0">
                <a:solidFill>
                  <a:srgbClr val="800000"/>
                </a:solidFill>
              </a:rPr>
              <a:t>Environmental: </a:t>
            </a:r>
          </a:p>
          <a:p>
            <a:pPr lvl="2">
              <a:spcBef>
                <a:spcPts val="0"/>
              </a:spcBef>
            </a:pPr>
            <a:r>
              <a:rPr lang="en-US" dirty="0">
                <a:solidFill>
                  <a:srgbClr val="800000"/>
                </a:solidFill>
              </a:rPr>
              <a:t>Food and habitat for insects, birds, mammals</a:t>
            </a:r>
          </a:p>
          <a:p>
            <a:pPr lvl="2">
              <a:spcBef>
                <a:spcPts val="0"/>
              </a:spcBef>
            </a:pPr>
            <a:r>
              <a:rPr lang="en-US" dirty="0">
                <a:solidFill>
                  <a:srgbClr val="800000"/>
                </a:solidFill>
              </a:rPr>
              <a:t>Erosion control</a:t>
            </a:r>
          </a:p>
          <a:p>
            <a:pPr>
              <a:spcBef>
                <a:spcPts val="0"/>
              </a:spcBef>
            </a:pPr>
            <a:r>
              <a:rPr lang="en-US" dirty="0">
                <a:solidFill>
                  <a:srgbClr val="800000"/>
                </a:solidFill>
              </a:rPr>
              <a:t>Threated Species:</a:t>
            </a:r>
          </a:p>
          <a:p>
            <a:pPr lvl="1">
              <a:spcBef>
                <a:spcPts val="0"/>
              </a:spcBef>
            </a:pPr>
            <a:r>
              <a:rPr lang="en-US" dirty="0">
                <a:solidFill>
                  <a:srgbClr val="800000"/>
                </a:solidFill>
              </a:rPr>
              <a:t>53 threated and 38 endemic</a:t>
            </a:r>
            <a:r>
              <a:rPr lang="en-US" i="1" dirty="0">
                <a:solidFill>
                  <a:srgbClr val="800000"/>
                </a:solidFill>
              </a:rPr>
              <a:t> </a:t>
            </a:r>
            <a:r>
              <a:rPr lang="en-US" i="1" dirty="0" err="1">
                <a:solidFill>
                  <a:srgbClr val="800000"/>
                </a:solidFill>
              </a:rPr>
              <a:t>Opuntia</a:t>
            </a:r>
            <a:r>
              <a:rPr lang="en-US" i="1" dirty="0">
                <a:solidFill>
                  <a:srgbClr val="800000"/>
                </a:solidFill>
              </a:rPr>
              <a:t> </a:t>
            </a:r>
            <a:r>
              <a:rPr lang="en-US" dirty="0">
                <a:solidFill>
                  <a:srgbClr val="800000"/>
                </a:solidFill>
              </a:rPr>
              <a:t>in Mexico</a:t>
            </a:r>
          </a:p>
        </p:txBody>
      </p:sp>
      <p:sp>
        <p:nvSpPr>
          <p:cNvPr id="5" name="Content Placeholder 14"/>
          <p:cNvSpPr>
            <a:spLocks noGrp="1"/>
          </p:cNvSpPr>
          <p:nvPr>
            <p:ph idx="1"/>
          </p:nvPr>
        </p:nvSpPr>
        <p:spPr>
          <a:xfrm>
            <a:off x="3674717" y="1185566"/>
            <a:ext cx="5469284" cy="4464802"/>
          </a:xfrm>
        </p:spPr>
        <p:txBody>
          <a:bodyPr>
            <a:normAutofit/>
          </a:bodyPr>
          <a:lstStyle/>
          <a:p>
            <a:pPr marL="0" indent="0">
              <a:lnSpc>
                <a:spcPct val="150000"/>
              </a:lnSpc>
              <a:spcBef>
                <a:spcPts val="0"/>
              </a:spcBef>
              <a:buNone/>
            </a:pPr>
            <a:r>
              <a:rPr lang="en-US" sz="3000" b="1" i="1" dirty="0">
                <a:solidFill>
                  <a:schemeClr val="accent6">
                    <a:lumMod val="50000"/>
                  </a:schemeClr>
                </a:solidFill>
              </a:rPr>
              <a:t>CONTROL:</a:t>
            </a:r>
          </a:p>
          <a:p>
            <a:pPr>
              <a:spcBef>
                <a:spcPts val="0"/>
              </a:spcBef>
            </a:pPr>
            <a:r>
              <a:rPr lang="en-US" dirty="0">
                <a:solidFill>
                  <a:schemeClr val="accent6">
                    <a:lumMod val="50000"/>
                  </a:schemeClr>
                </a:solidFill>
              </a:rPr>
              <a:t>Prevention: </a:t>
            </a:r>
          </a:p>
          <a:p>
            <a:pPr lvl="1">
              <a:spcBef>
                <a:spcPts val="0"/>
              </a:spcBef>
            </a:pPr>
            <a:r>
              <a:rPr lang="en-US" dirty="0">
                <a:solidFill>
                  <a:schemeClr val="accent6">
                    <a:lumMod val="50000"/>
                  </a:schemeClr>
                </a:solidFill>
              </a:rPr>
              <a:t>Pheromone-based sticky traps</a:t>
            </a:r>
          </a:p>
          <a:p>
            <a:pPr lvl="1">
              <a:spcBef>
                <a:spcPts val="0"/>
              </a:spcBef>
            </a:pPr>
            <a:r>
              <a:rPr lang="en-US" dirty="0">
                <a:solidFill>
                  <a:schemeClr val="accent6">
                    <a:lumMod val="50000"/>
                  </a:schemeClr>
                </a:solidFill>
              </a:rPr>
              <a:t>EDRR: Cactus Moth Detection and Monitoring Network</a:t>
            </a:r>
          </a:p>
          <a:p>
            <a:pPr>
              <a:spcBef>
                <a:spcPts val="0"/>
              </a:spcBef>
            </a:pPr>
            <a:r>
              <a:rPr lang="en-US" dirty="0">
                <a:solidFill>
                  <a:schemeClr val="accent6">
                    <a:lumMod val="50000"/>
                  </a:schemeClr>
                </a:solidFill>
              </a:rPr>
              <a:t>Treatment:</a:t>
            </a:r>
          </a:p>
          <a:p>
            <a:pPr lvl="1">
              <a:spcBef>
                <a:spcPts val="0"/>
              </a:spcBef>
            </a:pPr>
            <a:r>
              <a:rPr lang="en-US" dirty="0">
                <a:solidFill>
                  <a:schemeClr val="accent6">
                    <a:lumMod val="50000"/>
                  </a:schemeClr>
                </a:solidFill>
              </a:rPr>
              <a:t>Manual: Cacti removal</a:t>
            </a:r>
          </a:p>
          <a:p>
            <a:pPr lvl="1">
              <a:spcBef>
                <a:spcPts val="0"/>
              </a:spcBef>
            </a:pPr>
            <a:r>
              <a:rPr lang="en-US" dirty="0" err="1">
                <a:solidFill>
                  <a:schemeClr val="accent6">
                    <a:lumMod val="50000"/>
                  </a:schemeClr>
                </a:solidFill>
              </a:rPr>
              <a:t>Biocontrol</a:t>
            </a:r>
            <a:r>
              <a:rPr lang="en-US" dirty="0">
                <a:solidFill>
                  <a:schemeClr val="accent6">
                    <a:lumMod val="50000"/>
                  </a:schemeClr>
                </a:solidFill>
              </a:rPr>
              <a:t>: Sterile Insect Technique: releasing sterile males during mating season </a:t>
            </a:r>
          </a:p>
        </p:txBody>
      </p:sp>
      <p:grpSp>
        <p:nvGrpSpPr>
          <p:cNvPr id="7" name="Group 6"/>
          <p:cNvGrpSpPr/>
          <p:nvPr/>
        </p:nvGrpSpPr>
        <p:grpSpPr>
          <a:xfrm>
            <a:off x="0"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026" name="Picture 2" descr="\\austin.utexas.edu\disk\jwc\users\js69947\My Documents\Invaders\Reference\Species Profiles\Pests\Cactus Moth\Map_SentinelSit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6556" y="4997663"/>
            <a:ext cx="2308883" cy="1784137"/>
          </a:xfrm>
          <a:prstGeom prst="rect">
            <a:avLst/>
          </a:prstGeom>
          <a:noFill/>
          <a:ln w="15875">
            <a:solidFill>
              <a:schemeClr val="tx1"/>
            </a:solidFill>
          </a:ln>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rotWithShape="1">
          <a:blip r:embed="rId8"/>
          <a:srcRect l="29450" t="6204"/>
          <a:stretch/>
        </p:blipFill>
        <p:spPr>
          <a:xfrm>
            <a:off x="4646617" y="131589"/>
            <a:ext cx="4443273" cy="742639"/>
          </a:xfrm>
          <a:prstGeom prst="rect">
            <a:avLst/>
          </a:prstGeom>
          <a:ln w="15875">
            <a:solidFill>
              <a:schemeClr val="tx1"/>
            </a:solidFill>
          </a:ln>
        </p:spPr>
      </p:pic>
      <p:sp>
        <p:nvSpPr>
          <p:cNvPr id="10" name="Rectangle 9"/>
          <p:cNvSpPr/>
          <p:nvPr/>
        </p:nvSpPr>
        <p:spPr>
          <a:xfrm>
            <a:off x="9571" y="6553200"/>
            <a:ext cx="5001155" cy="307777"/>
          </a:xfrm>
          <a:prstGeom prst="rect">
            <a:avLst/>
          </a:prstGeom>
        </p:spPr>
        <p:txBody>
          <a:bodyPr wrap="square">
            <a:spAutoFit/>
          </a:bodyPr>
          <a:lstStyle/>
          <a:p>
            <a:r>
              <a:rPr lang="en-US" sz="1400" baseline="30000" dirty="0">
                <a:solidFill>
                  <a:schemeClr val="bg1"/>
                </a:solidFill>
              </a:rPr>
              <a:t>1</a:t>
            </a:r>
            <a:r>
              <a:rPr lang="en-US" sz="1400" dirty="0">
                <a:solidFill>
                  <a:schemeClr val="bg1"/>
                </a:solidFill>
              </a:rPr>
              <a:t>www.gri.msstate.edu/research/</a:t>
            </a:r>
            <a:r>
              <a:rPr lang="en-US" sz="1400" dirty="0" err="1">
                <a:solidFill>
                  <a:schemeClr val="bg1"/>
                </a:solidFill>
              </a:rPr>
              <a:t>cmdmn</a:t>
            </a:r>
            <a:r>
              <a:rPr lang="en-US" sz="1400" dirty="0">
                <a:solidFill>
                  <a:schemeClr val="bg1"/>
                </a:solidFill>
              </a:rPr>
              <a:t>/</a:t>
            </a:r>
            <a:r>
              <a:rPr lang="en-US" sz="1400" dirty="0"/>
              <a:t>, </a:t>
            </a:r>
            <a:r>
              <a:rPr lang="en-US" sz="1400" baseline="30000" dirty="0">
                <a:solidFill>
                  <a:srgbClr val="FFFFFF"/>
                </a:solidFill>
              </a:rPr>
              <a:t>2</a:t>
            </a:r>
            <a:r>
              <a:rPr lang="en-US" sz="1400" i="1" dirty="0">
                <a:solidFill>
                  <a:srgbClr val="FFFFFF"/>
                </a:solidFill>
              </a:rPr>
              <a:t>www.beetlebusters.inf</a:t>
            </a:r>
            <a:r>
              <a:rPr lang="en-US" sz="1400" dirty="0">
                <a:solidFill>
                  <a:srgbClr val="FFFFFF"/>
                </a:solidFill>
              </a:rPr>
              <a:t>o</a:t>
            </a:r>
          </a:p>
        </p:txBody>
      </p:sp>
    </p:spTree>
    <p:extLst>
      <p:ext uri="{BB962C8B-B14F-4D97-AF65-F5344CB8AC3E}">
        <p14:creationId xmlns:p14="http://schemas.microsoft.com/office/powerpoint/2010/main" val="40825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9311"/>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 (EAB)</a:t>
            </a:r>
            <a:br>
              <a:rPr lang="en-US" sz="3200" i="1" dirty="0">
                <a:solidFill>
                  <a:srgbClr val="000000"/>
                </a:solidFill>
                <a:ea typeface="MS PGothic" charset="0"/>
                <a:cs typeface="American Typewriter"/>
              </a:rPr>
            </a:br>
            <a:r>
              <a:rPr lang="en-US" sz="3600" i="1" dirty="0" err="1">
                <a:solidFill>
                  <a:srgbClr val="008000"/>
                </a:solidFill>
                <a:ea typeface="MS PGothic" charset="0"/>
                <a:cs typeface="American Typewriter"/>
              </a:rPr>
              <a:t>Agrilus</a:t>
            </a:r>
            <a:r>
              <a:rPr lang="en-US" sz="3600" i="1" dirty="0">
                <a:solidFill>
                  <a:srgbClr val="008000"/>
                </a:solidFill>
                <a:ea typeface="MS PGothic" charset="0"/>
                <a:cs typeface="American Typewriter"/>
              </a:rPr>
              <a:t> </a:t>
            </a:r>
            <a:r>
              <a:rPr lang="en-US" sz="3600" i="1" dirty="0" err="1">
                <a:solidFill>
                  <a:srgbClr val="008000"/>
                </a:solidFill>
                <a:ea typeface="MS PGothic" charset="0"/>
                <a:cs typeface="American Typewriter"/>
              </a:rPr>
              <a:t>Planipennis</a:t>
            </a:r>
            <a:endParaRPr lang="en-US" sz="3600" dirty="0">
              <a:solidFill>
                <a:srgbClr val="008000"/>
              </a:solidFill>
              <a:cs typeface="American Typewriter"/>
            </a:endParaRPr>
          </a:p>
        </p:txBody>
      </p:sp>
      <p:grpSp>
        <p:nvGrpSpPr>
          <p:cNvPr id="6" name="Group 5"/>
          <p:cNvGrpSpPr/>
          <p:nvPr/>
        </p:nvGrpSpPr>
        <p:grpSpPr>
          <a:xfrm>
            <a:off x="-3767" y="6019800"/>
            <a:ext cx="9144000" cy="838200"/>
            <a:chOff x="0" y="6019800"/>
            <a:chExt cx="9144000" cy="838200"/>
          </a:xfrm>
        </p:grpSpPr>
        <p:sp>
          <p:nvSpPr>
            <p:cNvPr id="7" name="Round Same Side Corner Rectangle 6"/>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olor_blac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9" name="Content Placeholder 7" descr="9000019.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90600" y="1223854"/>
            <a:ext cx="7079618" cy="4719745"/>
          </a:xfrm>
          <a:ln>
            <a:solidFill>
              <a:schemeClr val="tx1"/>
            </a:solidFill>
            <a:miter lim="800000"/>
            <a:headEnd/>
            <a:tailEnd/>
          </a:ln>
        </p:spPr>
      </p:pic>
      <p:sp>
        <p:nvSpPr>
          <p:cNvPr id="10" name="TextBox 9"/>
          <p:cNvSpPr txBox="1"/>
          <p:nvPr/>
        </p:nvSpPr>
        <p:spPr>
          <a:xfrm>
            <a:off x="990600" y="1447800"/>
            <a:ext cx="4419600" cy="923330"/>
          </a:xfrm>
          <a:prstGeom prst="rect">
            <a:avLst/>
          </a:prstGeom>
          <a:noFill/>
        </p:spPr>
        <p:txBody>
          <a:bodyPr wrap="square" rtlCol="0">
            <a:spAutoFit/>
          </a:bodyPr>
          <a:lstStyle/>
          <a:p>
            <a:r>
              <a:rPr lang="en-US" b="1" dirty="0">
                <a:solidFill>
                  <a:srgbClr val="FFFFFF"/>
                </a:solidFill>
                <a:latin typeface="American Typewriter"/>
                <a:cs typeface="American Typewriter"/>
              </a:rPr>
              <a:t>Order:  </a:t>
            </a:r>
            <a:r>
              <a:rPr lang="en-US" dirty="0" err="1">
                <a:solidFill>
                  <a:srgbClr val="FFFFFF"/>
                </a:solidFill>
                <a:latin typeface="American Typewriter"/>
                <a:ea typeface="MS PGothic" charset="0"/>
                <a:cs typeface="American Typewriter"/>
              </a:rPr>
              <a:t>Coleoptera</a:t>
            </a:r>
            <a:endParaRPr lang="en-US" dirty="0">
              <a:solidFill>
                <a:srgbClr val="FFFFFF"/>
              </a:solidFill>
              <a:latin typeface="American Typewriter"/>
              <a:ea typeface="MS PGothic" charset="0"/>
              <a:cs typeface="American Typewriter"/>
            </a:endParaRPr>
          </a:p>
          <a:p>
            <a:r>
              <a:rPr lang="en-US" b="1" dirty="0">
                <a:solidFill>
                  <a:srgbClr val="FFFFFF"/>
                </a:solidFill>
                <a:latin typeface="American Typewriter"/>
                <a:cs typeface="American Typewriter"/>
              </a:rPr>
              <a:t>Family:  </a:t>
            </a:r>
            <a:r>
              <a:rPr lang="en-US" dirty="0" err="1">
                <a:solidFill>
                  <a:srgbClr val="FFFFFF"/>
                </a:solidFill>
                <a:latin typeface="American Typewriter"/>
                <a:ea typeface="MS PGothic" charset="0"/>
                <a:cs typeface="American Typewriter"/>
              </a:rPr>
              <a:t>Buprestidae</a:t>
            </a:r>
            <a:endParaRPr lang="en-US" dirty="0">
              <a:solidFill>
                <a:srgbClr val="FFFFFF"/>
              </a:solidFill>
              <a:latin typeface="American Typewriter"/>
              <a:ea typeface="MS PGothic" charset="0"/>
              <a:cs typeface="American Typewriter"/>
            </a:endParaRPr>
          </a:p>
          <a:p>
            <a:endParaRPr lang="en-US" dirty="0">
              <a:solidFill>
                <a:schemeClr val="bg1"/>
              </a:solidFill>
              <a:latin typeface="American Typewriter"/>
              <a:cs typeface="American Typewriter"/>
            </a:endParaRPr>
          </a:p>
        </p:txBody>
      </p:sp>
    </p:spTree>
    <p:extLst>
      <p:ext uri="{BB962C8B-B14F-4D97-AF65-F5344CB8AC3E}">
        <p14:creationId xmlns:p14="http://schemas.microsoft.com/office/powerpoint/2010/main" val="4088882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1242966"/>
            <a:ext cx="5334000" cy="1477328"/>
          </a:xfrm>
          <a:prstGeom prst="rect">
            <a:avLst/>
          </a:prstGeom>
          <a:noFill/>
        </p:spPr>
        <p:txBody>
          <a:bodyPr wrap="square" rtlCol="0">
            <a:spAutoFit/>
          </a:bodyPr>
          <a:lstStyle/>
          <a:p>
            <a:r>
              <a:rPr lang="en-US" b="1" i="1" dirty="0">
                <a:solidFill>
                  <a:srgbClr val="000000"/>
                </a:solidFill>
              </a:rPr>
              <a:t>Native Range</a:t>
            </a:r>
            <a:r>
              <a:rPr lang="en-US" b="1" dirty="0">
                <a:solidFill>
                  <a:srgbClr val="000000"/>
                </a:solidFill>
              </a:rPr>
              <a:t>: </a:t>
            </a:r>
            <a:r>
              <a:rPr lang="en-US" dirty="0">
                <a:solidFill>
                  <a:srgbClr val="000000"/>
                </a:solidFill>
              </a:rPr>
              <a:t>Eastern</a:t>
            </a:r>
            <a:r>
              <a:rPr lang="en-US" b="1" dirty="0">
                <a:solidFill>
                  <a:srgbClr val="000000"/>
                </a:solidFill>
              </a:rPr>
              <a:t> </a:t>
            </a:r>
            <a:r>
              <a:rPr lang="en-US" dirty="0">
                <a:solidFill>
                  <a:srgbClr val="000000"/>
                </a:solidFill>
              </a:rPr>
              <a:t>Russia, northern China, Japan, &amp; Korea</a:t>
            </a:r>
          </a:p>
          <a:p>
            <a:r>
              <a:rPr lang="en-US" b="1" i="1" dirty="0">
                <a:solidFill>
                  <a:srgbClr val="000000"/>
                </a:solidFill>
              </a:rPr>
              <a:t>U.S. Transmission</a:t>
            </a:r>
            <a:r>
              <a:rPr lang="en-US" i="1" dirty="0">
                <a:solidFill>
                  <a:srgbClr val="000000"/>
                </a:solidFill>
              </a:rPr>
              <a:t>:</a:t>
            </a:r>
            <a:r>
              <a:rPr lang="en-US" dirty="0">
                <a:solidFill>
                  <a:srgbClr val="000000"/>
                </a:solidFill>
              </a:rPr>
              <a:t> Unknown, but likely in wood cargo shipping (</a:t>
            </a:r>
            <a:r>
              <a:rPr lang="en-US" i="1" dirty="0">
                <a:solidFill>
                  <a:srgbClr val="000000"/>
                </a:solidFill>
              </a:rPr>
              <a:t>1</a:t>
            </a:r>
            <a:r>
              <a:rPr lang="en-US" i="1" baseline="30000" dirty="0">
                <a:solidFill>
                  <a:srgbClr val="000000"/>
                </a:solidFill>
              </a:rPr>
              <a:t>st</a:t>
            </a:r>
            <a:r>
              <a:rPr lang="en-US" i="1" dirty="0">
                <a:solidFill>
                  <a:srgbClr val="000000"/>
                </a:solidFill>
              </a:rPr>
              <a:t> Discovery</a:t>
            </a:r>
            <a:r>
              <a:rPr lang="en-US" dirty="0">
                <a:solidFill>
                  <a:srgbClr val="000000"/>
                </a:solidFill>
              </a:rPr>
              <a:t>: southern Michigan, 2002)</a:t>
            </a:r>
          </a:p>
          <a:p>
            <a:r>
              <a:rPr lang="en-US" dirty="0">
                <a:solidFill>
                  <a:srgbClr val="000000"/>
                </a:solidFill>
              </a:rPr>
              <a:t>U.S. Distribution: </a:t>
            </a:r>
          </a:p>
        </p:txBody>
      </p:sp>
      <p:pic>
        <p:nvPicPr>
          <p:cNvPr id="3" name="Picture 2" descr="native_rang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533400"/>
            <a:ext cx="3657600" cy="2536071"/>
          </a:xfrm>
          <a:prstGeom prst="rect">
            <a:avLst/>
          </a:prstGeom>
          <a:ln w="15875">
            <a:solidFill>
              <a:schemeClr val="tx1"/>
            </a:solidFill>
          </a:ln>
        </p:spPr>
      </p:pic>
      <p:sp>
        <p:nvSpPr>
          <p:cNvPr id="6" name="Title 1"/>
          <p:cNvSpPr txBox="1">
            <a:spLocks/>
          </p:cNvSpPr>
          <p:nvPr/>
        </p:nvSpPr>
        <p:spPr>
          <a:xfrm>
            <a:off x="0" y="-9311"/>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Introduction &amp; Distribution</a:t>
            </a:r>
            <a:endParaRPr lang="en-US" sz="3600" dirty="0">
              <a:solidFill>
                <a:srgbClr val="008000"/>
              </a:solidFill>
              <a:cs typeface="American Typewriter"/>
            </a:endParaRPr>
          </a:p>
        </p:txBody>
      </p:sp>
      <p:sp>
        <p:nvSpPr>
          <p:cNvPr id="13" name="TextBox 12"/>
          <p:cNvSpPr txBox="1"/>
          <p:nvPr/>
        </p:nvSpPr>
        <p:spPr>
          <a:xfrm>
            <a:off x="5410200" y="3124200"/>
            <a:ext cx="3276600" cy="3693319"/>
          </a:xfrm>
          <a:prstGeom prst="rect">
            <a:avLst/>
          </a:prstGeom>
          <a:noFill/>
        </p:spPr>
        <p:txBody>
          <a:bodyPr wrap="square" rtlCol="0">
            <a:spAutoFit/>
          </a:bodyPr>
          <a:lstStyle/>
          <a:p>
            <a:r>
              <a:rPr lang="en-US" b="1" i="1" dirty="0">
                <a:solidFill>
                  <a:srgbClr val="000000"/>
                </a:solidFill>
              </a:rPr>
              <a:t>Current Infestations:</a:t>
            </a:r>
          </a:p>
          <a:p>
            <a:pPr marL="285750" indent="-285750">
              <a:buFont typeface="Arial"/>
              <a:buChar char="•"/>
            </a:pPr>
            <a:r>
              <a:rPr lang="en-US" dirty="0">
                <a:ea typeface="MS PGothic" charset="0"/>
                <a:cs typeface="Arial" charset="0"/>
              </a:rPr>
              <a:t>Illinois, Indiana, Kentucky, Maryland, Minnesota, Missouri, New York, Ohio, Pennsylvania, Virginia, West Virginia, Wisconsin, Iowa, Tennessee, Ontario, and Quebec</a:t>
            </a:r>
          </a:p>
          <a:p>
            <a:r>
              <a:rPr lang="en-US" b="1" i="1" dirty="0">
                <a:solidFill>
                  <a:srgbClr val="000000"/>
                </a:solidFill>
              </a:rPr>
              <a:t>U.S Spread: </a:t>
            </a:r>
          </a:p>
          <a:p>
            <a:pPr marL="285750" indent="-285750">
              <a:buFont typeface="Arial"/>
              <a:buChar char="•"/>
            </a:pPr>
            <a:r>
              <a:rPr lang="en-US" dirty="0">
                <a:solidFill>
                  <a:srgbClr val="000000"/>
                </a:solidFill>
              </a:rPr>
              <a:t>Infested nursery stocks</a:t>
            </a:r>
          </a:p>
          <a:p>
            <a:pPr marL="285750" indent="-285750">
              <a:buFont typeface="Arial"/>
              <a:buChar char="•"/>
            </a:pPr>
            <a:r>
              <a:rPr lang="en-US" dirty="0">
                <a:solidFill>
                  <a:srgbClr val="000000"/>
                </a:solidFill>
              </a:rPr>
              <a:t>Firewood</a:t>
            </a:r>
          </a:p>
          <a:p>
            <a:pPr marL="285750" indent="-285750">
              <a:buFont typeface="Arial"/>
              <a:buChar char="•"/>
            </a:pPr>
            <a:r>
              <a:rPr lang="en-US" dirty="0">
                <a:solidFill>
                  <a:srgbClr val="000000"/>
                </a:solidFill>
              </a:rPr>
              <a:t>Vehicles</a:t>
            </a:r>
          </a:p>
          <a:p>
            <a:pPr marL="285750" indent="-285750">
              <a:buFont typeface="Arial"/>
              <a:buChar char="•"/>
            </a:pPr>
            <a:endParaRPr lang="en-US" dirty="0">
              <a:solidFill>
                <a:schemeClr val="bg1"/>
              </a:solidFill>
            </a:endParaRPr>
          </a:p>
        </p:txBody>
      </p:sp>
      <p:grpSp>
        <p:nvGrpSpPr>
          <p:cNvPr id="17" name="Group 16"/>
          <p:cNvGrpSpPr/>
          <p:nvPr/>
        </p:nvGrpSpPr>
        <p:grpSpPr>
          <a:xfrm>
            <a:off x="-3767" y="6019800"/>
            <a:ext cx="9144000" cy="838200"/>
            <a:chOff x="0" y="6019800"/>
            <a:chExt cx="9144000" cy="838200"/>
          </a:xfrm>
        </p:grpSpPr>
        <p:sp>
          <p:nvSpPr>
            <p:cNvPr id="20" name="Round Same Side Corner Rectangle 1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2" name="Picture 11" descr="EAB_Map.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667000"/>
            <a:ext cx="4953000" cy="3905250"/>
          </a:xfrm>
          <a:prstGeom prst="rect">
            <a:avLst/>
          </a:prstGeom>
          <a:ln w="15875">
            <a:solidFill>
              <a:schemeClr val="tx1"/>
            </a:solidFill>
          </a:ln>
        </p:spPr>
      </p:pic>
      <p:sp>
        <p:nvSpPr>
          <p:cNvPr id="16" name="TextBox 15"/>
          <p:cNvSpPr txBox="1"/>
          <p:nvPr/>
        </p:nvSpPr>
        <p:spPr>
          <a:xfrm>
            <a:off x="76200" y="6248400"/>
            <a:ext cx="2895600" cy="381000"/>
          </a:xfrm>
          <a:prstGeom prst="rect">
            <a:avLst/>
          </a:prstGeom>
          <a:noFill/>
        </p:spPr>
        <p:txBody>
          <a:bodyPr wrap="square" rtlCol="0">
            <a:spAutoFit/>
          </a:bodyPr>
          <a:lstStyle/>
          <a:p>
            <a:r>
              <a:rPr lang="en-US" dirty="0" err="1"/>
              <a:t>www.stopthebeetle.info</a:t>
            </a:r>
            <a:endParaRPr lang="en-US" dirty="0"/>
          </a:p>
        </p:txBody>
      </p:sp>
    </p:spTree>
    <p:extLst>
      <p:ext uri="{BB962C8B-B14F-4D97-AF65-F5344CB8AC3E}">
        <p14:creationId xmlns:p14="http://schemas.microsoft.com/office/powerpoint/2010/main" val="1923248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30649"/>
            <a:ext cx="7313613" cy="4056062"/>
          </a:xfrm>
        </p:spPr>
        <p:txBody>
          <a:bodyPr>
            <a:normAutofit/>
          </a:bodyPr>
          <a:lstStyle/>
          <a:p>
            <a:r>
              <a:rPr lang="en-US" dirty="0"/>
              <a:t>Ash trees (</a:t>
            </a:r>
            <a:r>
              <a:rPr lang="en-US" i="1" dirty="0" err="1"/>
              <a:t>Fraxinus</a:t>
            </a:r>
            <a:r>
              <a:rPr lang="en-US" dirty="0"/>
              <a:t> sp.)</a:t>
            </a:r>
          </a:p>
          <a:p>
            <a:pPr lvl="1"/>
            <a:r>
              <a:rPr lang="en-US" dirty="0"/>
              <a:t>17 species of ash in North America</a:t>
            </a:r>
            <a:r>
              <a:rPr lang="en-US" baseline="30000" dirty="0"/>
              <a:t>1</a:t>
            </a:r>
          </a:p>
          <a:p>
            <a:pPr lvl="1"/>
            <a:r>
              <a:rPr lang="en-US" dirty="0"/>
              <a:t>9 species in Texas</a:t>
            </a:r>
            <a:r>
              <a:rPr lang="en-US" baseline="30000" dirty="0"/>
              <a:t>1</a:t>
            </a:r>
          </a:p>
          <a:p>
            <a:pPr lvl="2"/>
            <a:r>
              <a:rPr lang="en-US" dirty="0"/>
              <a:t>Green Ash</a:t>
            </a:r>
          </a:p>
          <a:p>
            <a:pPr lvl="2"/>
            <a:r>
              <a:rPr lang="en-US" dirty="0"/>
              <a:t>Texas Ash</a:t>
            </a:r>
          </a:p>
          <a:p>
            <a:pPr lvl="2"/>
            <a:r>
              <a:rPr lang="en-US" dirty="0"/>
              <a:t>White Ash</a:t>
            </a:r>
          </a:p>
        </p:txBody>
      </p:sp>
      <p:sp>
        <p:nvSpPr>
          <p:cNvPr id="4"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Host Trees</a:t>
            </a:r>
            <a:endParaRPr lang="en-US" sz="3600" dirty="0">
              <a:solidFill>
                <a:srgbClr val="008000"/>
              </a:solidFill>
              <a:cs typeface="American Typewriter"/>
            </a:endParaRPr>
          </a:p>
        </p:txBody>
      </p:sp>
      <p:grpSp>
        <p:nvGrpSpPr>
          <p:cNvPr id="7" name="Group 6"/>
          <p:cNvGrpSpPr/>
          <p:nvPr/>
        </p:nvGrpSpPr>
        <p:grpSpPr>
          <a:xfrm>
            <a:off x="-3767"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2" name="Content Placeholder 4" descr="PCD0878_IMG0016.JPG"/>
          <p:cNvPicPr>
            <a:picLocks noGrp="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3997070"/>
            <a:ext cx="3810000" cy="2857500"/>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pic>
        <p:nvPicPr>
          <p:cNvPr id="16" name="Picture 15"/>
          <p:cNvPicPr>
            <a:picLocks noChangeAspect="1"/>
          </p:cNvPicPr>
          <p:nvPr/>
        </p:nvPicPr>
        <p:blipFill>
          <a:blip r:embed="rId5"/>
          <a:stretch>
            <a:fillRect/>
          </a:stretch>
        </p:blipFill>
        <p:spPr>
          <a:xfrm>
            <a:off x="6248400" y="76201"/>
            <a:ext cx="2857499" cy="3809999"/>
          </a:xfrm>
          <a:prstGeom prst="rect">
            <a:avLst/>
          </a:prstGeom>
          <a:ln w="15875">
            <a:solidFill>
              <a:schemeClr val="tx1"/>
            </a:solidFill>
          </a:ln>
        </p:spPr>
      </p:pic>
      <p:pic>
        <p:nvPicPr>
          <p:cNvPr id="15" name="Picture 14"/>
          <p:cNvPicPr>
            <a:picLocks noChangeAspect="1"/>
          </p:cNvPicPr>
          <p:nvPr/>
        </p:nvPicPr>
        <p:blipFill>
          <a:blip r:embed="rId6"/>
          <a:stretch>
            <a:fillRect/>
          </a:stretch>
        </p:blipFill>
        <p:spPr>
          <a:xfrm>
            <a:off x="3581400" y="2971800"/>
            <a:ext cx="3759200" cy="2819400"/>
          </a:xfrm>
          <a:prstGeom prst="rect">
            <a:avLst/>
          </a:prstGeom>
          <a:ln w="15875">
            <a:solidFill>
              <a:schemeClr val="tx1"/>
            </a:solidFill>
          </a:ln>
        </p:spPr>
      </p:pic>
      <p:sp>
        <p:nvSpPr>
          <p:cNvPr id="17" name="TextBox 16"/>
          <p:cNvSpPr txBox="1"/>
          <p:nvPr/>
        </p:nvSpPr>
        <p:spPr>
          <a:xfrm>
            <a:off x="3810000" y="6553200"/>
            <a:ext cx="1828800" cy="307777"/>
          </a:xfrm>
          <a:prstGeom prst="rect">
            <a:avLst/>
          </a:prstGeom>
          <a:noFill/>
        </p:spPr>
        <p:txBody>
          <a:bodyPr wrap="square" rtlCol="0">
            <a:spAutoFit/>
          </a:bodyPr>
          <a:lstStyle/>
          <a:p>
            <a:r>
              <a:rPr lang="en-US" sz="1400" baseline="30000" dirty="0">
                <a:solidFill>
                  <a:schemeClr val="bg1"/>
                </a:solidFill>
              </a:rPr>
              <a:t>1</a:t>
            </a:r>
            <a:r>
              <a:rPr lang="en-US" sz="1400" dirty="0">
                <a:solidFill>
                  <a:schemeClr val="bg1"/>
                </a:solidFill>
              </a:rPr>
              <a:t>plants.usda.gov</a:t>
            </a:r>
          </a:p>
        </p:txBody>
      </p:sp>
    </p:spTree>
    <p:extLst>
      <p:ext uri="{BB962C8B-B14F-4D97-AF65-F5344CB8AC3E}">
        <p14:creationId xmlns:p14="http://schemas.microsoft.com/office/powerpoint/2010/main" val="1432170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ent Arrow 9"/>
          <p:cNvSpPr/>
          <p:nvPr/>
        </p:nvSpPr>
        <p:spPr>
          <a:xfrm rot="5400000">
            <a:off x="6400800" y="1524000"/>
            <a:ext cx="1143000" cy="1752600"/>
          </a:xfrm>
          <a:prstGeom prst="bentArrow">
            <a:avLst>
              <a:gd name="adj1" fmla="val 17283"/>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Bent Arrow 10"/>
          <p:cNvSpPr/>
          <p:nvPr/>
        </p:nvSpPr>
        <p:spPr>
          <a:xfrm rot="10800000">
            <a:off x="5943600" y="5333999"/>
            <a:ext cx="1676400" cy="990600"/>
          </a:xfrm>
          <a:prstGeom prst="bentArrow">
            <a:avLst>
              <a:gd name="adj1" fmla="val 16096"/>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a:off x="1257303" y="4762500"/>
            <a:ext cx="1143000" cy="1828800"/>
          </a:xfrm>
          <a:prstGeom prst="bentArrow">
            <a:avLst>
              <a:gd name="adj1" fmla="val 17766"/>
              <a:gd name="adj2" fmla="val 22830"/>
              <a:gd name="adj3" fmla="val 25000"/>
              <a:gd name="adj4" fmla="val 4567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a:off x="1066800" y="1752600"/>
            <a:ext cx="1752600" cy="1066800"/>
          </a:xfrm>
          <a:prstGeom prst="bentArrow">
            <a:avLst>
              <a:gd name="adj1" fmla="val 18386"/>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Life Cycle</a:t>
            </a:r>
            <a:endParaRPr lang="en-US" sz="3600" dirty="0">
              <a:solidFill>
                <a:srgbClr val="008000"/>
              </a:solidFill>
              <a:cs typeface="American Typewriter"/>
            </a:endParaRPr>
          </a:p>
        </p:txBody>
      </p:sp>
      <p:grpSp>
        <p:nvGrpSpPr>
          <p:cNvPr id="15" name="Group 14"/>
          <p:cNvGrpSpPr/>
          <p:nvPr/>
        </p:nvGrpSpPr>
        <p:grpSpPr>
          <a:xfrm>
            <a:off x="-3767" y="6019800"/>
            <a:ext cx="9144000" cy="838200"/>
            <a:chOff x="0" y="6019800"/>
            <a:chExt cx="9144000" cy="838200"/>
          </a:xfrm>
        </p:grpSpPr>
        <p:sp>
          <p:nvSpPr>
            <p:cNvPr id="16" name="Round Same Side Corner Rectangle 1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3" name="Picture 2" descr="EAB_Egg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8177" y="1211850"/>
            <a:ext cx="3015423" cy="2140950"/>
          </a:xfrm>
          <a:prstGeom prst="rect">
            <a:avLst/>
          </a:prstGeom>
          <a:ln w="15875">
            <a:solidFill>
              <a:schemeClr val="tx1"/>
            </a:solidFill>
          </a:ln>
        </p:spPr>
      </p:pic>
      <p:pic>
        <p:nvPicPr>
          <p:cNvPr id="4" name="Picture 3" descr="EAB_Prepupa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267200"/>
            <a:ext cx="3032977" cy="2153414"/>
          </a:xfrm>
          <a:prstGeom prst="rect">
            <a:avLst/>
          </a:prstGeom>
          <a:ln w="15875">
            <a:solidFill>
              <a:schemeClr val="tx1"/>
            </a:solidFill>
          </a:ln>
        </p:spPr>
      </p:pic>
      <p:pic>
        <p:nvPicPr>
          <p:cNvPr id="18" name="Picture 17" descr="EAB_Emerging.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2895601"/>
            <a:ext cx="2143689" cy="2133600"/>
          </a:xfrm>
          <a:prstGeom prst="rect">
            <a:avLst/>
          </a:prstGeom>
          <a:ln w="15875">
            <a:solidFill>
              <a:schemeClr val="tx1"/>
            </a:solidFill>
          </a:ln>
        </p:spPr>
      </p:pic>
      <p:pic>
        <p:nvPicPr>
          <p:cNvPr id="19" name="Content Placeholder 4" descr="1460071.jpg"/>
          <p:cNvPicPr>
            <a:picLocks noGrp="1"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9859" y="3177573"/>
            <a:ext cx="2891741" cy="1927827"/>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505421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Larvae</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TextBox 10"/>
          <p:cNvSpPr txBox="1"/>
          <p:nvPr/>
        </p:nvSpPr>
        <p:spPr>
          <a:xfrm>
            <a:off x="7010400" y="1219200"/>
            <a:ext cx="2133600" cy="2031325"/>
          </a:xfrm>
          <a:prstGeom prst="rect">
            <a:avLst/>
          </a:prstGeom>
          <a:noFill/>
        </p:spPr>
        <p:txBody>
          <a:bodyPr wrap="square" rtlCol="0">
            <a:spAutoFit/>
          </a:bodyPr>
          <a:lstStyle/>
          <a:p>
            <a:r>
              <a:rPr lang="en-US" dirty="0"/>
              <a:t>Larvae:</a:t>
            </a:r>
          </a:p>
          <a:p>
            <a:pPr marL="285750" indent="-285750">
              <a:buFont typeface="Arial"/>
              <a:buChar char="•"/>
            </a:pPr>
            <a:r>
              <a:rPr lang="en-US" dirty="0"/>
              <a:t>Creamy-white</a:t>
            </a:r>
          </a:p>
          <a:p>
            <a:pPr marL="285750" indent="-285750">
              <a:buFont typeface="Arial"/>
              <a:buChar char="•"/>
            </a:pPr>
            <a:r>
              <a:rPr lang="en-US" dirty="0"/>
              <a:t>Flattened, 10 bell-shaped body segments</a:t>
            </a:r>
          </a:p>
          <a:p>
            <a:pPr marL="285750" indent="-285750">
              <a:buFont typeface="Arial"/>
              <a:buChar char="•"/>
            </a:pPr>
            <a:r>
              <a:rPr lang="en-US" dirty="0"/>
              <a:t>Small appendages at end of body </a:t>
            </a:r>
          </a:p>
        </p:txBody>
      </p:sp>
      <p:pic>
        <p:nvPicPr>
          <p:cNvPr id="13" name="Content Placeholder 4" descr="1460071.jpg"/>
          <p:cNvPicPr>
            <a:picLocks noGrp="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104" y="1461521"/>
            <a:ext cx="6837419" cy="4558279"/>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pic>
        <p:nvPicPr>
          <p:cNvPr id="15" name="Picture 14" descr="501606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276600"/>
            <a:ext cx="2819290" cy="228333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18275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76201" y="1371600"/>
            <a:ext cx="6781799" cy="1384995"/>
          </a:xfrm>
          <a:prstGeom prst="rect">
            <a:avLst/>
          </a:prstGeom>
          <a:solidFill>
            <a:srgbClr val="FFFF00"/>
          </a:solidFill>
          <a:ln w="9525">
            <a:solidFill>
              <a:schemeClr val="tx1">
                <a:alpha val="99000"/>
              </a:schemeClr>
            </a:solid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800" b="1" dirty="0">
                <a:solidFill>
                  <a:schemeClr val="tx2"/>
                </a:solidFill>
                <a:latin typeface="+mn-lt"/>
              </a:rPr>
              <a:t>6825 Bark Beetle Interceptions:  1985-2000 (Family </a:t>
            </a:r>
            <a:r>
              <a:rPr lang="en-US" sz="2800" b="1" dirty="0" err="1">
                <a:solidFill>
                  <a:schemeClr val="tx2"/>
                </a:solidFill>
                <a:latin typeface="+mn-lt"/>
              </a:rPr>
              <a:t>Scolytidae</a:t>
            </a:r>
            <a:r>
              <a:rPr lang="en-US" sz="2800" b="1" dirty="0">
                <a:solidFill>
                  <a:schemeClr val="tx2"/>
                </a:solidFill>
                <a:latin typeface="+mn-lt"/>
              </a:rPr>
              <a:t>)</a:t>
            </a:r>
          </a:p>
          <a:p>
            <a:pPr algn="ctr"/>
            <a:endParaRPr lang="en-US" sz="2800" b="1" dirty="0">
              <a:solidFill>
                <a:schemeClr val="tx2"/>
              </a:solidFill>
              <a:latin typeface="+mn-lt"/>
            </a:endParaRPr>
          </a:p>
        </p:txBody>
      </p:sp>
      <p:grpSp>
        <p:nvGrpSpPr>
          <p:cNvPr id="22531" name="Group 3"/>
          <p:cNvGrpSpPr>
            <a:grpSpLocks/>
          </p:cNvGrpSpPr>
          <p:nvPr/>
        </p:nvGrpSpPr>
        <p:grpSpPr bwMode="auto">
          <a:xfrm>
            <a:off x="532834" y="2972305"/>
            <a:ext cx="6558010" cy="3391065"/>
            <a:chOff x="487" y="110"/>
            <a:chExt cx="5328" cy="2799"/>
          </a:xfrm>
        </p:grpSpPr>
        <p:graphicFrame>
          <p:nvGraphicFramePr>
            <p:cNvPr id="22534" name="Object 4"/>
            <p:cNvGraphicFramePr>
              <a:graphicFrameLocks noChangeAspect="1"/>
            </p:cNvGraphicFramePr>
            <p:nvPr>
              <p:extLst>
                <p:ext uri="{D42A27DB-BD31-4B8C-83A1-F6EECF244321}">
                  <p14:modId xmlns:p14="http://schemas.microsoft.com/office/powerpoint/2010/main" val="2166627601"/>
                </p:ext>
              </p:extLst>
            </p:nvPr>
          </p:nvGraphicFramePr>
          <p:xfrm>
            <a:off x="487" y="110"/>
            <a:ext cx="5328" cy="2799"/>
          </p:xfrm>
          <a:graphic>
            <a:graphicData uri="http://schemas.openxmlformats.org/presentationml/2006/ole">
              <mc:AlternateContent xmlns:mc="http://schemas.openxmlformats.org/markup-compatibility/2006">
                <mc:Choice xmlns:v="urn:schemas-microsoft-com:vml" Requires="v">
                  <p:oleObj name="Bitmap Image" r:id="rId2" imgW="8108246" imgH="4442159" progId="Paint.Picture">
                    <p:embed/>
                  </p:oleObj>
                </mc:Choice>
                <mc:Fallback>
                  <p:oleObj name="Bitmap Image" r:id="rId2" imgW="8108246" imgH="4442159"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 y="110"/>
                          <a:ext cx="5328" cy="2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35" name="Text Box 5"/>
            <p:cNvSpPr txBox="1">
              <a:spLocks noChangeArrowheads="1"/>
            </p:cNvSpPr>
            <p:nvPr/>
          </p:nvSpPr>
          <p:spPr bwMode="auto">
            <a:xfrm>
              <a:off x="5007" y="2122"/>
              <a:ext cx="805" cy="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400" b="1" dirty="0"/>
                <a:t>164 - PR</a:t>
              </a:r>
            </a:p>
            <a:p>
              <a:r>
                <a:rPr lang="en-US" sz="1400" b="1" dirty="0"/>
                <a:t>  21 - VI</a:t>
              </a:r>
              <a:endParaRPr lang="en-US" sz="1400" dirty="0">
                <a:latin typeface="Times New Roman" charset="0"/>
              </a:endParaRPr>
            </a:p>
            <a:p>
              <a:endParaRPr lang="en-US" sz="2400" dirty="0">
                <a:latin typeface="Times New Roman" charset="0"/>
              </a:endParaRPr>
            </a:p>
          </p:txBody>
        </p:sp>
      </p:grpSp>
      <p:pic>
        <p:nvPicPr>
          <p:cNvPr id="22532" name="Picture 6" descr="2bScolyt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
            <a:ext cx="2362200" cy="1770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Text Box 7"/>
          <p:cNvSpPr txBox="1">
            <a:spLocks noChangeArrowheads="1"/>
          </p:cNvSpPr>
          <p:nvPr/>
        </p:nvSpPr>
        <p:spPr bwMode="auto">
          <a:xfrm>
            <a:off x="4800600" y="2362200"/>
            <a:ext cx="207751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dirty="0">
                <a:solidFill>
                  <a:srgbClr val="FF0000"/>
                </a:solidFill>
                <a:latin typeface="Times New Roman" charset="0"/>
              </a:rPr>
              <a:t>18% of Total in Texas</a:t>
            </a:r>
            <a:endParaRPr lang="en-US" sz="2400" b="1" dirty="0">
              <a:solidFill>
                <a:srgbClr val="FF0000"/>
              </a:solidFill>
              <a:latin typeface="Times New Roman" charset="0"/>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sp>
        <p:nvSpPr>
          <p:cNvPr id="11" name="Title 1"/>
          <p:cNvSpPr txBox="1">
            <a:spLocks/>
          </p:cNvSpPr>
          <p:nvPr/>
        </p:nvSpPr>
        <p:spPr>
          <a:xfrm>
            <a:off x="35004" y="0"/>
            <a:ext cx="9144000" cy="1447800"/>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cs typeface="American Typewriter"/>
              </a:rPr>
              <a:t>Sentinel Pest Network: </a:t>
            </a:r>
          </a:p>
          <a:p>
            <a:pPr algn="l"/>
            <a:r>
              <a:rPr lang="en-US" sz="4000" i="1" dirty="0">
                <a:solidFill>
                  <a:schemeClr val="accent6">
                    <a:lumMod val="75000"/>
                  </a:schemeClr>
                </a:solidFill>
                <a:latin typeface="Big Caslon"/>
                <a:cs typeface="American Typewriter"/>
              </a:rPr>
              <a:t>Why Texas?</a:t>
            </a:r>
            <a:endParaRPr lang="en-US" sz="2800" dirty="0">
              <a:solidFill>
                <a:schemeClr val="accent2">
                  <a:lumMod val="50000"/>
                  <a:lumOff val="50000"/>
                </a:schemeClr>
              </a:solidFill>
              <a:latin typeface="Big Caslon"/>
              <a:cs typeface="Big Caslon"/>
            </a:endParaRPr>
          </a:p>
        </p:txBody>
      </p:sp>
      <p:sp>
        <p:nvSpPr>
          <p:cNvPr id="12" name="TextBox 11"/>
          <p:cNvSpPr txBox="1"/>
          <p:nvPr/>
        </p:nvSpPr>
        <p:spPr>
          <a:xfrm>
            <a:off x="-76200" y="6626423"/>
            <a:ext cx="3657600" cy="307777"/>
          </a:xfrm>
          <a:prstGeom prst="rect">
            <a:avLst/>
          </a:prstGeom>
          <a:noFill/>
        </p:spPr>
        <p:txBody>
          <a:bodyPr wrap="square" rtlCol="0">
            <a:spAutoFit/>
          </a:bodyPr>
          <a:lstStyle/>
          <a:p>
            <a:r>
              <a:rPr lang="en-US" sz="1400" b="1" dirty="0">
                <a:solidFill>
                  <a:schemeClr val="bg1"/>
                </a:solidFill>
              </a:rPr>
              <a:t>Ron Billings, Texas Forest Service</a:t>
            </a:r>
          </a:p>
        </p:txBody>
      </p:sp>
    </p:spTree>
    <p:extLst>
      <p:ext uri="{BB962C8B-B14F-4D97-AF65-F5344CB8AC3E}">
        <p14:creationId xmlns:p14="http://schemas.microsoft.com/office/powerpoint/2010/main" val="2502281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Adults</a:t>
            </a:r>
            <a:endParaRPr lang="en-US" sz="3600" dirty="0">
              <a:solidFill>
                <a:srgbClr val="008000"/>
              </a:solidFill>
              <a:cs typeface="American Typewriter"/>
            </a:endParaRPr>
          </a:p>
        </p:txBody>
      </p:sp>
      <p:grpSp>
        <p:nvGrpSpPr>
          <p:cNvPr id="8" name="Group 7"/>
          <p:cNvGrpSpPr/>
          <p:nvPr/>
        </p:nvGrpSpPr>
        <p:grpSpPr>
          <a:xfrm>
            <a:off x="0"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3" name="Picture 2" descr="EAB_Adul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371600"/>
            <a:ext cx="6093682" cy="5014801"/>
          </a:xfrm>
          <a:prstGeom prst="rect">
            <a:avLst/>
          </a:prstGeom>
          <a:ln w="28575">
            <a:solidFill>
              <a:schemeClr val="tx1"/>
            </a:solidFill>
          </a:ln>
        </p:spPr>
      </p:pic>
      <p:pic>
        <p:nvPicPr>
          <p:cNvPr id="12" name="Picture 11" descr="124101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9650" y="3185056"/>
            <a:ext cx="2901950" cy="283474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6200" y="6626423"/>
            <a:ext cx="3733800" cy="307777"/>
          </a:xfrm>
          <a:prstGeom prst="rect">
            <a:avLst/>
          </a:prstGeom>
          <a:noFill/>
        </p:spPr>
        <p:txBody>
          <a:bodyPr wrap="square" rtlCol="0">
            <a:spAutoFit/>
          </a:bodyPr>
          <a:lstStyle/>
          <a:p>
            <a:r>
              <a:rPr lang="en-US" sz="1400" baseline="30000" dirty="0">
                <a:solidFill>
                  <a:srgbClr val="FFFFFF"/>
                </a:solidFill>
              </a:rPr>
              <a:t>1</a:t>
            </a:r>
            <a:r>
              <a:rPr lang="en-US" sz="1400" dirty="0">
                <a:solidFill>
                  <a:srgbClr val="FFFFFF"/>
                </a:solidFill>
              </a:rPr>
              <a:t>www.emeraldashborer.info/photos</a:t>
            </a:r>
          </a:p>
        </p:txBody>
      </p:sp>
      <p:sp>
        <p:nvSpPr>
          <p:cNvPr id="14" name="TextBox 13"/>
          <p:cNvSpPr txBox="1"/>
          <p:nvPr/>
        </p:nvSpPr>
        <p:spPr>
          <a:xfrm>
            <a:off x="6400800" y="1143000"/>
            <a:ext cx="2743200" cy="2308324"/>
          </a:xfrm>
          <a:prstGeom prst="rect">
            <a:avLst/>
          </a:prstGeom>
          <a:noFill/>
        </p:spPr>
        <p:txBody>
          <a:bodyPr wrap="square" rtlCol="0">
            <a:spAutoFit/>
          </a:bodyPr>
          <a:lstStyle/>
          <a:p>
            <a:r>
              <a:rPr lang="en-US" dirty="0"/>
              <a:t>Adults:</a:t>
            </a:r>
          </a:p>
          <a:p>
            <a:pPr marL="285750" indent="-285750">
              <a:buFont typeface="Arial"/>
              <a:buChar char="•"/>
            </a:pPr>
            <a:r>
              <a:rPr lang="en-US" dirty="0"/>
              <a:t>Bright, metallic green</a:t>
            </a:r>
          </a:p>
          <a:p>
            <a:pPr marL="285750" indent="-285750">
              <a:buFont typeface="Arial"/>
              <a:buChar char="•"/>
            </a:pPr>
            <a:r>
              <a:rPr lang="en-US" dirty="0"/>
              <a:t>½” long</a:t>
            </a:r>
          </a:p>
          <a:p>
            <a:pPr marL="285750" indent="-285750">
              <a:buFont typeface="Arial"/>
              <a:buChar char="•"/>
            </a:pPr>
            <a:r>
              <a:rPr lang="en-US" dirty="0"/>
              <a:t> Flattened back</a:t>
            </a:r>
          </a:p>
          <a:p>
            <a:pPr marL="285750" indent="-285750">
              <a:buFont typeface="Arial"/>
              <a:buChar char="•"/>
            </a:pPr>
            <a:r>
              <a:rPr lang="en-US" dirty="0"/>
              <a:t>Dorsal (upper) surface of abdomen is coppery–red beneath wing covers	</a:t>
            </a:r>
          </a:p>
        </p:txBody>
      </p:sp>
      <p:sp>
        <p:nvSpPr>
          <p:cNvPr id="6" name="TextBox 5"/>
          <p:cNvSpPr txBox="1"/>
          <p:nvPr/>
        </p:nvSpPr>
        <p:spPr>
          <a:xfrm>
            <a:off x="6172200" y="6093023"/>
            <a:ext cx="304800" cy="307777"/>
          </a:xfrm>
          <a:prstGeom prst="rect">
            <a:avLst/>
          </a:prstGeom>
          <a:noFill/>
        </p:spPr>
        <p:txBody>
          <a:bodyPr wrap="square" rtlCol="0">
            <a:spAutoFit/>
          </a:bodyPr>
          <a:lstStyle/>
          <a:p>
            <a:r>
              <a:rPr lang="en-US" sz="1400" dirty="0">
                <a:solidFill>
                  <a:srgbClr val="FFFFFF"/>
                </a:solidFill>
              </a:rPr>
              <a:t>1</a:t>
            </a:r>
          </a:p>
        </p:txBody>
      </p:sp>
    </p:spTree>
    <p:extLst>
      <p:ext uri="{BB962C8B-B14F-4D97-AF65-F5344CB8AC3E}">
        <p14:creationId xmlns:p14="http://schemas.microsoft.com/office/powerpoint/2010/main" val="1672084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Adults</a:t>
            </a:r>
            <a:endParaRPr lang="en-US" sz="3600" dirty="0">
              <a:solidFill>
                <a:srgbClr val="008000"/>
              </a:solidFill>
              <a:cs typeface="American Typewriter"/>
            </a:endParaRPr>
          </a:p>
        </p:txBody>
      </p:sp>
      <p:grpSp>
        <p:nvGrpSpPr>
          <p:cNvPr id="8" name="Group 7"/>
          <p:cNvGrpSpPr/>
          <p:nvPr/>
        </p:nvGrpSpPr>
        <p:grpSpPr>
          <a:xfrm>
            <a:off x="0"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3" name="Picture 2" descr="EAB_Adul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371600"/>
            <a:ext cx="6093682" cy="5014801"/>
          </a:xfrm>
          <a:prstGeom prst="rect">
            <a:avLst/>
          </a:prstGeom>
          <a:ln w="28575">
            <a:solidFill>
              <a:schemeClr val="tx1"/>
            </a:solidFill>
          </a:ln>
        </p:spPr>
      </p:pic>
      <p:sp>
        <p:nvSpPr>
          <p:cNvPr id="5" name="TextBox 4"/>
          <p:cNvSpPr txBox="1"/>
          <p:nvPr/>
        </p:nvSpPr>
        <p:spPr>
          <a:xfrm>
            <a:off x="-76200" y="6626423"/>
            <a:ext cx="3733800" cy="307777"/>
          </a:xfrm>
          <a:prstGeom prst="rect">
            <a:avLst/>
          </a:prstGeom>
          <a:noFill/>
        </p:spPr>
        <p:txBody>
          <a:bodyPr wrap="square" rtlCol="0">
            <a:spAutoFit/>
          </a:bodyPr>
          <a:lstStyle/>
          <a:p>
            <a:r>
              <a:rPr lang="en-US" sz="1400" baseline="30000" dirty="0">
                <a:solidFill>
                  <a:srgbClr val="FFFFFF"/>
                </a:solidFill>
              </a:rPr>
              <a:t>1,2</a:t>
            </a:r>
            <a:r>
              <a:rPr lang="en-US" sz="1400" dirty="0">
                <a:solidFill>
                  <a:srgbClr val="FFFFFF"/>
                </a:solidFill>
              </a:rPr>
              <a:t>www.emeraldashborer.info/photos</a:t>
            </a:r>
          </a:p>
        </p:txBody>
      </p:sp>
      <p:sp>
        <p:nvSpPr>
          <p:cNvPr id="13" name="TextBox 12"/>
          <p:cNvSpPr txBox="1"/>
          <p:nvPr/>
        </p:nvSpPr>
        <p:spPr>
          <a:xfrm>
            <a:off x="6400800" y="1143000"/>
            <a:ext cx="2743200" cy="2031325"/>
          </a:xfrm>
          <a:prstGeom prst="rect">
            <a:avLst/>
          </a:prstGeom>
          <a:noFill/>
        </p:spPr>
        <p:txBody>
          <a:bodyPr wrap="square" rtlCol="0">
            <a:spAutoFit/>
          </a:bodyPr>
          <a:lstStyle/>
          <a:p>
            <a:r>
              <a:rPr lang="en-US" dirty="0"/>
              <a:t>Adults:</a:t>
            </a:r>
          </a:p>
          <a:p>
            <a:pPr marL="285750" indent="-285750">
              <a:buFont typeface="Arial"/>
              <a:buChar char="•"/>
            </a:pPr>
            <a:r>
              <a:rPr lang="en-US" dirty="0"/>
              <a:t>Bright, metallic green</a:t>
            </a:r>
          </a:p>
          <a:p>
            <a:pPr marL="285750" indent="-285750">
              <a:buFont typeface="Arial"/>
              <a:buChar char="•"/>
            </a:pPr>
            <a:r>
              <a:rPr lang="en-US" dirty="0"/>
              <a:t>½” long, flattened back</a:t>
            </a:r>
          </a:p>
          <a:p>
            <a:pPr marL="285750" indent="-285750">
              <a:buFont typeface="Arial"/>
              <a:buChar char="•"/>
            </a:pPr>
            <a:r>
              <a:rPr lang="en-US" dirty="0"/>
              <a:t>Dorsal surface of abdomen is coppery–red beneath wing covers	</a:t>
            </a:r>
          </a:p>
        </p:txBody>
      </p:sp>
      <p:pic>
        <p:nvPicPr>
          <p:cNvPr id="14" name="Picture 13" descr="EAB_Adult_Wing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3048000"/>
            <a:ext cx="3870429" cy="2363917"/>
          </a:xfrm>
          <a:prstGeom prst="rect">
            <a:avLst/>
          </a:prstGeom>
          <a:ln w="28575">
            <a:solidFill>
              <a:schemeClr val="tx1"/>
            </a:solidFill>
          </a:ln>
        </p:spPr>
      </p:pic>
      <p:sp>
        <p:nvSpPr>
          <p:cNvPr id="15" name="TextBox 14"/>
          <p:cNvSpPr txBox="1"/>
          <p:nvPr/>
        </p:nvSpPr>
        <p:spPr>
          <a:xfrm>
            <a:off x="6172200" y="6093023"/>
            <a:ext cx="304800" cy="307777"/>
          </a:xfrm>
          <a:prstGeom prst="rect">
            <a:avLst/>
          </a:prstGeom>
          <a:noFill/>
        </p:spPr>
        <p:txBody>
          <a:bodyPr wrap="square" rtlCol="0">
            <a:spAutoFit/>
          </a:bodyPr>
          <a:lstStyle/>
          <a:p>
            <a:r>
              <a:rPr lang="en-US" sz="1400" dirty="0">
                <a:solidFill>
                  <a:srgbClr val="FFFFFF"/>
                </a:solidFill>
              </a:rPr>
              <a:t>1</a:t>
            </a:r>
          </a:p>
        </p:txBody>
      </p:sp>
      <p:sp>
        <p:nvSpPr>
          <p:cNvPr id="16" name="TextBox 15"/>
          <p:cNvSpPr txBox="1"/>
          <p:nvPr/>
        </p:nvSpPr>
        <p:spPr>
          <a:xfrm>
            <a:off x="8763000" y="5105400"/>
            <a:ext cx="304800" cy="307777"/>
          </a:xfrm>
          <a:prstGeom prst="rect">
            <a:avLst/>
          </a:prstGeom>
          <a:noFill/>
        </p:spPr>
        <p:txBody>
          <a:bodyPr wrap="square" rtlCol="0">
            <a:spAutoFit/>
          </a:bodyPr>
          <a:lstStyle/>
          <a:p>
            <a:r>
              <a:rPr lang="en-US" sz="1400" dirty="0">
                <a:solidFill>
                  <a:srgbClr val="FFFFFF"/>
                </a:solidFill>
              </a:rPr>
              <a:t>2</a:t>
            </a:r>
          </a:p>
        </p:txBody>
      </p:sp>
    </p:spTree>
    <p:extLst>
      <p:ext uri="{BB962C8B-B14F-4D97-AF65-F5344CB8AC3E}">
        <p14:creationId xmlns:p14="http://schemas.microsoft.com/office/powerpoint/2010/main" val="1301259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Native Look-Alikes</a:t>
            </a:r>
            <a:endParaRPr lang="en-US" sz="3600" dirty="0">
              <a:solidFill>
                <a:srgbClr val="008000"/>
              </a:solidFill>
              <a:cs typeface="American Typewriter"/>
            </a:endParaRPr>
          </a:p>
        </p:txBody>
      </p:sp>
      <p:grpSp>
        <p:nvGrpSpPr>
          <p:cNvPr id="7" name="Group 6"/>
          <p:cNvGrpSpPr/>
          <p:nvPr/>
        </p:nvGrpSpPr>
        <p:grpSpPr>
          <a:xfrm>
            <a:off x="0"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6" name="Picture 5" descr="EAB_LookAlike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56" y="1219200"/>
            <a:ext cx="7043944" cy="5334000"/>
          </a:xfrm>
          <a:prstGeom prst="rect">
            <a:avLst/>
          </a:prstGeom>
          <a:ln w="28575">
            <a:solidFill>
              <a:schemeClr val="tx1"/>
            </a:solidFill>
          </a:ln>
        </p:spPr>
      </p:pic>
      <p:sp>
        <p:nvSpPr>
          <p:cNvPr id="15" name="TextBox 14"/>
          <p:cNvSpPr txBox="1"/>
          <p:nvPr/>
        </p:nvSpPr>
        <p:spPr>
          <a:xfrm>
            <a:off x="7162800" y="1066800"/>
            <a:ext cx="2133600" cy="2031325"/>
          </a:xfrm>
          <a:prstGeom prst="rect">
            <a:avLst/>
          </a:prstGeom>
          <a:noFill/>
        </p:spPr>
        <p:txBody>
          <a:bodyPr wrap="square" rtlCol="0">
            <a:spAutoFit/>
          </a:bodyPr>
          <a:lstStyle/>
          <a:p>
            <a:r>
              <a:rPr lang="en-US" dirty="0"/>
              <a:t>EAB  compared to Native </a:t>
            </a:r>
            <a:r>
              <a:rPr lang="en-US" i="1" dirty="0" err="1"/>
              <a:t>Agrilus</a:t>
            </a:r>
            <a:r>
              <a:rPr lang="en-US" i="1" dirty="0"/>
              <a:t> </a:t>
            </a:r>
            <a:r>
              <a:rPr lang="en-US" dirty="0"/>
              <a:t>are:</a:t>
            </a:r>
          </a:p>
          <a:p>
            <a:pPr marL="285750" indent="-285750">
              <a:buFont typeface="Arial"/>
              <a:buChar char="•"/>
            </a:pPr>
            <a:r>
              <a:rPr lang="en-US" dirty="0"/>
              <a:t>Generally larger</a:t>
            </a:r>
          </a:p>
          <a:p>
            <a:pPr marL="285750" indent="-285750">
              <a:buFont typeface="Arial"/>
              <a:buChar char="•"/>
            </a:pPr>
            <a:r>
              <a:rPr lang="en-US" dirty="0"/>
              <a:t>Brighter green</a:t>
            </a:r>
          </a:p>
          <a:p>
            <a:pPr marL="285750" indent="-285750">
              <a:buFont typeface="Arial"/>
              <a:buChar char="•"/>
            </a:pPr>
            <a:r>
              <a:rPr lang="en-US" dirty="0">
                <a:solidFill>
                  <a:srgbClr val="860908"/>
                </a:solidFill>
              </a:rPr>
              <a:t>Upper side of abdomen is coppery-red </a:t>
            </a:r>
          </a:p>
        </p:txBody>
      </p:sp>
      <p:sp>
        <p:nvSpPr>
          <p:cNvPr id="16" name="TextBox 15"/>
          <p:cNvSpPr txBox="1"/>
          <p:nvPr/>
        </p:nvSpPr>
        <p:spPr>
          <a:xfrm>
            <a:off x="-76200" y="6629400"/>
            <a:ext cx="5943600" cy="307777"/>
          </a:xfrm>
          <a:prstGeom prst="rect">
            <a:avLst/>
          </a:prstGeom>
          <a:noFill/>
        </p:spPr>
        <p:txBody>
          <a:bodyPr wrap="square" rtlCol="0">
            <a:spAutoFit/>
          </a:bodyPr>
          <a:lstStyle/>
          <a:p>
            <a:r>
              <a:rPr lang="en-US" sz="1400" baseline="30000" dirty="0">
                <a:solidFill>
                  <a:schemeClr val="bg1"/>
                </a:solidFill>
              </a:rPr>
              <a:t>1</a:t>
            </a:r>
            <a:r>
              <a:rPr lang="en-US" sz="1400" dirty="0">
                <a:solidFill>
                  <a:schemeClr val="bg1"/>
                </a:solidFill>
              </a:rPr>
              <a:t>www.emeraldashborer.info/files/</a:t>
            </a:r>
            <a:r>
              <a:rPr lang="en-US" sz="1400" dirty="0" err="1">
                <a:solidFill>
                  <a:schemeClr val="bg1"/>
                </a:solidFill>
              </a:rPr>
              <a:t>eab_id_guide.pdf</a:t>
            </a:r>
            <a:endParaRPr lang="en-US" sz="1400" dirty="0">
              <a:solidFill>
                <a:schemeClr val="bg1"/>
              </a:solidFill>
            </a:endParaRPr>
          </a:p>
        </p:txBody>
      </p:sp>
      <p:pic>
        <p:nvPicPr>
          <p:cNvPr id="17" name="Picture 16" descr="EAB_CopperyAb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3352800"/>
            <a:ext cx="886726" cy="1981200"/>
          </a:xfrm>
          <a:prstGeom prst="rect">
            <a:avLst/>
          </a:prstGeom>
          <a:ln w="15875">
            <a:solidFill>
              <a:schemeClr val="tx1"/>
            </a:solidFill>
          </a:ln>
        </p:spPr>
      </p:pic>
      <p:sp>
        <p:nvSpPr>
          <p:cNvPr id="18" name="TextBox 17"/>
          <p:cNvSpPr txBox="1"/>
          <p:nvPr/>
        </p:nvSpPr>
        <p:spPr>
          <a:xfrm>
            <a:off x="8305800" y="5026223"/>
            <a:ext cx="152400" cy="307777"/>
          </a:xfrm>
          <a:prstGeom prst="rect">
            <a:avLst/>
          </a:prstGeom>
          <a:noFill/>
        </p:spPr>
        <p:txBody>
          <a:bodyPr wrap="square" rtlCol="0">
            <a:spAutoFit/>
          </a:bodyPr>
          <a:lstStyle/>
          <a:p>
            <a:r>
              <a:rPr lang="en-US" sz="1400" dirty="0"/>
              <a:t>1</a:t>
            </a:r>
          </a:p>
        </p:txBody>
      </p:sp>
    </p:spTree>
    <p:extLst>
      <p:ext uri="{BB962C8B-B14F-4D97-AF65-F5344CB8AC3E}">
        <p14:creationId xmlns:p14="http://schemas.microsoft.com/office/powerpoint/2010/main" val="17053766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Signs and Symptoms</a:t>
            </a:r>
            <a:endParaRPr lang="en-US" sz="3600" dirty="0">
              <a:solidFill>
                <a:srgbClr val="008000"/>
              </a:solidFill>
              <a:cs typeface="American Typewriter"/>
            </a:endParaRPr>
          </a:p>
        </p:txBody>
      </p:sp>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2" name="Picture 1"/>
          <p:cNvPicPr>
            <a:picLocks noChangeAspect="1"/>
          </p:cNvPicPr>
          <p:nvPr/>
        </p:nvPicPr>
        <p:blipFill>
          <a:blip r:embed="rId4"/>
          <a:stretch>
            <a:fillRect/>
          </a:stretch>
        </p:blipFill>
        <p:spPr>
          <a:xfrm>
            <a:off x="3248778" y="304800"/>
            <a:ext cx="5914736" cy="3581400"/>
          </a:xfrm>
          <a:prstGeom prst="rect">
            <a:avLst/>
          </a:prstGeom>
        </p:spPr>
      </p:pic>
      <p:pic>
        <p:nvPicPr>
          <p:cNvPr id="10" name="Picture 9" descr="ASHWITH60DIEBAC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3810000"/>
            <a:ext cx="2819400" cy="2985247"/>
          </a:xfrm>
          <a:prstGeom prst="rect">
            <a:avLst/>
          </a:prstGeom>
          <a:ln w="15875">
            <a:solidFill>
              <a:schemeClr val="tx1"/>
            </a:solidFill>
          </a:ln>
        </p:spPr>
      </p:pic>
      <p:sp>
        <p:nvSpPr>
          <p:cNvPr id="20" name="TextBox 19"/>
          <p:cNvSpPr txBox="1"/>
          <p:nvPr/>
        </p:nvSpPr>
        <p:spPr>
          <a:xfrm>
            <a:off x="7162800" y="4114800"/>
            <a:ext cx="2590800" cy="381000"/>
          </a:xfrm>
          <a:prstGeom prst="rect">
            <a:avLst/>
          </a:prstGeom>
          <a:noFill/>
        </p:spPr>
        <p:txBody>
          <a:bodyPr wrap="square" rtlCol="0">
            <a:spAutoFit/>
          </a:bodyPr>
          <a:lstStyle/>
          <a:p>
            <a:r>
              <a:rPr lang="en-US" b="1" i="1" dirty="0">
                <a:solidFill>
                  <a:schemeClr val="accent1"/>
                </a:solidFill>
              </a:rPr>
              <a:t>60% Die-back</a:t>
            </a:r>
          </a:p>
        </p:txBody>
      </p:sp>
      <p:sp>
        <p:nvSpPr>
          <p:cNvPr id="21" name="TextBox 20"/>
          <p:cNvSpPr txBox="1"/>
          <p:nvPr/>
        </p:nvSpPr>
        <p:spPr>
          <a:xfrm>
            <a:off x="8382000" y="3505200"/>
            <a:ext cx="457200" cy="307777"/>
          </a:xfrm>
          <a:prstGeom prst="rect">
            <a:avLst/>
          </a:prstGeom>
          <a:noFill/>
        </p:spPr>
        <p:txBody>
          <a:bodyPr wrap="square" rtlCol="0">
            <a:spAutoFit/>
          </a:bodyPr>
          <a:lstStyle/>
          <a:p>
            <a:r>
              <a:rPr lang="en-US" sz="1400" dirty="0"/>
              <a:t>1</a:t>
            </a:r>
          </a:p>
        </p:txBody>
      </p:sp>
      <p:sp>
        <p:nvSpPr>
          <p:cNvPr id="22" name="TextBox 21"/>
          <p:cNvSpPr txBox="1"/>
          <p:nvPr/>
        </p:nvSpPr>
        <p:spPr>
          <a:xfrm>
            <a:off x="6858000" y="6550223"/>
            <a:ext cx="457200" cy="307777"/>
          </a:xfrm>
          <a:prstGeom prst="rect">
            <a:avLst/>
          </a:prstGeom>
          <a:noFill/>
        </p:spPr>
        <p:txBody>
          <a:bodyPr wrap="square" rtlCol="0">
            <a:spAutoFit/>
          </a:bodyPr>
          <a:lstStyle/>
          <a:p>
            <a:r>
              <a:rPr lang="en-US" sz="1400" dirty="0"/>
              <a:t>2</a:t>
            </a:r>
          </a:p>
        </p:txBody>
      </p:sp>
      <p:sp>
        <p:nvSpPr>
          <p:cNvPr id="23" name="TextBox 22"/>
          <p:cNvSpPr txBox="1"/>
          <p:nvPr/>
        </p:nvSpPr>
        <p:spPr>
          <a:xfrm>
            <a:off x="-76200" y="6553201"/>
            <a:ext cx="4876800" cy="304800"/>
          </a:xfrm>
          <a:prstGeom prst="rect">
            <a:avLst/>
          </a:prstGeom>
          <a:noFill/>
        </p:spPr>
        <p:txBody>
          <a:bodyPr wrap="square" rtlCol="0">
            <a:spAutoFit/>
          </a:bodyPr>
          <a:lstStyle/>
          <a:p>
            <a:r>
              <a:rPr lang="en-US" sz="1400" baseline="30000" dirty="0">
                <a:solidFill>
                  <a:schemeClr val="bg1"/>
                </a:solidFill>
              </a:rPr>
              <a:t>1</a:t>
            </a:r>
            <a:r>
              <a:rPr lang="en-US" sz="1400" dirty="0">
                <a:solidFill>
                  <a:schemeClr val="bg1"/>
                </a:solidFill>
              </a:rPr>
              <a:t>www.stopthebeetle.info.  </a:t>
            </a:r>
            <a:r>
              <a:rPr lang="en-US" sz="1400" baseline="30000" dirty="0">
                <a:solidFill>
                  <a:schemeClr val="bg1"/>
                </a:solidFill>
              </a:rPr>
              <a:t>2</a:t>
            </a:r>
            <a:r>
              <a:rPr lang="en-US" sz="1400" dirty="0">
                <a:solidFill>
                  <a:schemeClr val="bg1"/>
                </a:solidFill>
              </a:rPr>
              <a:t>www.emeraldashborer.info</a:t>
            </a:r>
          </a:p>
        </p:txBody>
      </p:sp>
      <p:sp>
        <p:nvSpPr>
          <p:cNvPr id="25" name="Content Placeholder 14"/>
          <p:cNvSpPr txBox="1">
            <a:spLocks/>
          </p:cNvSpPr>
          <p:nvPr/>
        </p:nvSpPr>
        <p:spPr>
          <a:xfrm>
            <a:off x="1" y="1219200"/>
            <a:ext cx="3657599" cy="5181600"/>
          </a:xfrm>
          <a:prstGeom prst="rect">
            <a:avLst/>
          </a:prstGeom>
        </p:spPr>
        <p:txBody>
          <a:bodyPr vert="horz" lIns="91440" tIns="45720" rIns="91440" bIns="45720" rtlCol="0">
            <a:normAutofit lnSpcReduction="10000"/>
          </a:bodyPr>
          <a:lstStyle>
            <a:lvl1pPr marL="463550" indent="-463550" algn="l" defTabSz="914400" rtl="0" eaLnBrk="1" latinLnBrk="0" hangingPunct="1">
              <a:spcBef>
                <a:spcPts val="2000"/>
              </a:spcBef>
              <a:buSzPct val="90000"/>
              <a:buFontTx/>
              <a:buBlip>
                <a:blip r:embed="rId6"/>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7"/>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8"/>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8"/>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8"/>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8"/>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7"/>
              </a:buBlip>
              <a:defRPr lang="en-US" sz="1800" kern="1200" dirty="0">
                <a:solidFill>
                  <a:schemeClr val="tx1"/>
                </a:solidFill>
                <a:latin typeface="+mn-lt"/>
                <a:ea typeface="+mn-ea"/>
                <a:cs typeface="+mn-cs"/>
              </a:defRPr>
            </a:lvl9pPr>
          </a:lstStyle>
          <a:p>
            <a:pPr>
              <a:lnSpc>
                <a:spcPct val="150000"/>
              </a:lnSpc>
              <a:spcBef>
                <a:spcPts val="0"/>
              </a:spcBef>
            </a:pPr>
            <a:r>
              <a:rPr lang="en-US" b="1" dirty="0"/>
              <a:t>Canopy die-back</a:t>
            </a:r>
          </a:p>
          <a:p>
            <a:pPr>
              <a:lnSpc>
                <a:spcPct val="150000"/>
              </a:lnSpc>
              <a:spcBef>
                <a:spcPts val="0"/>
              </a:spcBef>
            </a:pPr>
            <a:r>
              <a:rPr lang="en-US" dirty="0"/>
              <a:t>D-shaped exit holes</a:t>
            </a:r>
          </a:p>
          <a:p>
            <a:pPr>
              <a:lnSpc>
                <a:spcPct val="150000"/>
              </a:lnSpc>
              <a:spcBef>
                <a:spcPts val="0"/>
              </a:spcBef>
            </a:pPr>
            <a:r>
              <a:rPr lang="en-US" i="1" dirty="0" err="1"/>
              <a:t>Epicormic</a:t>
            </a:r>
            <a:r>
              <a:rPr lang="en-US" i="1" dirty="0"/>
              <a:t> shoots</a:t>
            </a:r>
            <a:r>
              <a:rPr lang="en-US" dirty="0"/>
              <a:t>: sprouts grow from roots and trunk with abnormally large leaves</a:t>
            </a:r>
          </a:p>
          <a:p>
            <a:pPr>
              <a:lnSpc>
                <a:spcPct val="150000"/>
              </a:lnSpc>
              <a:spcBef>
                <a:spcPts val="0"/>
              </a:spcBef>
            </a:pPr>
            <a:r>
              <a:rPr lang="en-US" dirty="0"/>
              <a:t>Vertically split bark over    s-shaped feeding galleries</a:t>
            </a:r>
          </a:p>
          <a:p>
            <a:pPr>
              <a:lnSpc>
                <a:spcPct val="150000"/>
              </a:lnSpc>
              <a:spcBef>
                <a:spcPts val="0"/>
              </a:spcBef>
            </a:pPr>
            <a:r>
              <a:rPr lang="en-US" dirty="0"/>
              <a:t>Increased woodpecker activity</a:t>
            </a:r>
          </a:p>
        </p:txBody>
      </p:sp>
    </p:spTree>
    <p:extLst>
      <p:ext uri="{BB962C8B-B14F-4D97-AF65-F5344CB8AC3E}">
        <p14:creationId xmlns:p14="http://schemas.microsoft.com/office/powerpoint/2010/main" val="3772771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Signs and Symptoms</a:t>
            </a:r>
            <a:endParaRPr lang="en-US" sz="3600" dirty="0">
              <a:solidFill>
                <a:srgbClr val="008000"/>
              </a:solidFill>
              <a:cs typeface="American Typewriter"/>
            </a:endParaRPr>
          </a:p>
        </p:txBody>
      </p:sp>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7" name="Picture 5" descr="1439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524000"/>
            <a:ext cx="5486400" cy="365694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1" name="Content Placeholder 14"/>
          <p:cNvSpPr txBox="1">
            <a:spLocks/>
          </p:cNvSpPr>
          <p:nvPr/>
        </p:nvSpPr>
        <p:spPr>
          <a:xfrm>
            <a:off x="1" y="1219200"/>
            <a:ext cx="3657599" cy="5181600"/>
          </a:xfrm>
          <a:prstGeom prst="rect">
            <a:avLst/>
          </a:prstGeom>
        </p:spPr>
        <p:txBody>
          <a:bodyPr vert="horz" lIns="91440" tIns="45720" rIns="91440" bIns="45720" rtlCol="0">
            <a:normAutofit lnSpcReduction="10000"/>
          </a:bodyPr>
          <a:lstStyle>
            <a:lvl1pPr marL="463550" indent="-463550" algn="l" defTabSz="914400" rtl="0" eaLnBrk="1" latinLnBrk="0" hangingPunct="1">
              <a:spcBef>
                <a:spcPts val="2000"/>
              </a:spcBef>
              <a:buSzPct val="90000"/>
              <a:buFontTx/>
              <a:buBlip>
                <a:blip r:embed="rId5"/>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6"/>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7"/>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7"/>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7"/>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7"/>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6"/>
              </a:buBlip>
              <a:defRPr lang="en-US" sz="1800" kern="1200" dirty="0">
                <a:solidFill>
                  <a:schemeClr val="tx1"/>
                </a:solidFill>
                <a:latin typeface="+mn-lt"/>
                <a:ea typeface="+mn-ea"/>
                <a:cs typeface="+mn-cs"/>
              </a:defRPr>
            </a:lvl9pPr>
          </a:lstStyle>
          <a:p>
            <a:pPr>
              <a:lnSpc>
                <a:spcPct val="150000"/>
              </a:lnSpc>
              <a:spcBef>
                <a:spcPts val="0"/>
              </a:spcBef>
            </a:pPr>
            <a:r>
              <a:rPr lang="en-US" dirty="0"/>
              <a:t>Canopy die-back</a:t>
            </a:r>
          </a:p>
          <a:p>
            <a:pPr>
              <a:lnSpc>
                <a:spcPct val="150000"/>
              </a:lnSpc>
              <a:spcBef>
                <a:spcPts val="0"/>
              </a:spcBef>
            </a:pPr>
            <a:r>
              <a:rPr lang="en-US" b="1" dirty="0"/>
              <a:t>D-shaped exit holes</a:t>
            </a:r>
          </a:p>
          <a:p>
            <a:pPr>
              <a:lnSpc>
                <a:spcPct val="150000"/>
              </a:lnSpc>
              <a:spcBef>
                <a:spcPts val="0"/>
              </a:spcBef>
            </a:pPr>
            <a:r>
              <a:rPr lang="en-US" i="1" dirty="0" err="1"/>
              <a:t>Epicormic</a:t>
            </a:r>
            <a:r>
              <a:rPr lang="en-US" i="1" dirty="0"/>
              <a:t> shoots</a:t>
            </a:r>
            <a:r>
              <a:rPr lang="en-US" dirty="0"/>
              <a:t>: sprouts grow from roots and trunk with abnormally large leaves</a:t>
            </a:r>
          </a:p>
          <a:p>
            <a:pPr>
              <a:lnSpc>
                <a:spcPct val="150000"/>
              </a:lnSpc>
              <a:spcBef>
                <a:spcPts val="0"/>
              </a:spcBef>
            </a:pPr>
            <a:r>
              <a:rPr lang="en-US" dirty="0"/>
              <a:t>Vertically split bark over    s-shaped feeding galleries</a:t>
            </a:r>
          </a:p>
          <a:p>
            <a:pPr>
              <a:lnSpc>
                <a:spcPct val="150000"/>
              </a:lnSpc>
              <a:spcBef>
                <a:spcPts val="0"/>
              </a:spcBef>
            </a:pPr>
            <a:r>
              <a:rPr lang="en-US" dirty="0"/>
              <a:t>Increased woodpecker activity</a:t>
            </a:r>
          </a:p>
        </p:txBody>
      </p:sp>
    </p:spTree>
    <p:extLst>
      <p:ext uri="{BB962C8B-B14F-4D97-AF65-F5344CB8AC3E}">
        <p14:creationId xmlns:p14="http://schemas.microsoft.com/office/powerpoint/2010/main" val="3927029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Signs and Symptoms</a:t>
            </a:r>
            <a:endParaRPr lang="en-US" sz="3600" dirty="0">
              <a:solidFill>
                <a:srgbClr val="008000"/>
              </a:solidFill>
              <a:cs typeface="American Typewriter"/>
            </a:endParaRPr>
          </a:p>
        </p:txBody>
      </p:sp>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6" name="Content Placeholder 5" descr="502203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505200" y="1962150"/>
            <a:ext cx="5105400" cy="3829050"/>
          </a:xfrm>
          <a:prstGeom prst="rect">
            <a:avLst/>
          </a:prstGeom>
          <a:ln>
            <a:solidFill>
              <a:schemeClr val="tx1"/>
            </a:solidFill>
            <a:miter lim="800000"/>
            <a:headEnd/>
            <a:tailEnd/>
          </a:ln>
        </p:spPr>
      </p:pic>
      <p:pic>
        <p:nvPicPr>
          <p:cNvPr id="3" name="Picture 2"/>
          <p:cNvPicPr>
            <a:picLocks noChangeAspect="1"/>
          </p:cNvPicPr>
          <p:nvPr/>
        </p:nvPicPr>
        <p:blipFill>
          <a:blip r:embed="rId5"/>
          <a:stretch>
            <a:fillRect/>
          </a:stretch>
        </p:blipFill>
        <p:spPr>
          <a:xfrm>
            <a:off x="5867400" y="-30872"/>
            <a:ext cx="3327400" cy="2743200"/>
          </a:xfrm>
          <a:prstGeom prst="rect">
            <a:avLst/>
          </a:prstGeom>
        </p:spPr>
      </p:pic>
      <p:sp>
        <p:nvSpPr>
          <p:cNvPr id="9" name="TextBox 8"/>
          <p:cNvSpPr txBox="1"/>
          <p:nvPr/>
        </p:nvSpPr>
        <p:spPr>
          <a:xfrm>
            <a:off x="8763000" y="2133600"/>
            <a:ext cx="228600" cy="307777"/>
          </a:xfrm>
          <a:prstGeom prst="rect">
            <a:avLst/>
          </a:prstGeom>
          <a:noFill/>
        </p:spPr>
        <p:txBody>
          <a:bodyPr wrap="square" rtlCol="0">
            <a:spAutoFit/>
          </a:bodyPr>
          <a:lstStyle/>
          <a:p>
            <a:r>
              <a:rPr lang="en-US" sz="1400" dirty="0"/>
              <a:t>1</a:t>
            </a:r>
          </a:p>
        </p:txBody>
      </p:sp>
      <p:sp>
        <p:nvSpPr>
          <p:cNvPr id="21" name="TextBox 20"/>
          <p:cNvSpPr txBox="1"/>
          <p:nvPr/>
        </p:nvSpPr>
        <p:spPr>
          <a:xfrm>
            <a:off x="-76200" y="6553201"/>
            <a:ext cx="4876800" cy="304800"/>
          </a:xfrm>
          <a:prstGeom prst="rect">
            <a:avLst/>
          </a:prstGeom>
          <a:noFill/>
        </p:spPr>
        <p:txBody>
          <a:bodyPr wrap="square" rtlCol="0">
            <a:spAutoFit/>
          </a:bodyPr>
          <a:lstStyle/>
          <a:p>
            <a:r>
              <a:rPr lang="en-US" sz="1400" baseline="30000" dirty="0">
                <a:solidFill>
                  <a:schemeClr val="bg1"/>
                </a:solidFill>
              </a:rPr>
              <a:t>1</a:t>
            </a:r>
            <a:r>
              <a:rPr lang="en-US" sz="1400" dirty="0">
                <a:solidFill>
                  <a:schemeClr val="bg1"/>
                </a:solidFill>
              </a:rPr>
              <a:t>www.stopthebeetle.info </a:t>
            </a:r>
          </a:p>
        </p:txBody>
      </p:sp>
      <p:sp>
        <p:nvSpPr>
          <p:cNvPr id="22" name="Content Placeholder 14"/>
          <p:cNvSpPr txBox="1">
            <a:spLocks/>
          </p:cNvSpPr>
          <p:nvPr/>
        </p:nvSpPr>
        <p:spPr>
          <a:xfrm>
            <a:off x="1" y="1219200"/>
            <a:ext cx="3657599" cy="5181600"/>
          </a:xfrm>
          <a:prstGeom prst="rect">
            <a:avLst/>
          </a:prstGeom>
        </p:spPr>
        <p:txBody>
          <a:bodyPr vert="horz" lIns="91440" tIns="45720" rIns="91440" bIns="45720" rtlCol="0">
            <a:normAutofit lnSpcReduction="10000"/>
          </a:bodyPr>
          <a:lstStyle>
            <a:lvl1pPr marL="463550" indent="-463550" algn="l" defTabSz="914400" rtl="0" eaLnBrk="1" latinLnBrk="0" hangingPunct="1">
              <a:spcBef>
                <a:spcPts val="2000"/>
              </a:spcBef>
              <a:buSzPct val="90000"/>
              <a:buFontTx/>
              <a:buBlip>
                <a:blip r:embed="rId6"/>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7"/>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8"/>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8"/>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8"/>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8"/>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7"/>
              </a:buBlip>
              <a:defRPr lang="en-US" sz="1800" kern="1200" dirty="0">
                <a:solidFill>
                  <a:schemeClr val="tx1"/>
                </a:solidFill>
                <a:latin typeface="+mn-lt"/>
                <a:ea typeface="+mn-ea"/>
                <a:cs typeface="+mn-cs"/>
              </a:defRPr>
            </a:lvl9pPr>
          </a:lstStyle>
          <a:p>
            <a:pPr>
              <a:lnSpc>
                <a:spcPct val="150000"/>
              </a:lnSpc>
              <a:spcBef>
                <a:spcPts val="0"/>
              </a:spcBef>
            </a:pPr>
            <a:r>
              <a:rPr lang="en-US" dirty="0"/>
              <a:t>Canopy die-back</a:t>
            </a:r>
          </a:p>
          <a:p>
            <a:pPr>
              <a:lnSpc>
                <a:spcPct val="150000"/>
              </a:lnSpc>
              <a:spcBef>
                <a:spcPts val="0"/>
              </a:spcBef>
            </a:pPr>
            <a:r>
              <a:rPr lang="en-US" dirty="0"/>
              <a:t>D-shaped exit holes</a:t>
            </a:r>
          </a:p>
          <a:p>
            <a:pPr>
              <a:lnSpc>
                <a:spcPct val="150000"/>
              </a:lnSpc>
              <a:spcBef>
                <a:spcPts val="0"/>
              </a:spcBef>
            </a:pPr>
            <a:r>
              <a:rPr lang="en-US" b="1" i="1" dirty="0" err="1"/>
              <a:t>Epicormic</a:t>
            </a:r>
            <a:r>
              <a:rPr lang="en-US" b="1" i="1" dirty="0"/>
              <a:t> shoots</a:t>
            </a:r>
            <a:r>
              <a:rPr lang="en-US" b="1" dirty="0"/>
              <a:t>: sprouts grow from roots and trunk with abnormally large leaves</a:t>
            </a:r>
          </a:p>
          <a:p>
            <a:pPr>
              <a:lnSpc>
                <a:spcPct val="150000"/>
              </a:lnSpc>
              <a:spcBef>
                <a:spcPts val="0"/>
              </a:spcBef>
            </a:pPr>
            <a:r>
              <a:rPr lang="en-US" dirty="0"/>
              <a:t>Vertically split bark over    s-shaped feeding galleries</a:t>
            </a:r>
          </a:p>
          <a:p>
            <a:pPr>
              <a:lnSpc>
                <a:spcPct val="150000"/>
              </a:lnSpc>
              <a:spcBef>
                <a:spcPts val="0"/>
              </a:spcBef>
            </a:pPr>
            <a:r>
              <a:rPr lang="en-US" dirty="0"/>
              <a:t>Increased woodpecker activity</a:t>
            </a:r>
          </a:p>
        </p:txBody>
      </p:sp>
    </p:spTree>
    <p:extLst>
      <p:ext uri="{BB962C8B-B14F-4D97-AF65-F5344CB8AC3E}">
        <p14:creationId xmlns:p14="http://schemas.microsoft.com/office/powerpoint/2010/main" val="3927029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Signs and Symptoms</a:t>
            </a:r>
            <a:endParaRPr lang="en-US" sz="3600" dirty="0">
              <a:solidFill>
                <a:srgbClr val="008000"/>
              </a:solidFill>
              <a:cs typeface="American Typewriter"/>
            </a:endParaRPr>
          </a:p>
        </p:txBody>
      </p:sp>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5" name="Picture 4"/>
          <p:cNvPicPr>
            <a:picLocks noChangeAspect="1"/>
          </p:cNvPicPr>
          <p:nvPr/>
        </p:nvPicPr>
        <p:blipFill>
          <a:blip r:embed="rId4"/>
          <a:stretch>
            <a:fillRect/>
          </a:stretch>
        </p:blipFill>
        <p:spPr>
          <a:xfrm>
            <a:off x="3429000" y="533399"/>
            <a:ext cx="3733800" cy="3125329"/>
          </a:xfrm>
          <a:prstGeom prst="rect">
            <a:avLst/>
          </a:prstGeom>
        </p:spPr>
      </p:pic>
      <p:sp>
        <p:nvSpPr>
          <p:cNvPr id="19" name="Content Placeholder 14"/>
          <p:cNvSpPr txBox="1">
            <a:spLocks/>
          </p:cNvSpPr>
          <p:nvPr/>
        </p:nvSpPr>
        <p:spPr>
          <a:xfrm>
            <a:off x="1" y="1219200"/>
            <a:ext cx="3657599" cy="5181600"/>
          </a:xfrm>
          <a:prstGeom prst="rect">
            <a:avLst/>
          </a:prstGeom>
        </p:spPr>
        <p:txBody>
          <a:bodyPr vert="horz" lIns="91440" tIns="45720" rIns="91440" bIns="45720" rtlCol="0">
            <a:normAutofit fontScale="92500"/>
          </a:bodyPr>
          <a:lstStyle>
            <a:lvl1pPr marL="463550" indent="-463550" algn="l" defTabSz="914400" rtl="0" eaLnBrk="1" latinLnBrk="0" hangingPunct="1">
              <a:spcBef>
                <a:spcPts val="2000"/>
              </a:spcBef>
              <a:buSzPct val="90000"/>
              <a:buFontTx/>
              <a:buBlip>
                <a:blip r:embed="rId5"/>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6"/>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7"/>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7"/>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7"/>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7"/>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6"/>
              </a:buBlip>
              <a:defRPr lang="en-US" sz="1800" kern="1200" dirty="0">
                <a:solidFill>
                  <a:schemeClr val="tx1"/>
                </a:solidFill>
                <a:latin typeface="+mn-lt"/>
                <a:ea typeface="+mn-ea"/>
                <a:cs typeface="+mn-cs"/>
              </a:defRPr>
            </a:lvl9pPr>
          </a:lstStyle>
          <a:p>
            <a:pPr>
              <a:lnSpc>
                <a:spcPct val="150000"/>
              </a:lnSpc>
              <a:spcBef>
                <a:spcPts val="0"/>
              </a:spcBef>
            </a:pPr>
            <a:r>
              <a:rPr lang="en-US" dirty="0"/>
              <a:t>Canopy die-back</a:t>
            </a:r>
          </a:p>
          <a:p>
            <a:pPr>
              <a:lnSpc>
                <a:spcPct val="150000"/>
              </a:lnSpc>
              <a:spcBef>
                <a:spcPts val="0"/>
              </a:spcBef>
            </a:pPr>
            <a:r>
              <a:rPr lang="en-US" dirty="0"/>
              <a:t>D-shaped exit holes</a:t>
            </a:r>
          </a:p>
          <a:p>
            <a:pPr>
              <a:lnSpc>
                <a:spcPct val="150000"/>
              </a:lnSpc>
              <a:spcBef>
                <a:spcPts val="0"/>
              </a:spcBef>
            </a:pPr>
            <a:r>
              <a:rPr lang="en-US" i="1" dirty="0" err="1"/>
              <a:t>Epicormic</a:t>
            </a:r>
            <a:r>
              <a:rPr lang="en-US" i="1" dirty="0"/>
              <a:t> shoots</a:t>
            </a:r>
            <a:r>
              <a:rPr lang="en-US" dirty="0"/>
              <a:t>: sprouts grow from roots and trunk with abnormally large leaves</a:t>
            </a:r>
          </a:p>
          <a:p>
            <a:pPr>
              <a:lnSpc>
                <a:spcPct val="150000"/>
              </a:lnSpc>
              <a:spcBef>
                <a:spcPts val="0"/>
              </a:spcBef>
            </a:pPr>
            <a:r>
              <a:rPr lang="en-US" b="1" dirty="0"/>
              <a:t>Vertically split bark over    s-shaped feeding galleries</a:t>
            </a:r>
          </a:p>
          <a:p>
            <a:pPr>
              <a:lnSpc>
                <a:spcPct val="150000"/>
              </a:lnSpc>
              <a:spcBef>
                <a:spcPts val="0"/>
              </a:spcBef>
            </a:pPr>
            <a:r>
              <a:rPr lang="en-US" dirty="0"/>
              <a:t>Increased woodpecker activity</a:t>
            </a:r>
          </a:p>
        </p:txBody>
      </p:sp>
      <p:pic>
        <p:nvPicPr>
          <p:cNvPr id="4" name="Picture 3"/>
          <p:cNvPicPr>
            <a:picLocks noChangeAspect="1"/>
          </p:cNvPicPr>
          <p:nvPr/>
        </p:nvPicPr>
        <p:blipFill>
          <a:blip r:embed="rId8"/>
          <a:stretch>
            <a:fillRect/>
          </a:stretch>
        </p:blipFill>
        <p:spPr>
          <a:xfrm>
            <a:off x="5257800" y="3101515"/>
            <a:ext cx="3632200" cy="2994485"/>
          </a:xfrm>
          <a:prstGeom prst="rect">
            <a:avLst/>
          </a:prstGeom>
        </p:spPr>
      </p:pic>
      <p:sp>
        <p:nvSpPr>
          <p:cNvPr id="15" name="TextBox 14"/>
          <p:cNvSpPr txBox="1"/>
          <p:nvPr/>
        </p:nvSpPr>
        <p:spPr>
          <a:xfrm>
            <a:off x="-76200" y="6553201"/>
            <a:ext cx="4876800" cy="304800"/>
          </a:xfrm>
          <a:prstGeom prst="rect">
            <a:avLst/>
          </a:prstGeom>
          <a:noFill/>
        </p:spPr>
        <p:txBody>
          <a:bodyPr wrap="square" rtlCol="0">
            <a:spAutoFit/>
          </a:bodyPr>
          <a:lstStyle/>
          <a:p>
            <a:r>
              <a:rPr lang="en-US" sz="1400" dirty="0" err="1">
                <a:solidFill>
                  <a:schemeClr val="bg1"/>
                </a:solidFill>
              </a:rPr>
              <a:t>www.stopthebeetle.info</a:t>
            </a:r>
            <a:r>
              <a:rPr lang="en-US" sz="1400" dirty="0">
                <a:solidFill>
                  <a:schemeClr val="bg1"/>
                </a:solidFill>
              </a:rPr>
              <a:t>.  </a:t>
            </a:r>
          </a:p>
        </p:txBody>
      </p:sp>
    </p:spTree>
    <p:extLst>
      <p:ext uri="{BB962C8B-B14F-4D97-AF65-F5344CB8AC3E}">
        <p14:creationId xmlns:p14="http://schemas.microsoft.com/office/powerpoint/2010/main" val="387601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Signs and Symptoms</a:t>
            </a:r>
            <a:endParaRPr lang="en-US" sz="3600" dirty="0">
              <a:solidFill>
                <a:srgbClr val="008000"/>
              </a:solidFill>
              <a:cs typeface="American Typewriter"/>
            </a:endParaRPr>
          </a:p>
        </p:txBody>
      </p:sp>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20" name="Content Placeholder 14"/>
          <p:cNvSpPr txBox="1">
            <a:spLocks/>
          </p:cNvSpPr>
          <p:nvPr/>
        </p:nvSpPr>
        <p:spPr>
          <a:xfrm>
            <a:off x="1" y="1219200"/>
            <a:ext cx="3657599" cy="5181600"/>
          </a:xfrm>
          <a:prstGeom prst="rect">
            <a:avLst/>
          </a:prstGeom>
        </p:spPr>
        <p:txBody>
          <a:bodyPr vert="horz" lIns="91440" tIns="45720" rIns="91440" bIns="45720" rtlCol="0">
            <a:normAutofit lnSpcReduction="10000"/>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lnSpc>
                <a:spcPct val="150000"/>
              </a:lnSpc>
              <a:spcBef>
                <a:spcPts val="0"/>
              </a:spcBef>
            </a:pPr>
            <a:r>
              <a:rPr lang="en-US" dirty="0"/>
              <a:t>Canopy die-back</a:t>
            </a:r>
          </a:p>
          <a:p>
            <a:pPr>
              <a:lnSpc>
                <a:spcPct val="150000"/>
              </a:lnSpc>
              <a:spcBef>
                <a:spcPts val="0"/>
              </a:spcBef>
            </a:pPr>
            <a:r>
              <a:rPr lang="en-US" dirty="0"/>
              <a:t>D-shaped exit holes</a:t>
            </a:r>
          </a:p>
          <a:p>
            <a:pPr>
              <a:lnSpc>
                <a:spcPct val="150000"/>
              </a:lnSpc>
              <a:spcBef>
                <a:spcPts val="0"/>
              </a:spcBef>
            </a:pPr>
            <a:r>
              <a:rPr lang="en-US" i="1" dirty="0" err="1"/>
              <a:t>Epicormic</a:t>
            </a:r>
            <a:r>
              <a:rPr lang="en-US" i="1" dirty="0"/>
              <a:t> shoots</a:t>
            </a:r>
            <a:r>
              <a:rPr lang="en-US" dirty="0"/>
              <a:t>: sprouts grow from roots and trunk with abnormally large leaves</a:t>
            </a:r>
          </a:p>
          <a:p>
            <a:pPr>
              <a:lnSpc>
                <a:spcPct val="150000"/>
              </a:lnSpc>
              <a:spcBef>
                <a:spcPts val="0"/>
              </a:spcBef>
            </a:pPr>
            <a:r>
              <a:rPr lang="en-US" dirty="0"/>
              <a:t>Vertically split bark over    s-shaped feeding galleries</a:t>
            </a:r>
          </a:p>
          <a:p>
            <a:pPr>
              <a:lnSpc>
                <a:spcPct val="150000"/>
              </a:lnSpc>
              <a:spcBef>
                <a:spcPts val="0"/>
              </a:spcBef>
            </a:pPr>
            <a:r>
              <a:rPr lang="en-US" b="1" dirty="0"/>
              <a:t>Increased woodpecker activity</a:t>
            </a:r>
          </a:p>
        </p:txBody>
      </p:sp>
      <p:pic>
        <p:nvPicPr>
          <p:cNvPr id="6" name="Picture 5" descr="WOODPECKEMPTYPUPACEL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7642" y="1828800"/>
            <a:ext cx="2899358" cy="4724400"/>
          </a:xfrm>
          <a:prstGeom prst="rect">
            <a:avLst/>
          </a:prstGeom>
          <a:ln w="15875">
            <a:solidFill>
              <a:schemeClr val="tx1"/>
            </a:solidFill>
          </a:ln>
        </p:spPr>
      </p:pic>
      <p:sp>
        <p:nvSpPr>
          <p:cNvPr id="21" name="TextBox 20"/>
          <p:cNvSpPr txBox="1"/>
          <p:nvPr/>
        </p:nvSpPr>
        <p:spPr>
          <a:xfrm>
            <a:off x="-76200" y="6553201"/>
            <a:ext cx="4876800" cy="304800"/>
          </a:xfrm>
          <a:prstGeom prst="rect">
            <a:avLst/>
          </a:prstGeom>
          <a:noFill/>
        </p:spPr>
        <p:txBody>
          <a:bodyPr wrap="square" rtlCol="0">
            <a:spAutoFit/>
          </a:bodyPr>
          <a:lstStyle/>
          <a:p>
            <a:r>
              <a:rPr lang="en-US" sz="1400" baseline="30000" dirty="0">
                <a:solidFill>
                  <a:schemeClr val="bg1"/>
                </a:solidFill>
              </a:rPr>
              <a:t>1</a:t>
            </a:r>
            <a:r>
              <a:rPr lang="en-US" sz="1400" dirty="0">
                <a:solidFill>
                  <a:schemeClr val="bg1"/>
                </a:solidFill>
              </a:rPr>
              <a:t>www.stopthebeetle.info.  </a:t>
            </a:r>
            <a:r>
              <a:rPr lang="en-US" sz="1400" baseline="30000" dirty="0">
                <a:solidFill>
                  <a:schemeClr val="bg1"/>
                </a:solidFill>
              </a:rPr>
              <a:t>2</a:t>
            </a:r>
            <a:r>
              <a:rPr lang="en-US" sz="1400" dirty="0">
                <a:solidFill>
                  <a:schemeClr val="bg1"/>
                </a:solidFill>
              </a:rPr>
              <a:t>www.emeraldashborer.info</a:t>
            </a:r>
          </a:p>
        </p:txBody>
      </p:sp>
      <p:pic>
        <p:nvPicPr>
          <p:cNvPr id="4" name="Picture 3"/>
          <p:cNvPicPr>
            <a:picLocks noChangeAspect="1"/>
          </p:cNvPicPr>
          <p:nvPr/>
        </p:nvPicPr>
        <p:blipFill>
          <a:blip r:embed="rId8"/>
          <a:stretch>
            <a:fillRect/>
          </a:stretch>
        </p:blipFill>
        <p:spPr>
          <a:xfrm>
            <a:off x="5443687" y="-24257"/>
            <a:ext cx="3732450" cy="3124199"/>
          </a:xfrm>
          <a:prstGeom prst="rect">
            <a:avLst/>
          </a:prstGeom>
        </p:spPr>
      </p:pic>
      <p:sp>
        <p:nvSpPr>
          <p:cNvPr id="22" name="TextBox 21"/>
          <p:cNvSpPr txBox="1"/>
          <p:nvPr/>
        </p:nvSpPr>
        <p:spPr>
          <a:xfrm>
            <a:off x="6172200" y="6248400"/>
            <a:ext cx="457200" cy="307777"/>
          </a:xfrm>
          <a:prstGeom prst="rect">
            <a:avLst/>
          </a:prstGeom>
          <a:noFill/>
        </p:spPr>
        <p:txBody>
          <a:bodyPr wrap="square" rtlCol="0">
            <a:spAutoFit/>
          </a:bodyPr>
          <a:lstStyle/>
          <a:p>
            <a:r>
              <a:rPr lang="en-US" sz="1400" dirty="0">
                <a:solidFill>
                  <a:srgbClr val="FFFFFF"/>
                </a:solidFill>
              </a:rPr>
              <a:t>2</a:t>
            </a:r>
          </a:p>
        </p:txBody>
      </p:sp>
      <p:sp>
        <p:nvSpPr>
          <p:cNvPr id="23" name="TextBox 22"/>
          <p:cNvSpPr txBox="1"/>
          <p:nvPr/>
        </p:nvSpPr>
        <p:spPr>
          <a:xfrm>
            <a:off x="8458200" y="2667000"/>
            <a:ext cx="457200" cy="307777"/>
          </a:xfrm>
          <a:prstGeom prst="rect">
            <a:avLst/>
          </a:prstGeom>
          <a:noFill/>
        </p:spPr>
        <p:txBody>
          <a:bodyPr wrap="square" rtlCol="0">
            <a:spAutoFit/>
          </a:bodyPr>
          <a:lstStyle/>
          <a:p>
            <a:r>
              <a:rPr lang="en-US" sz="1400" dirty="0">
                <a:solidFill>
                  <a:srgbClr val="FFFFFF"/>
                </a:solidFill>
              </a:rPr>
              <a:t>1</a:t>
            </a:r>
          </a:p>
        </p:txBody>
      </p:sp>
      <p:sp>
        <p:nvSpPr>
          <p:cNvPr id="7" name="TextBox 6"/>
          <p:cNvSpPr txBox="1"/>
          <p:nvPr/>
        </p:nvSpPr>
        <p:spPr>
          <a:xfrm>
            <a:off x="6629400" y="3505200"/>
            <a:ext cx="2057400" cy="646331"/>
          </a:xfrm>
          <a:prstGeom prst="rect">
            <a:avLst/>
          </a:prstGeom>
          <a:noFill/>
        </p:spPr>
        <p:txBody>
          <a:bodyPr wrap="square" rtlCol="0">
            <a:spAutoFit/>
          </a:bodyPr>
          <a:lstStyle/>
          <a:p>
            <a:r>
              <a:rPr lang="en-US" dirty="0">
                <a:solidFill>
                  <a:schemeClr val="accent1"/>
                </a:solidFill>
              </a:rPr>
              <a:t>Woodpeckers feed on </a:t>
            </a:r>
            <a:r>
              <a:rPr lang="en-US" dirty="0" err="1">
                <a:solidFill>
                  <a:schemeClr val="accent1"/>
                </a:solidFill>
              </a:rPr>
              <a:t>prepupal</a:t>
            </a:r>
            <a:r>
              <a:rPr lang="en-US" dirty="0">
                <a:solidFill>
                  <a:schemeClr val="accent1"/>
                </a:solidFill>
              </a:rPr>
              <a:t> larvae</a:t>
            </a:r>
          </a:p>
        </p:txBody>
      </p:sp>
    </p:spTree>
    <p:extLst>
      <p:ext uri="{BB962C8B-B14F-4D97-AF65-F5344CB8AC3E}">
        <p14:creationId xmlns:p14="http://schemas.microsoft.com/office/powerpoint/2010/main" val="387601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Damages &amp; Control Efforts</a:t>
            </a:r>
            <a:endParaRPr lang="en-US" sz="3600" dirty="0">
              <a:solidFill>
                <a:srgbClr val="008000"/>
              </a:solidFill>
              <a:cs typeface="American Typewriter"/>
            </a:endParaRPr>
          </a:p>
        </p:txBody>
      </p:sp>
      <p:pic>
        <p:nvPicPr>
          <p:cNvPr id="7" name="Content Placeholder 7" descr="EAB2_rsk_11_4_2011.jpg"/>
          <p:cNvPicPr>
            <a:picLocks noChangeAspect="1"/>
          </p:cNvPicPr>
          <p:nvPr/>
        </p:nvPicPr>
        <p:blipFill>
          <a:blip r:embed="rId3" cstate="print"/>
          <a:srcRect l="11889" r="11889"/>
          <a:stretch>
            <a:fillRect/>
          </a:stretch>
        </p:blipFill>
        <p:spPr>
          <a:xfrm>
            <a:off x="7031715" y="57035"/>
            <a:ext cx="2032775" cy="2061371"/>
          </a:xfrm>
          <a:prstGeom prst="rect">
            <a:avLst/>
          </a:prstGeom>
          <a:ln w="28575">
            <a:solidFill>
              <a:schemeClr val="tx1"/>
            </a:solidFill>
          </a:ln>
        </p:spPr>
      </p:pic>
      <p:sp>
        <p:nvSpPr>
          <p:cNvPr id="8" name="Content Placeholder 2"/>
          <p:cNvSpPr txBox="1">
            <a:spLocks/>
          </p:cNvSpPr>
          <p:nvPr/>
        </p:nvSpPr>
        <p:spPr>
          <a:xfrm>
            <a:off x="35437" y="1219200"/>
            <a:ext cx="3943282" cy="5614004"/>
          </a:xfrm>
          <a:prstGeom prst="rect">
            <a:avLst/>
          </a:prstGeom>
        </p:spPr>
        <p:txBody>
          <a:bodyPr vert="horz" lIns="91440" tIns="45720" rIns="91440" bIns="45720" rtlCol="0">
            <a:normAutofit fontScale="92500" lnSpcReduction="20000"/>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marL="0" indent="0">
              <a:lnSpc>
                <a:spcPct val="150000"/>
              </a:lnSpc>
              <a:spcBef>
                <a:spcPts val="0"/>
              </a:spcBef>
              <a:buNone/>
            </a:pPr>
            <a:r>
              <a:rPr lang="en-US" sz="3000" i="1" dirty="0">
                <a:solidFill>
                  <a:srgbClr val="800000"/>
                </a:solidFill>
                <a:latin typeface="Goudy Old Style"/>
              </a:rPr>
              <a:t>DAMAGE:</a:t>
            </a:r>
          </a:p>
          <a:p>
            <a:pPr>
              <a:lnSpc>
                <a:spcPct val="150000"/>
              </a:lnSpc>
              <a:spcBef>
                <a:spcPts val="0"/>
              </a:spcBef>
            </a:pPr>
            <a:r>
              <a:rPr lang="en-US" dirty="0">
                <a:solidFill>
                  <a:srgbClr val="800000"/>
                </a:solidFill>
              </a:rPr>
              <a:t>Current:  </a:t>
            </a:r>
          </a:p>
          <a:p>
            <a:pPr lvl="1">
              <a:spcBef>
                <a:spcPts val="0"/>
              </a:spcBef>
            </a:pPr>
            <a:r>
              <a:rPr lang="en-US" dirty="0">
                <a:solidFill>
                  <a:srgbClr val="800000"/>
                </a:solidFill>
              </a:rPr>
              <a:t>Killed &gt; 50 million ash trees (2008)</a:t>
            </a:r>
            <a:r>
              <a:rPr lang="en-US" baseline="30000" dirty="0">
                <a:solidFill>
                  <a:srgbClr val="800000"/>
                </a:solidFill>
              </a:rPr>
              <a:t>1</a:t>
            </a:r>
            <a:r>
              <a:rPr lang="en-US" dirty="0">
                <a:solidFill>
                  <a:srgbClr val="800000"/>
                </a:solidFill>
              </a:rPr>
              <a:t> </a:t>
            </a:r>
          </a:p>
          <a:p>
            <a:pPr lvl="1">
              <a:spcBef>
                <a:spcPts val="0"/>
              </a:spcBef>
            </a:pPr>
            <a:r>
              <a:rPr lang="en-US" dirty="0">
                <a:solidFill>
                  <a:srgbClr val="800000"/>
                </a:solidFill>
              </a:rPr>
              <a:t>Estimated 7.5 billion forestlands and 30-90 million in urban areas</a:t>
            </a:r>
            <a:r>
              <a:rPr lang="en-US" baseline="30000" dirty="0">
                <a:solidFill>
                  <a:srgbClr val="800000"/>
                </a:solidFill>
              </a:rPr>
              <a:t>2</a:t>
            </a:r>
          </a:p>
          <a:p>
            <a:pPr>
              <a:spcBef>
                <a:spcPts val="0"/>
              </a:spcBef>
            </a:pPr>
            <a:r>
              <a:rPr lang="en-US" dirty="0">
                <a:solidFill>
                  <a:srgbClr val="800000"/>
                </a:solidFill>
              </a:rPr>
              <a:t>Projected:</a:t>
            </a:r>
          </a:p>
          <a:p>
            <a:pPr lvl="1">
              <a:spcBef>
                <a:spcPts val="0"/>
              </a:spcBef>
            </a:pPr>
            <a:r>
              <a:rPr lang="en-US" dirty="0">
                <a:solidFill>
                  <a:srgbClr val="800000"/>
                </a:solidFill>
              </a:rPr>
              <a:t>$10 billion in costs for:</a:t>
            </a:r>
          </a:p>
          <a:p>
            <a:pPr lvl="2">
              <a:spcBef>
                <a:spcPts val="0"/>
              </a:spcBef>
            </a:pPr>
            <a:r>
              <a:rPr lang="en-US" dirty="0">
                <a:solidFill>
                  <a:srgbClr val="800000"/>
                </a:solidFill>
              </a:rPr>
              <a:t>Tree removal </a:t>
            </a:r>
          </a:p>
          <a:p>
            <a:pPr lvl="2">
              <a:spcBef>
                <a:spcPts val="0"/>
              </a:spcBef>
            </a:pPr>
            <a:r>
              <a:rPr lang="en-US" dirty="0">
                <a:solidFill>
                  <a:srgbClr val="800000"/>
                </a:solidFill>
              </a:rPr>
              <a:t>Tree replacement</a:t>
            </a:r>
          </a:p>
          <a:p>
            <a:pPr lvl="2">
              <a:spcBef>
                <a:spcPts val="0"/>
              </a:spcBef>
            </a:pPr>
            <a:r>
              <a:rPr lang="en-US" dirty="0">
                <a:solidFill>
                  <a:srgbClr val="800000"/>
                </a:solidFill>
              </a:rPr>
              <a:t>Chemical treatments</a:t>
            </a:r>
            <a:r>
              <a:rPr lang="en-US" baseline="30000" dirty="0">
                <a:solidFill>
                  <a:srgbClr val="800000"/>
                </a:solidFill>
              </a:rPr>
              <a:t>3</a:t>
            </a:r>
          </a:p>
          <a:p>
            <a:pPr>
              <a:spcBef>
                <a:spcPts val="0"/>
              </a:spcBef>
            </a:pPr>
            <a:r>
              <a:rPr lang="en-US" dirty="0">
                <a:solidFill>
                  <a:srgbClr val="800000"/>
                </a:solidFill>
              </a:rPr>
              <a:t>Ecological:</a:t>
            </a:r>
          </a:p>
          <a:p>
            <a:pPr lvl="1">
              <a:spcBef>
                <a:spcPts val="0"/>
              </a:spcBef>
            </a:pPr>
            <a:r>
              <a:rPr lang="en-US" dirty="0">
                <a:solidFill>
                  <a:srgbClr val="800000"/>
                </a:solidFill>
              </a:rPr>
              <a:t>Co-dominant species in deciduous forests and riparian zones</a:t>
            </a:r>
          </a:p>
          <a:p>
            <a:pPr lvl="1">
              <a:spcBef>
                <a:spcPts val="0"/>
              </a:spcBef>
            </a:pPr>
            <a:r>
              <a:rPr lang="en-US" dirty="0">
                <a:solidFill>
                  <a:srgbClr val="800000"/>
                </a:solidFill>
              </a:rPr>
              <a:t>21 species of butterflies and moths are specialists/dependent on ash</a:t>
            </a:r>
            <a:r>
              <a:rPr lang="en-US" baseline="30000" dirty="0">
                <a:solidFill>
                  <a:srgbClr val="800000"/>
                </a:solidFill>
              </a:rPr>
              <a:t>4</a:t>
            </a:r>
            <a:r>
              <a:rPr lang="en-US" dirty="0">
                <a:solidFill>
                  <a:srgbClr val="800000"/>
                </a:solidFill>
              </a:rPr>
              <a:t> </a:t>
            </a:r>
          </a:p>
          <a:p>
            <a:pPr>
              <a:spcBef>
                <a:spcPts val="0"/>
              </a:spcBef>
            </a:pPr>
            <a:endParaRPr lang="en-US" dirty="0">
              <a:solidFill>
                <a:srgbClr val="800000"/>
              </a:solidFill>
            </a:endParaRPr>
          </a:p>
        </p:txBody>
      </p:sp>
      <p:sp>
        <p:nvSpPr>
          <p:cNvPr id="9" name="Content Placeholder 14"/>
          <p:cNvSpPr>
            <a:spLocks noGrp="1"/>
          </p:cNvSpPr>
          <p:nvPr>
            <p:ph idx="1"/>
          </p:nvPr>
        </p:nvSpPr>
        <p:spPr>
          <a:xfrm>
            <a:off x="3597719" y="1098496"/>
            <a:ext cx="5165281" cy="5683304"/>
          </a:xfrm>
        </p:spPr>
        <p:txBody>
          <a:bodyPr>
            <a:normAutofit/>
          </a:bodyPr>
          <a:lstStyle/>
          <a:p>
            <a:pPr marL="0" indent="0">
              <a:lnSpc>
                <a:spcPct val="150000"/>
              </a:lnSpc>
              <a:spcBef>
                <a:spcPts val="0"/>
              </a:spcBef>
              <a:buNone/>
            </a:pPr>
            <a:r>
              <a:rPr lang="en-US" sz="3000" b="1" i="1" dirty="0">
                <a:solidFill>
                  <a:schemeClr val="accent6">
                    <a:lumMod val="50000"/>
                  </a:schemeClr>
                </a:solidFill>
              </a:rPr>
              <a:t>CONTROL:</a:t>
            </a:r>
          </a:p>
          <a:p>
            <a:pPr>
              <a:spcBef>
                <a:spcPts val="0"/>
              </a:spcBef>
            </a:pPr>
            <a:r>
              <a:rPr lang="en-US" dirty="0">
                <a:solidFill>
                  <a:schemeClr val="accent6">
                    <a:lumMod val="50000"/>
                  </a:schemeClr>
                </a:solidFill>
              </a:rPr>
              <a:t>Prevention: </a:t>
            </a:r>
          </a:p>
          <a:p>
            <a:pPr lvl="1">
              <a:spcBef>
                <a:spcPts val="0"/>
              </a:spcBef>
            </a:pPr>
            <a:r>
              <a:rPr lang="en-US" dirty="0">
                <a:solidFill>
                  <a:schemeClr val="accent6">
                    <a:lumMod val="50000"/>
                  </a:schemeClr>
                </a:solidFill>
              </a:rPr>
              <a:t>IPPC &amp; CBP requirements and inspections</a:t>
            </a:r>
          </a:p>
          <a:p>
            <a:pPr lvl="1">
              <a:spcBef>
                <a:spcPts val="0"/>
              </a:spcBef>
            </a:pPr>
            <a:r>
              <a:rPr lang="en-US" dirty="0">
                <a:solidFill>
                  <a:schemeClr val="accent6">
                    <a:lumMod val="50000"/>
                  </a:schemeClr>
                </a:solidFill>
              </a:rPr>
              <a:t>Quarantine zones established 2003: </a:t>
            </a:r>
          </a:p>
          <a:p>
            <a:pPr lvl="2">
              <a:spcBef>
                <a:spcPts val="0"/>
              </a:spcBef>
            </a:pPr>
            <a:r>
              <a:rPr lang="en-US" dirty="0">
                <a:solidFill>
                  <a:schemeClr val="accent6">
                    <a:lumMod val="50000"/>
                  </a:schemeClr>
                </a:solidFill>
              </a:rPr>
              <a:t>Firewood</a:t>
            </a:r>
          </a:p>
          <a:p>
            <a:pPr lvl="2">
              <a:spcBef>
                <a:spcPts val="0"/>
              </a:spcBef>
            </a:pPr>
            <a:r>
              <a:rPr lang="en-US" dirty="0">
                <a:solidFill>
                  <a:schemeClr val="accent6">
                    <a:lumMod val="50000"/>
                  </a:schemeClr>
                </a:solidFill>
              </a:rPr>
              <a:t>Nursery stock</a:t>
            </a:r>
          </a:p>
          <a:p>
            <a:pPr lvl="2">
              <a:spcBef>
                <a:spcPts val="0"/>
              </a:spcBef>
            </a:pPr>
            <a:r>
              <a:rPr lang="en-US" dirty="0">
                <a:solidFill>
                  <a:schemeClr val="accent6">
                    <a:lumMod val="50000"/>
                  </a:schemeClr>
                </a:solidFill>
              </a:rPr>
              <a:t>Green lumber </a:t>
            </a:r>
          </a:p>
          <a:p>
            <a:pPr>
              <a:spcBef>
                <a:spcPts val="0"/>
              </a:spcBef>
            </a:pPr>
            <a:r>
              <a:rPr lang="en-US" dirty="0">
                <a:solidFill>
                  <a:schemeClr val="accent6">
                    <a:lumMod val="50000"/>
                  </a:schemeClr>
                </a:solidFill>
              </a:rPr>
              <a:t>Treatment:</a:t>
            </a:r>
          </a:p>
          <a:p>
            <a:pPr lvl="1">
              <a:spcBef>
                <a:spcPts val="0"/>
              </a:spcBef>
            </a:pPr>
            <a:r>
              <a:rPr lang="en-US" dirty="0">
                <a:solidFill>
                  <a:schemeClr val="accent6">
                    <a:lumMod val="50000"/>
                  </a:schemeClr>
                </a:solidFill>
              </a:rPr>
              <a:t>Manual: Tree removal &amp; replacement</a:t>
            </a:r>
          </a:p>
          <a:p>
            <a:pPr lvl="1">
              <a:spcBef>
                <a:spcPts val="0"/>
              </a:spcBef>
            </a:pPr>
            <a:r>
              <a:rPr lang="en-US" dirty="0" err="1">
                <a:solidFill>
                  <a:schemeClr val="accent6">
                    <a:lumMod val="50000"/>
                  </a:schemeClr>
                </a:solidFill>
              </a:rPr>
              <a:t>Biocontrol</a:t>
            </a:r>
            <a:r>
              <a:rPr lang="en-US" dirty="0">
                <a:solidFill>
                  <a:schemeClr val="accent6">
                    <a:lumMod val="50000"/>
                  </a:schemeClr>
                </a:solidFill>
              </a:rPr>
              <a:t>: Parasitoid stingless wasp</a:t>
            </a:r>
          </a:p>
          <a:p>
            <a:pPr lvl="1">
              <a:spcBef>
                <a:spcPts val="0"/>
              </a:spcBef>
            </a:pPr>
            <a:r>
              <a:rPr lang="en-US" dirty="0">
                <a:solidFill>
                  <a:schemeClr val="accent6">
                    <a:lumMod val="50000"/>
                  </a:schemeClr>
                </a:solidFill>
              </a:rPr>
              <a:t>Chemical: stem pesticide injections</a:t>
            </a:r>
          </a:p>
          <a:p>
            <a:pPr>
              <a:spcBef>
                <a:spcPts val="0"/>
              </a:spcBef>
            </a:pPr>
            <a:r>
              <a:rPr lang="en-US" dirty="0">
                <a:solidFill>
                  <a:schemeClr val="accent6">
                    <a:lumMod val="50000"/>
                  </a:schemeClr>
                </a:solidFill>
              </a:rPr>
              <a:t>Outreach:</a:t>
            </a:r>
          </a:p>
          <a:p>
            <a:pPr lvl="1">
              <a:spcBef>
                <a:spcPts val="0"/>
              </a:spcBef>
            </a:pPr>
            <a:r>
              <a:rPr lang="en-US" i="1" dirty="0">
                <a:solidFill>
                  <a:srgbClr val="0000FF"/>
                </a:solidFill>
              </a:rPr>
              <a:t>http://www.stopthebeetle.info</a:t>
            </a:r>
          </a:p>
          <a:p>
            <a:pPr lvl="1">
              <a:spcBef>
                <a:spcPts val="0"/>
              </a:spcBef>
            </a:pPr>
            <a:r>
              <a:rPr lang="en-US" i="1" dirty="0">
                <a:solidFill>
                  <a:srgbClr val="0000FF"/>
                </a:solidFill>
              </a:rPr>
              <a:t>www.hungrypests.com</a:t>
            </a:r>
          </a:p>
          <a:p>
            <a:pPr lvl="1">
              <a:spcBef>
                <a:spcPts val="0"/>
              </a:spcBef>
            </a:pPr>
            <a:r>
              <a:rPr lang="en-US" i="1" dirty="0" err="1">
                <a:solidFill>
                  <a:srgbClr val="0000FF"/>
                </a:solidFill>
              </a:rPr>
              <a:t>www.emeraldashborer.info</a:t>
            </a:r>
            <a:r>
              <a:rPr lang="en-US" i="1" dirty="0">
                <a:solidFill>
                  <a:srgbClr val="3366FF"/>
                </a:solidFill>
              </a:rPr>
              <a:t>/</a:t>
            </a:r>
          </a:p>
        </p:txBody>
      </p:sp>
      <p:grpSp>
        <p:nvGrpSpPr>
          <p:cNvPr id="10" name="Group 9"/>
          <p:cNvGrpSpPr/>
          <p:nvPr/>
        </p:nvGrpSpPr>
        <p:grpSpPr>
          <a:xfrm>
            <a:off x="0" y="6019800"/>
            <a:ext cx="9144000" cy="838200"/>
            <a:chOff x="0" y="6019800"/>
            <a:chExt cx="9144000" cy="838200"/>
          </a:xfrm>
        </p:grpSpPr>
        <p:sp>
          <p:nvSpPr>
            <p:cNvPr id="11" name="Round Same Side Corner Rectangle 10"/>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olor_black.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3" name="Rectangle 12"/>
          <p:cNvSpPr/>
          <p:nvPr/>
        </p:nvSpPr>
        <p:spPr>
          <a:xfrm>
            <a:off x="-46975" y="6553200"/>
            <a:ext cx="5615552" cy="307777"/>
          </a:xfrm>
          <a:prstGeom prst="rect">
            <a:avLst/>
          </a:prstGeom>
        </p:spPr>
        <p:txBody>
          <a:bodyPr wrap="none">
            <a:spAutoFit/>
          </a:bodyPr>
          <a:lstStyle/>
          <a:p>
            <a:r>
              <a:rPr lang="en-US" sz="1400" baseline="30000" dirty="0">
                <a:solidFill>
                  <a:srgbClr val="FFFFFF"/>
                </a:solidFill>
              </a:rPr>
              <a:t>1</a:t>
            </a:r>
            <a:r>
              <a:rPr lang="en-US" sz="1400" dirty="0">
                <a:solidFill>
                  <a:srgbClr val="FFFFFF"/>
                </a:solidFill>
              </a:rPr>
              <a:t>GPTF II, 2008; </a:t>
            </a:r>
            <a:r>
              <a:rPr lang="en-US" sz="1400" baseline="30000" dirty="0">
                <a:solidFill>
                  <a:srgbClr val="FFFFFF"/>
                </a:solidFill>
              </a:rPr>
              <a:t>2</a:t>
            </a:r>
            <a:r>
              <a:rPr lang="en-US" sz="1400" dirty="0">
                <a:solidFill>
                  <a:srgbClr val="FFFFFF"/>
                </a:solidFill>
              </a:rPr>
              <a:t>USDA APHIS, 2007; </a:t>
            </a:r>
            <a:r>
              <a:rPr lang="en-US" sz="1400" baseline="30000" dirty="0">
                <a:solidFill>
                  <a:srgbClr val="FFFFFF"/>
                </a:solidFill>
              </a:rPr>
              <a:t>3</a:t>
            </a:r>
            <a:r>
              <a:rPr lang="en-US" sz="1400" dirty="0">
                <a:solidFill>
                  <a:srgbClr val="FFFFFF"/>
                </a:solidFill>
              </a:rPr>
              <a:t>Kovacs et al., 2009; </a:t>
            </a:r>
            <a:r>
              <a:rPr lang="en-US" sz="1400" baseline="30000" dirty="0">
                <a:solidFill>
                  <a:srgbClr val="FFFFFF"/>
                </a:solidFill>
              </a:rPr>
              <a:t>4</a:t>
            </a:r>
            <a:r>
              <a:rPr lang="en-US" sz="1400" dirty="0">
                <a:solidFill>
                  <a:srgbClr val="FFFFFF"/>
                </a:solidFill>
              </a:rPr>
              <a:t>Wagner, 2007</a:t>
            </a:r>
          </a:p>
        </p:txBody>
      </p:sp>
    </p:spTree>
    <p:extLst>
      <p:ext uri="{BB962C8B-B14F-4D97-AF65-F5344CB8AC3E}">
        <p14:creationId xmlns:p14="http://schemas.microsoft.com/office/powerpoint/2010/main" val="20268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12"/>
          <p:cNvSpPr>
            <a:spLocks noGrp="1" noChangeArrowheads="1"/>
          </p:cNvSpPr>
          <p:nvPr>
            <p:ph type="body" sz="half" idx="1"/>
          </p:nvPr>
        </p:nvSpPr>
        <p:spPr/>
        <p:txBody>
          <a:bodyPr/>
          <a:lstStyle/>
          <a:p>
            <a:pPr>
              <a:buFont typeface="Wingdings" charset="0"/>
              <a:buChar char="Ø"/>
            </a:pPr>
            <a:r>
              <a:rPr lang="en-US" sz="2800" b="1" dirty="0"/>
              <a:t>Check each trap in June and August</a:t>
            </a:r>
          </a:p>
          <a:p>
            <a:pPr>
              <a:buFont typeface="Wingdings" charset="0"/>
              <a:buChar char="Ø"/>
            </a:pPr>
            <a:r>
              <a:rPr lang="en-US" sz="2800" b="1" dirty="0"/>
              <a:t>Closely inspect trap for suspected adult ash borers</a:t>
            </a:r>
          </a:p>
          <a:p>
            <a:pPr>
              <a:buFont typeface="Wingdings" charset="0"/>
              <a:buChar char="Ø"/>
            </a:pPr>
            <a:endParaRPr lang="en-US" sz="2800" b="1" dirty="0">
              <a:solidFill>
                <a:srgbClr val="FFFF00"/>
              </a:solidFill>
            </a:endParaRPr>
          </a:p>
        </p:txBody>
      </p:sp>
      <p:pic>
        <p:nvPicPr>
          <p:cNvPr id="87044" name="Picture 16" descr="IMG_933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057400" y="3657600"/>
            <a:ext cx="3352800" cy="2669822"/>
          </a:xfrm>
          <a:ln w="15875">
            <a:solidFill>
              <a:schemeClr val="tx1"/>
            </a:solidFill>
          </a:ln>
        </p:spPr>
      </p:pic>
      <p:grpSp>
        <p:nvGrpSpPr>
          <p:cNvPr id="5" name="Group 4"/>
          <p:cNvGrpSpPr/>
          <p:nvPr/>
        </p:nvGrpSpPr>
        <p:grpSpPr>
          <a:xfrm>
            <a:off x="0"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2" name="Title 1"/>
          <p:cNvSpPr>
            <a:spLocks noGrp="1"/>
          </p:cNvSpPr>
          <p:nvPr>
            <p:ph type="title"/>
          </p:nvPr>
        </p:nvSpPr>
        <p:spPr/>
        <p:txBody>
          <a:bodyPr/>
          <a:lstStyle/>
          <a:p>
            <a:endParaRPr lang="en-US"/>
          </a:p>
        </p:txBody>
      </p:sp>
      <p:sp>
        <p:nvSpPr>
          <p:cNvPr id="9"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Emerald Ash Borer</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Trapping Program</a:t>
            </a:r>
            <a:endParaRPr lang="en-US" sz="3600" dirty="0">
              <a:solidFill>
                <a:srgbClr val="008000"/>
              </a:solidFill>
              <a:cs typeface="American Typewriter"/>
            </a:endParaRP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724399" y="914400"/>
            <a:ext cx="4240389" cy="3048000"/>
          </a:xfrm>
          <a:prstGeom prst="rect">
            <a:avLst/>
          </a:prstGeom>
          <a:noFill/>
          <a:ln w="15875">
            <a:solidFill>
              <a:schemeClr val="tx1"/>
            </a:solidFill>
          </a:ln>
        </p:spPr>
      </p:pic>
    </p:spTree>
    <p:extLst>
      <p:ext uri="{BB962C8B-B14F-4D97-AF65-F5344CB8AC3E}">
        <p14:creationId xmlns:p14="http://schemas.microsoft.com/office/powerpoint/2010/main" val="3543772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304800" y="1820863"/>
            <a:ext cx="8826500" cy="4443412"/>
            <a:chOff x="192" y="775"/>
            <a:chExt cx="5560" cy="2799"/>
          </a:xfrm>
        </p:grpSpPr>
        <p:graphicFrame>
          <p:nvGraphicFramePr>
            <p:cNvPr id="24582" name="Object 3"/>
            <p:cNvGraphicFramePr>
              <a:graphicFrameLocks noChangeAspect="1"/>
            </p:cNvGraphicFramePr>
            <p:nvPr/>
          </p:nvGraphicFramePr>
          <p:xfrm>
            <a:off x="192" y="775"/>
            <a:ext cx="5108" cy="2799"/>
          </p:xfrm>
          <a:graphic>
            <a:graphicData uri="http://schemas.openxmlformats.org/presentationml/2006/ole">
              <mc:AlternateContent xmlns:mc="http://schemas.openxmlformats.org/markup-compatibility/2006">
                <mc:Choice xmlns:v="urn:schemas-microsoft-com:vml" Requires="v">
                  <p:oleObj name="Bitmap Image" r:id="rId2" imgW="8108246" imgH="4442159" progId="Paint.Picture">
                    <p:embed/>
                  </p:oleObj>
                </mc:Choice>
                <mc:Fallback>
                  <p:oleObj name="Bitmap Image" r:id="rId2" imgW="8108246" imgH="4442159"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775"/>
                          <a:ext cx="5108" cy="2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583" name="Text Box 4"/>
            <p:cNvSpPr txBox="1">
              <a:spLocks noChangeArrowheads="1"/>
            </p:cNvSpPr>
            <p:nvPr/>
          </p:nvSpPr>
          <p:spPr bwMode="auto">
            <a:xfrm>
              <a:off x="3387" y="2566"/>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9</a:t>
              </a:r>
              <a:endParaRPr lang="en-US" sz="2400">
                <a:latin typeface="Times New Roman" charset="0"/>
              </a:endParaRPr>
            </a:p>
          </p:txBody>
        </p:sp>
        <p:sp>
          <p:nvSpPr>
            <p:cNvPr id="24584" name="Text Box 5"/>
            <p:cNvSpPr txBox="1">
              <a:spLocks noChangeArrowheads="1"/>
            </p:cNvSpPr>
            <p:nvPr/>
          </p:nvSpPr>
          <p:spPr bwMode="auto">
            <a:xfrm>
              <a:off x="1162" y="2351"/>
              <a:ext cx="33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30</a:t>
              </a:r>
              <a:endParaRPr lang="en-US" sz="2400">
                <a:latin typeface="Times New Roman" charset="0"/>
              </a:endParaRPr>
            </a:p>
          </p:txBody>
        </p:sp>
        <p:sp>
          <p:nvSpPr>
            <p:cNvPr id="24585" name="Text Box 6"/>
            <p:cNvSpPr txBox="1">
              <a:spLocks noChangeArrowheads="1"/>
            </p:cNvSpPr>
            <p:nvPr/>
          </p:nvSpPr>
          <p:spPr bwMode="auto">
            <a:xfrm>
              <a:off x="533" y="2230"/>
              <a:ext cx="43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247</a:t>
              </a:r>
              <a:endParaRPr lang="en-US" sz="2400">
                <a:latin typeface="Times New Roman" charset="0"/>
              </a:endParaRPr>
            </a:p>
          </p:txBody>
        </p:sp>
        <p:sp>
          <p:nvSpPr>
            <p:cNvPr id="24586" name="Text Box 7"/>
            <p:cNvSpPr txBox="1">
              <a:spLocks noChangeArrowheads="1"/>
            </p:cNvSpPr>
            <p:nvPr/>
          </p:nvSpPr>
          <p:spPr bwMode="auto">
            <a:xfrm>
              <a:off x="4138" y="2902"/>
              <a:ext cx="84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179 - FL</a:t>
              </a:r>
              <a:endParaRPr lang="en-US" sz="2400">
                <a:latin typeface="Times New Roman" charset="0"/>
              </a:endParaRPr>
            </a:p>
          </p:txBody>
        </p:sp>
        <p:sp>
          <p:nvSpPr>
            <p:cNvPr id="24587" name="Text Box 8"/>
            <p:cNvSpPr txBox="1">
              <a:spLocks noChangeArrowheads="1"/>
            </p:cNvSpPr>
            <p:nvPr/>
          </p:nvSpPr>
          <p:spPr bwMode="auto">
            <a:xfrm>
              <a:off x="3605" y="2614"/>
              <a:ext cx="43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114</a:t>
              </a:r>
              <a:endParaRPr lang="en-US" sz="2400">
                <a:latin typeface="Times New Roman" charset="0"/>
              </a:endParaRPr>
            </a:p>
          </p:txBody>
        </p:sp>
        <p:sp>
          <p:nvSpPr>
            <p:cNvPr id="24588" name="Text Box 9"/>
            <p:cNvSpPr txBox="1">
              <a:spLocks noChangeArrowheads="1"/>
            </p:cNvSpPr>
            <p:nvPr/>
          </p:nvSpPr>
          <p:spPr bwMode="auto">
            <a:xfrm>
              <a:off x="384" y="2976"/>
              <a:ext cx="101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37 - HI</a:t>
              </a:r>
            </a:p>
            <a:p>
              <a:r>
                <a:rPr lang="en-US" sz="2400" b="1"/>
                <a:t>  3 - Other</a:t>
              </a:r>
              <a:endParaRPr lang="en-US" sz="2400">
                <a:latin typeface="Times New Roman" charset="0"/>
              </a:endParaRPr>
            </a:p>
          </p:txBody>
        </p:sp>
        <p:sp>
          <p:nvSpPr>
            <p:cNvPr id="24589" name="Text Box 10"/>
            <p:cNvSpPr txBox="1">
              <a:spLocks noChangeArrowheads="1"/>
            </p:cNvSpPr>
            <p:nvPr/>
          </p:nvSpPr>
          <p:spPr bwMode="auto">
            <a:xfrm>
              <a:off x="3088" y="1702"/>
              <a:ext cx="33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19</a:t>
              </a:r>
              <a:endParaRPr lang="en-US" sz="2400">
                <a:latin typeface="Times New Roman" charset="0"/>
              </a:endParaRPr>
            </a:p>
          </p:txBody>
        </p:sp>
        <p:sp>
          <p:nvSpPr>
            <p:cNvPr id="24590" name="Text Box 11"/>
            <p:cNvSpPr txBox="1">
              <a:spLocks noChangeArrowheads="1"/>
            </p:cNvSpPr>
            <p:nvPr/>
          </p:nvSpPr>
          <p:spPr bwMode="auto">
            <a:xfrm>
              <a:off x="3562" y="1990"/>
              <a:ext cx="33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34</a:t>
              </a:r>
              <a:endParaRPr lang="en-US" sz="2400">
                <a:latin typeface="Times New Roman" charset="0"/>
              </a:endParaRPr>
            </a:p>
          </p:txBody>
        </p:sp>
        <p:sp>
          <p:nvSpPr>
            <p:cNvPr id="24591" name="Text Box 12"/>
            <p:cNvSpPr txBox="1">
              <a:spLocks noChangeArrowheads="1"/>
            </p:cNvSpPr>
            <p:nvPr/>
          </p:nvSpPr>
          <p:spPr bwMode="auto">
            <a:xfrm>
              <a:off x="2842" y="2614"/>
              <a:ext cx="33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67</a:t>
              </a:r>
              <a:endParaRPr lang="en-US" sz="2400">
                <a:latin typeface="Times New Roman" charset="0"/>
              </a:endParaRPr>
            </a:p>
          </p:txBody>
        </p:sp>
        <p:sp>
          <p:nvSpPr>
            <p:cNvPr id="24592" name="Text Box 13"/>
            <p:cNvSpPr txBox="1">
              <a:spLocks noChangeArrowheads="1"/>
            </p:cNvSpPr>
            <p:nvPr/>
          </p:nvSpPr>
          <p:spPr bwMode="auto">
            <a:xfrm>
              <a:off x="4656" y="1904"/>
              <a:ext cx="74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 9 - DE</a:t>
              </a:r>
            </a:p>
            <a:p>
              <a:r>
                <a:rPr lang="en-US" sz="2400" b="1"/>
                <a:t>85- NJ</a:t>
              </a:r>
            </a:p>
            <a:p>
              <a:r>
                <a:rPr lang="en-US" sz="2400" b="1"/>
                <a:t>17- MD</a:t>
              </a:r>
              <a:endParaRPr lang="en-US" sz="2400">
                <a:latin typeface="Times New Roman" charset="0"/>
              </a:endParaRPr>
            </a:p>
          </p:txBody>
        </p:sp>
        <p:sp>
          <p:nvSpPr>
            <p:cNvPr id="24593" name="Text Box 14"/>
            <p:cNvSpPr txBox="1">
              <a:spLocks noChangeArrowheads="1"/>
            </p:cNvSpPr>
            <p:nvPr/>
          </p:nvSpPr>
          <p:spPr bwMode="auto">
            <a:xfrm>
              <a:off x="2890" y="1894"/>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4</a:t>
              </a:r>
              <a:endParaRPr lang="en-US" sz="2400">
                <a:latin typeface="Times New Roman" charset="0"/>
              </a:endParaRPr>
            </a:p>
          </p:txBody>
        </p:sp>
        <p:sp>
          <p:nvSpPr>
            <p:cNvPr id="24594" name="Text Box 15"/>
            <p:cNvSpPr txBox="1">
              <a:spLocks noChangeArrowheads="1"/>
            </p:cNvSpPr>
            <p:nvPr/>
          </p:nvSpPr>
          <p:spPr bwMode="auto">
            <a:xfrm>
              <a:off x="4042" y="2230"/>
              <a:ext cx="33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20</a:t>
              </a:r>
              <a:endParaRPr lang="en-US" sz="2400">
                <a:latin typeface="Times New Roman" charset="0"/>
              </a:endParaRPr>
            </a:p>
          </p:txBody>
        </p:sp>
        <p:sp>
          <p:nvSpPr>
            <p:cNvPr id="24595" name="Text Box 16"/>
            <p:cNvSpPr txBox="1">
              <a:spLocks noChangeArrowheads="1"/>
            </p:cNvSpPr>
            <p:nvPr/>
          </p:nvSpPr>
          <p:spPr bwMode="auto">
            <a:xfrm>
              <a:off x="4282" y="1414"/>
              <a:ext cx="43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133</a:t>
              </a:r>
              <a:endParaRPr lang="en-US" sz="2400">
                <a:latin typeface="Times New Roman" charset="0"/>
              </a:endParaRPr>
            </a:p>
          </p:txBody>
        </p:sp>
        <p:sp>
          <p:nvSpPr>
            <p:cNvPr id="24596" name="Text Box 17"/>
            <p:cNvSpPr txBox="1">
              <a:spLocks noChangeArrowheads="1"/>
            </p:cNvSpPr>
            <p:nvPr/>
          </p:nvSpPr>
          <p:spPr bwMode="auto">
            <a:xfrm>
              <a:off x="3723" y="1702"/>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8</a:t>
              </a:r>
              <a:endParaRPr lang="en-US" sz="2400">
                <a:latin typeface="Times New Roman" charset="0"/>
              </a:endParaRPr>
            </a:p>
          </p:txBody>
        </p:sp>
        <p:sp>
          <p:nvSpPr>
            <p:cNvPr id="24597" name="Text Box 18"/>
            <p:cNvSpPr txBox="1">
              <a:spLocks noChangeArrowheads="1"/>
            </p:cNvSpPr>
            <p:nvPr/>
          </p:nvSpPr>
          <p:spPr bwMode="auto">
            <a:xfrm>
              <a:off x="394" y="1270"/>
              <a:ext cx="33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36</a:t>
              </a:r>
              <a:endParaRPr lang="en-US" sz="2400">
                <a:latin typeface="Times New Roman" charset="0"/>
              </a:endParaRPr>
            </a:p>
          </p:txBody>
        </p:sp>
        <p:sp>
          <p:nvSpPr>
            <p:cNvPr id="24598" name="Text Box 19"/>
            <p:cNvSpPr txBox="1">
              <a:spLocks noChangeArrowheads="1"/>
            </p:cNvSpPr>
            <p:nvPr/>
          </p:nvSpPr>
          <p:spPr bwMode="auto">
            <a:xfrm>
              <a:off x="4985" y="2940"/>
              <a:ext cx="76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dirty="0"/>
                <a:t>72 - PR</a:t>
              </a:r>
            </a:p>
            <a:p>
              <a:r>
                <a:rPr lang="en-US" sz="2400" b="1" dirty="0"/>
                <a:t>31 - VI</a:t>
              </a:r>
              <a:endParaRPr lang="en-US" sz="2400" dirty="0">
                <a:latin typeface="Times New Roman" charset="0"/>
              </a:endParaRPr>
            </a:p>
          </p:txBody>
        </p:sp>
        <p:sp>
          <p:nvSpPr>
            <p:cNvPr id="24599" name="Text Box 20"/>
            <p:cNvSpPr txBox="1">
              <a:spLocks noChangeArrowheads="1"/>
            </p:cNvSpPr>
            <p:nvPr/>
          </p:nvSpPr>
          <p:spPr bwMode="auto">
            <a:xfrm>
              <a:off x="4906" y="1414"/>
              <a:ext cx="69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3 - MA</a:t>
              </a:r>
              <a:endParaRPr lang="en-US" sz="2400">
                <a:latin typeface="Times New Roman" charset="0"/>
              </a:endParaRPr>
            </a:p>
          </p:txBody>
        </p:sp>
        <p:sp>
          <p:nvSpPr>
            <p:cNvPr id="24600" name="Text Box 21"/>
            <p:cNvSpPr txBox="1">
              <a:spLocks noChangeArrowheads="1"/>
            </p:cNvSpPr>
            <p:nvPr/>
          </p:nvSpPr>
          <p:spPr bwMode="auto">
            <a:xfrm>
              <a:off x="3904" y="2422"/>
              <a:ext cx="33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47</a:t>
              </a:r>
              <a:endParaRPr lang="en-US" sz="2400">
                <a:latin typeface="Times New Roman" charset="0"/>
              </a:endParaRPr>
            </a:p>
          </p:txBody>
        </p:sp>
        <p:sp>
          <p:nvSpPr>
            <p:cNvPr id="24601" name="Text Box 22"/>
            <p:cNvSpPr txBox="1">
              <a:spLocks noChangeArrowheads="1"/>
            </p:cNvSpPr>
            <p:nvPr/>
          </p:nvSpPr>
          <p:spPr bwMode="auto">
            <a:xfrm>
              <a:off x="3370" y="2182"/>
              <a:ext cx="33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12</a:t>
              </a:r>
              <a:endParaRPr lang="en-US" sz="2400">
                <a:latin typeface="Times New Roman" charset="0"/>
              </a:endParaRPr>
            </a:p>
          </p:txBody>
        </p:sp>
        <p:sp>
          <p:nvSpPr>
            <p:cNvPr id="24602" name="Text Box 23"/>
            <p:cNvSpPr txBox="1">
              <a:spLocks noChangeArrowheads="1"/>
            </p:cNvSpPr>
            <p:nvPr/>
          </p:nvSpPr>
          <p:spPr bwMode="auto">
            <a:xfrm>
              <a:off x="2218" y="2710"/>
              <a:ext cx="43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202</a:t>
              </a:r>
              <a:endParaRPr lang="en-US" sz="2400">
                <a:latin typeface="Times New Roman" charset="0"/>
              </a:endParaRPr>
            </a:p>
          </p:txBody>
        </p:sp>
        <p:sp>
          <p:nvSpPr>
            <p:cNvPr id="24603" name="Text Box 24"/>
            <p:cNvSpPr txBox="1">
              <a:spLocks noChangeArrowheads="1"/>
            </p:cNvSpPr>
            <p:nvPr/>
          </p:nvSpPr>
          <p:spPr bwMode="auto">
            <a:xfrm>
              <a:off x="394" y="886"/>
              <a:ext cx="43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167</a:t>
              </a:r>
              <a:endParaRPr lang="en-US" sz="2400">
                <a:latin typeface="Times New Roman" charset="0"/>
              </a:endParaRPr>
            </a:p>
          </p:txBody>
        </p:sp>
        <p:sp>
          <p:nvSpPr>
            <p:cNvPr id="24604" name="Text Box 25"/>
            <p:cNvSpPr txBox="1">
              <a:spLocks noChangeArrowheads="1"/>
            </p:cNvSpPr>
            <p:nvPr/>
          </p:nvSpPr>
          <p:spPr bwMode="auto">
            <a:xfrm>
              <a:off x="3514" y="1414"/>
              <a:ext cx="33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25</a:t>
              </a:r>
              <a:endParaRPr lang="en-US" sz="2400">
                <a:latin typeface="Times New Roman" charset="0"/>
              </a:endParaRPr>
            </a:p>
          </p:txBody>
        </p:sp>
        <p:sp>
          <p:nvSpPr>
            <p:cNvPr id="24605" name="Text Box 26"/>
            <p:cNvSpPr txBox="1">
              <a:spLocks noChangeArrowheads="1"/>
            </p:cNvSpPr>
            <p:nvPr/>
          </p:nvSpPr>
          <p:spPr bwMode="auto">
            <a:xfrm>
              <a:off x="4186" y="1606"/>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9</a:t>
              </a:r>
              <a:endParaRPr lang="en-US" sz="2400">
                <a:latin typeface="Times New Roman" charset="0"/>
              </a:endParaRPr>
            </a:p>
          </p:txBody>
        </p:sp>
        <p:sp>
          <p:nvSpPr>
            <p:cNvPr id="24606" name="Text Box 27"/>
            <p:cNvSpPr txBox="1">
              <a:spLocks noChangeArrowheads="1"/>
            </p:cNvSpPr>
            <p:nvPr/>
          </p:nvSpPr>
          <p:spPr bwMode="auto">
            <a:xfrm>
              <a:off x="4042" y="1990"/>
              <a:ext cx="33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13</a:t>
              </a:r>
              <a:endParaRPr lang="en-US" sz="2400">
                <a:latin typeface="Times New Roman" charset="0"/>
              </a:endParaRPr>
            </a:p>
          </p:txBody>
        </p:sp>
        <p:sp>
          <p:nvSpPr>
            <p:cNvPr id="24607" name="Text Box 28"/>
            <p:cNvSpPr txBox="1">
              <a:spLocks noChangeArrowheads="1"/>
            </p:cNvSpPr>
            <p:nvPr/>
          </p:nvSpPr>
          <p:spPr bwMode="auto">
            <a:xfrm>
              <a:off x="4929" y="1654"/>
              <a:ext cx="64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1 - CT</a:t>
              </a:r>
              <a:endParaRPr lang="en-US" sz="2400">
                <a:latin typeface="Times New Roman" charset="0"/>
              </a:endParaRPr>
            </a:p>
          </p:txBody>
        </p:sp>
        <p:sp>
          <p:nvSpPr>
            <p:cNvPr id="24608" name="Text Box 29"/>
            <p:cNvSpPr txBox="1">
              <a:spLocks noChangeArrowheads="1"/>
            </p:cNvSpPr>
            <p:nvPr/>
          </p:nvSpPr>
          <p:spPr bwMode="auto">
            <a:xfrm>
              <a:off x="2410" y="1894"/>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1</a:t>
              </a:r>
              <a:endParaRPr lang="en-US" sz="2400">
                <a:latin typeface="Times New Roman" charset="0"/>
              </a:endParaRPr>
            </a:p>
          </p:txBody>
        </p:sp>
        <p:sp>
          <p:nvSpPr>
            <p:cNvPr id="24609" name="Text Box 30"/>
            <p:cNvSpPr txBox="1">
              <a:spLocks noChangeArrowheads="1"/>
            </p:cNvSpPr>
            <p:nvPr/>
          </p:nvSpPr>
          <p:spPr bwMode="auto">
            <a:xfrm>
              <a:off x="3147" y="2566"/>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5</a:t>
              </a:r>
              <a:endParaRPr lang="en-US" sz="2400">
                <a:latin typeface="Times New Roman" charset="0"/>
              </a:endParaRPr>
            </a:p>
          </p:txBody>
        </p:sp>
        <p:sp>
          <p:nvSpPr>
            <p:cNvPr id="24610" name="Text Box 31"/>
            <p:cNvSpPr txBox="1">
              <a:spLocks noChangeArrowheads="1"/>
            </p:cNvSpPr>
            <p:nvPr/>
          </p:nvSpPr>
          <p:spPr bwMode="auto">
            <a:xfrm>
              <a:off x="2304" y="1510"/>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3</a:t>
              </a:r>
              <a:endParaRPr lang="en-US" sz="2400">
                <a:latin typeface="Times New Roman" charset="0"/>
              </a:endParaRPr>
            </a:p>
          </p:txBody>
        </p:sp>
        <p:sp>
          <p:nvSpPr>
            <p:cNvPr id="24611" name="Text Box 32"/>
            <p:cNvSpPr txBox="1">
              <a:spLocks noChangeArrowheads="1"/>
            </p:cNvSpPr>
            <p:nvPr/>
          </p:nvSpPr>
          <p:spPr bwMode="auto">
            <a:xfrm>
              <a:off x="2496" y="2207"/>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1</a:t>
              </a:r>
              <a:endParaRPr lang="en-US" sz="2400">
                <a:latin typeface="Times New Roman" charset="0"/>
              </a:endParaRPr>
            </a:p>
          </p:txBody>
        </p:sp>
        <p:sp>
          <p:nvSpPr>
            <p:cNvPr id="24612" name="Text Box 33"/>
            <p:cNvSpPr txBox="1">
              <a:spLocks noChangeArrowheads="1"/>
            </p:cNvSpPr>
            <p:nvPr/>
          </p:nvSpPr>
          <p:spPr bwMode="auto">
            <a:xfrm>
              <a:off x="4618" y="1222"/>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1</a:t>
              </a:r>
              <a:endParaRPr lang="en-US" sz="2400">
                <a:latin typeface="Times New Roman" charset="0"/>
              </a:endParaRPr>
            </a:p>
          </p:txBody>
        </p:sp>
        <p:sp>
          <p:nvSpPr>
            <p:cNvPr id="24613" name="Text Box 34"/>
            <p:cNvSpPr txBox="1">
              <a:spLocks noChangeArrowheads="1"/>
            </p:cNvSpPr>
            <p:nvPr/>
          </p:nvSpPr>
          <p:spPr bwMode="auto">
            <a:xfrm>
              <a:off x="3147" y="1222"/>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a:t>5</a:t>
              </a:r>
              <a:endParaRPr lang="en-US" sz="2400">
                <a:latin typeface="Times New Roman" charset="0"/>
              </a:endParaRPr>
            </a:p>
          </p:txBody>
        </p:sp>
      </p:grpSp>
      <p:sp>
        <p:nvSpPr>
          <p:cNvPr id="24580" name="Text Box 36"/>
          <p:cNvSpPr txBox="1">
            <a:spLocks noChangeArrowheads="1"/>
          </p:cNvSpPr>
          <p:nvPr/>
        </p:nvSpPr>
        <p:spPr bwMode="auto">
          <a:xfrm>
            <a:off x="2133600" y="1295400"/>
            <a:ext cx="6734937" cy="954107"/>
          </a:xfrm>
          <a:prstGeom prst="rect">
            <a:avLst/>
          </a:prstGeom>
          <a:solidFill>
            <a:srgbClr val="FFFF00"/>
          </a:solidFill>
          <a:ln w="15875">
            <a:solidFill>
              <a:srgbClr val="000000"/>
            </a:solid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800" b="1" dirty="0">
                <a:solidFill>
                  <a:schemeClr val="tx2"/>
                </a:solidFill>
                <a:latin typeface="+mn-lt"/>
              </a:rPr>
              <a:t>1649 </a:t>
            </a:r>
            <a:r>
              <a:rPr lang="en-US" sz="2800" b="1" dirty="0" err="1">
                <a:solidFill>
                  <a:schemeClr val="tx2"/>
                </a:solidFill>
                <a:latin typeface="+mn-lt"/>
              </a:rPr>
              <a:t>Cerambycidae</a:t>
            </a:r>
            <a:r>
              <a:rPr lang="en-US" sz="2800" b="1" dirty="0">
                <a:solidFill>
                  <a:schemeClr val="tx2"/>
                </a:solidFill>
                <a:latin typeface="+mn-lt"/>
              </a:rPr>
              <a:t> Interceptions: 1985-2000</a:t>
            </a:r>
          </a:p>
          <a:p>
            <a:r>
              <a:rPr lang="en-US" sz="2800" b="1" dirty="0">
                <a:solidFill>
                  <a:schemeClr val="tx2"/>
                </a:solidFill>
                <a:latin typeface="+mn-lt"/>
              </a:rPr>
              <a:t>(Round-headed Wood Borers)</a:t>
            </a:r>
          </a:p>
        </p:txBody>
      </p:sp>
      <p:sp>
        <p:nvSpPr>
          <p:cNvPr id="24581" name="Text Box 37"/>
          <p:cNvSpPr txBox="1">
            <a:spLocks noChangeArrowheads="1"/>
          </p:cNvSpPr>
          <p:nvPr/>
        </p:nvSpPr>
        <p:spPr bwMode="auto">
          <a:xfrm>
            <a:off x="7010400" y="1752600"/>
            <a:ext cx="181401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solidFill>
                  <a:srgbClr val="FF0000"/>
                </a:solidFill>
                <a:latin typeface="+mn-lt"/>
              </a:rPr>
              <a:t>12% in Texas</a:t>
            </a:r>
            <a:endParaRPr lang="en-US" sz="2400" dirty="0">
              <a:solidFill>
                <a:srgbClr val="FF0000"/>
              </a:solidFill>
              <a:latin typeface="+mn-lt"/>
            </a:endParaRPr>
          </a:p>
        </p:txBody>
      </p:sp>
      <p:grpSp>
        <p:nvGrpSpPr>
          <p:cNvPr id="38" name="Group 37"/>
          <p:cNvGrpSpPr/>
          <p:nvPr/>
        </p:nvGrpSpPr>
        <p:grpSpPr>
          <a:xfrm>
            <a:off x="0" y="6019800"/>
            <a:ext cx="9144000" cy="838200"/>
            <a:chOff x="0" y="6019800"/>
            <a:chExt cx="9144000" cy="838200"/>
          </a:xfrm>
        </p:grpSpPr>
        <p:sp>
          <p:nvSpPr>
            <p:cNvPr id="39" name="Round Same Side Corner Rectangle 3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sp>
        <p:nvSpPr>
          <p:cNvPr id="41" name="Title 1"/>
          <p:cNvSpPr txBox="1">
            <a:spLocks/>
          </p:cNvSpPr>
          <p:nvPr/>
        </p:nvSpPr>
        <p:spPr>
          <a:xfrm>
            <a:off x="35004" y="0"/>
            <a:ext cx="9144000" cy="1447800"/>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cs typeface="American Typewriter"/>
              </a:rPr>
              <a:t>Sentinel Pest Network: </a:t>
            </a:r>
          </a:p>
          <a:p>
            <a:pPr algn="l"/>
            <a:r>
              <a:rPr lang="en-US" sz="4000" i="1" dirty="0">
                <a:solidFill>
                  <a:schemeClr val="accent6">
                    <a:lumMod val="75000"/>
                  </a:schemeClr>
                </a:solidFill>
                <a:latin typeface="Big Caslon"/>
                <a:cs typeface="American Typewriter"/>
              </a:rPr>
              <a:t>Why Texas?</a:t>
            </a:r>
            <a:endParaRPr lang="en-US" sz="2800" dirty="0">
              <a:solidFill>
                <a:schemeClr val="accent2">
                  <a:lumMod val="50000"/>
                  <a:lumOff val="50000"/>
                </a:schemeClr>
              </a:solidFill>
              <a:latin typeface="Big Caslon"/>
              <a:cs typeface="Big Caslon"/>
            </a:endParaRPr>
          </a:p>
        </p:txBody>
      </p:sp>
      <p:sp>
        <p:nvSpPr>
          <p:cNvPr id="42" name="TextBox 41"/>
          <p:cNvSpPr txBox="1"/>
          <p:nvPr/>
        </p:nvSpPr>
        <p:spPr>
          <a:xfrm>
            <a:off x="-76200" y="6626423"/>
            <a:ext cx="3657600" cy="307777"/>
          </a:xfrm>
          <a:prstGeom prst="rect">
            <a:avLst/>
          </a:prstGeom>
          <a:noFill/>
        </p:spPr>
        <p:txBody>
          <a:bodyPr wrap="square" rtlCol="0">
            <a:spAutoFit/>
          </a:bodyPr>
          <a:lstStyle/>
          <a:p>
            <a:r>
              <a:rPr lang="en-US" sz="1400" b="1" dirty="0">
                <a:solidFill>
                  <a:schemeClr val="bg1"/>
                </a:solidFill>
              </a:rPr>
              <a:t>Ron Billings, Texas Forest Service</a:t>
            </a:r>
          </a:p>
        </p:txBody>
      </p:sp>
    </p:spTree>
    <p:extLst>
      <p:ext uri="{BB962C8B-B14F-4D97-AF65-F5344CB8AC3E}">
        <p14:creationId xmlns:p14="http://schemas.microsoft.com/office/powerpoint/2010/main" val="1789124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latin typeface="Arial" charset="0"/>
            </a:endParaRPr>
          </a:p>
        </p:txBody>
      </p:sp>
      <p:pic>
        <p:nvPicPr>
          <p:cNvPr id="747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0"/>
            <a:ext cx="817245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25963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Spongy Moth</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Lymantria dispar</a:t>
            </a:r>
            <a:endParaRPr lang="en-US" sz="3600" i="1" dirty="0">
              <a:solidFill>
                <a:srgbClr val="008000"/>
              </a:solidFill>
              <a:cs typeface="American Typewriter"/>
            </a:endParaRPr>
          </a:p>
        </p:txBody>
      </p:sp>
      <p:grpSp>
        <p:nvGrpSpPr>
          <p:cNvPr id="4" name="Group 3"/>
          <p:cNvGrpSpPr/>
          <p:nvPr/>
        </p:nvGrpSpPr>
        <p:grpSpPr>
          <a:xfrm>
            <a:off x="0" y="6019800"/>
            <a:ext cx="9144000" cy="838200"/>
            <a:chOff x="0" y="6019800"/>
            <a:chExt cx="9144000" cy="838200"/>
          </a:xfrm>
        </p:grpSpPr>
        <p:sp>
          <p:nvSpPr>
            <p:cNvPr id="5" name="Round Same Side Corner Rectangle 4"/>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7" name="Content Placeholder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886200" y="76200"/>
            <a:ext cx="4419600" cy="5892800"/>
          </a:xfrm>
          <a:prstGeom prst="rect">
            <a:avLst/>
          </a:prstGeom>
          <a:ln>
            <a:solidFill>
              <a:schemeClr val="tx1"/>
            </a:solidFill>
            <a:miter lim="800000"/>
            <a:headEnd/>
            <a:tailEnd/>
          </a:ln>
        </p:spPr>
      </p:pic>
      <p:sp>
        <p:nvSpPr>
          <p:cNvPr id="8" name="TextBox 7"/>
          <p:cNvSpPr txBox="1"/>
          <p:nvPr/>
        </p:nvSpPr>
        <p:spPr>
          <a:xfrm>
            <a:off x="1066800" y="5334000"/>
            <a:ext cx="4419600" cy="923330"/>
          </a:xfrm>
          <a:prstGeom prst="rect">
            <a:avLst/>
          </a:prstGeom>
          <a:noFill/>
        </p:spPr>
        <p:txBody>
          <a:bodyPr wrap="square" rtlCol="0">
            <a:spAutoFit/>
          </a:bodyPr>
          <a:lstStyle/>
          <a:p>
            <a:r>
              <a:rPr lang="en-US" b="1" dirty="0">
                <a:latin typeface="American Typewriter"/>
                <a:cs typeface="American Typewriter"/>
              </a:rPr>
              <a:t>Order:  </a:t>
            </a:r>
            <a:r>
              <a:rPr lang="en-US" dirty="0">
                <a:latin typeface="American Typewriter"/>
                <a:ea typeface="MS PGothic" charset="0"/>
                <a:cs typeface="American Typewriter"/>
              </a:rPr>
              <a:t>Lepidoptera</a:t>
            </a:r>
          </a:p>
          <a:p>
            <a:r>
              <a:rPr lang="en-US" b="1" dirty="0">
                <a:latin typeface="American Typewriter"/>
                <a:cs typeface="American Typewriter"/>
              </a:rPr>
              <a:t>Family:  </a:t>
            </a:r>
            <a:r>
              <a:rPr lang="en-US" dirty="0" err="1">
                <a:latin typeface="American Typewriter"/>
                <a:ea typeface="MS PGothic" charset="0"/>
                <a:cs typeface="American Typewriter"/>
              </a:rPr>
              <a:t>Lymantriidae</a:t>
            </a:r>
            <a:endParaRPr lang="en-US" dirty="0">
              <a:latin typeface="American Typewriter"/>
              <a:ea typeface="MS PGothic" charset="0"/>
              <a:cs typeface="American Typewriter"/>
            </a:endParaRPr>
          </a:p>
          <a:p>
            <a:endParaRPr lang="en-US" dirty="0">
              <a:solidFill>
                <a:schemeClr val="bg1"/>
              </a:solidFill>
              <a:latin typeface="American Typewriter"/>
              <a:cs typeface="American Typewriter"/>
            </a:endParaRPr>
          </a:p>
        </p:txBody>
      </p:sp>
    </p:spTree>
    <p:extLst>
      <p:ext uri="{BB962C8B-B14F-4D97-AF65-F5344CB8AC3E}">
        <p14:creationId xmlns:p14="http://schemas.microsoft.com/office/powerpoint/2010/main" val="2726614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7612063" cy="1219200"/>
          </a:xfrm>
        </p:spPr>
        <p:txBody>
          <a:bodyPr/>
          <a:lstStyle/>
          <a:p>
            <a:pPr algn="l"/>
            <a:r>
              <a:rPr lang="en-US" sz="4000" b="1" dirty="0">
                <a:solidFill>
                  <a:srgbClr val="000000"/>
                </a:solidFill>
                <a:ea typeface="MS PGothic" charset="0"/>
                <a:cs typeface="American Typewriter"/>
              </a:rPr>
              <a:t>Spongy Moth</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Introduction &amp; Distribution</a:t>
            </a:r>
            <a:endParaRPr lang="en-US" sz="3600" dirty="0">
              <a:solidFill>
                <a:srgbClr val="008000"/>
              </a:solidFill>
              <a:cs typeface="American Typewriter"/>
            </a:endParaRPr>
          </a:p>
        </p:txBody>
      </p:sp>
      <p:sp>
        <p:nvSpPr>
          <p:cNvPr id="11" name="Text Placeholder 10"/>
          <p:cNvSpPr>
            <a:spLocks noGrp="1"/>
          </p:cNvSpPr>
          <p:nvPr>
            <p:ph type="body" idx="1"/>
          </p:nvPr>
        </p:nvSpPr>
        <p:spPr>
          <a:xfrm>
            <a:off x="4800600" y="6324600"/>
            <a:ext cx="1828800" cy="369888"/>
          </a:xfrm>
        </p:spPr>
        <p:txBody>
          <a:bodyPr/>
          <a:lstStyle/>
          <a:p>
            <a:r>
              <a:rPr lang="en-US" sz="1400" dirty="0" err="1">
                <a:solidFill>
                  <a:schemeClr val="tx1"/>
                </a:solidFill>
                <a:latin typeface="American Typewriter"/>
                <a:cs typeface="American Typewriter"/>
              </a:rPr>
              <a:t>Beetlebusters.info</a:t>
            </a:r>
            <a:endParaRPr lang="en-US" sz="1400" dirty="0">
              <a:solidFill>
                <a:schemeClr val="tx1"/>
              </a:solidFill>
              <a:latin typeface="American Typewriter"/>
              <a:cs typeface="American Typewriter"/>
            </a:endParaRPr>
          </a:p>
        </p:txBody>
      </p:sp>
      <p:sp>
        <p:nvSpPr>
          <p:cNvPr id="12" name="TextBox 11"/>
          <p:cNvSpPr txBox="1"/>
          <p:nvPr/>
        </p:nvSpPr>
        <p:spPr>
          <a:xfrm>
            <a:off x="5791200" y="1752600"/>
            <a:ext cx="3352800" cy="5078314"/>
          </a:xfrm>
          <a:prstGeom prst="rect">
            <a:avLst/>
          </a:prstGeom>
          <a:noFill/>
        </p:spPr>
        <p:txBody>
          <a:bodyPr wrap="square" rtlCol="0">
            <a:spAutoFit/>
          </a:bodyPr>
          <a:lstStyle/>
          <a:p>
            <a:r>
              <a:rPr lang="en-US" b="1" i="1" dirty="0">
                <a:solidFill>
                  <a:srgbClr val="000000"/>
                </a:solidFill>
              </a:rPr>
              <a:t>Current Infestations:</a:t>
            </a:r>
          </a:p>
          <a:p>
            <a:pPr marL="285750" indent="-285750">
              <a:buFont typeface="Arial"/>
              <a:buChar char="•"/>
            </a:pPr>
            <a:r>
              <a:rPr lang="en-US" dirty="0"/>
              <a:t>Canada, Connecticut, Delaware, District of Columbia, Illinois, Indiana, Maine, Maryland, Massachusetts, Michigan, New Hampshire, New Jersey, New York, North Carolina, Ohio, Pennsylvania, Rhode Island, Vermont, Virginia, West Virginia and Wisconsin.</a:t>
            </a:r>
          </a:p>
          <a:p>
            <a:r>
              <a:rPr lang="en-US" b="1" i="1" dirty="0">
                <a:solidFill>
                  <a:srgbClr val="000000"/>
                </a:solidFill>
              </a:rPr>
              <a:t>U.S Spread: </a:t>
            </a:r>
          </a:p>
          <a:p>
            <a:pPr marL="285750" indent="-285750">
              <a:buFont typeface="Arial"/>
              <a:buChar char="•"/>
            </a:pPr>
            <a:r>
              <a:rPr lang="en-US" dirty="0">
                <a:solidFill>
                  <a:srgbClr val="000000"/>
                </a:solidFill>
              </a:rPr>
              <a:t>Flight (Asian female can fly up to 40 km)</a:t>
            </a:r>
          </a:p>
          <a:p>
            <a:pPr marL="285750" indent="-285750">
              <a:buFont typeface="Arial"/>
              <a:buChar char="•"/>
            </a:pPr>
            <a:r>
              <a:rPr lang="en-US" dirty="0">
                <a:solidFill>
                  <a:srgbClr val="000000"/>
                </a:solidFill>
              </a:rPr>
              <a:t>Infested nursery stocks</a:t>
            </a:r>
          </a:p>
          <a:p>
            <a:pPr marL="285750" indent="-285750">
              <a:buFont typeface="Arial"/>
              <a:buChar char="•"/>
            </a:pPr>
            <a:r>
              <a:rPr lang="en-US" dirty="0">
                <a:solidFill>
                  <a:srgbClr val="000000"/>
                </a:solidFill>
              </a:rPr>
              <a:t>Firewood</a:t>
            </a:r>
          </a:p>
          <a:p>
            <a:pPr marL="285750" indent="-285750">
              <a:buFont typeface="Arial"/>
              <a:buChar char="•"/>
            </a:pPr>
            <a:r>
              <a:rPr lang="en-US" dirty="0">
                <a:solidFill>
                  <a:srgbClr val="000000"/>
                </a:solidFill>
              </a:rPr>
              <a:t>Vehicles</a:t>
            </a:r>
          </a:p>
          <a:p>
            <a:pPr marL="285750" indent="-285750">
              <a:buFont typeface="Arial"/>
              <a:buChar char="•"/>
            </a:pPr>
            <a:endParaRPr lang="en-US" dirty="0">
              <a:solidFill>
                <a:schemeClr val="bg1"/>
              </a:solidFill>
            </a:endParaRPr>
          </a:p>
        </p:txBody>
      </p:sp>
      <p:sp>
        <p:nvSpPr>
          <p:cNvPr id="15" name="TextBox 14"/>
          <p:cNvSpPr txBox="1"/>
          <p:nvPr/>
        </p:nvSpPr>
        <p:spPr>
          <a:xfrm>
            <a:off x="-76200" y="1210270"/>
            <a:ext cx="9753600" cy="923330"/>
          </a:xfrm>
          <a:prstGeom prst="rect">
            <a:avLst/>
          </a:prstGeom>
          <a:noFill/>
        </p:spPr>
        <p:txBody>
          <a:bodyPr wrap="square" rtlCol="0">
            <a:spAutoFit/>
          </a:bodyPr>
          <a:lstStyle/>
          <a:p>
            <a:r>
              <a:rPr lang="en-US" b="1" i="1" dirty="0"/>
              <a:t>Native Range</a:t>
            </a:r>
            <a:r>
              <a:rPr lang="en-US" b="1" dirty="0"/>
              <a:t>: </a:t>
            </a:r>
            <a:r>
              <a:rPr lang="en-US" dirty="0"/>
              <a:t>Eurasia</a:t>
            </a:r>
          </a:p>
          <a:p>
            <a:r>
              <a:rPr lang="en-US" b="1" i="1" dirty="0"/>
              <a:t>U.S. Transmission</a:t>
            </a:r>
            <a:r>
              <a:rPr lang="en-US" i="1" dirty="0"/>
              <a:t>:</a:t>
            </a:r>
            <a:r>
              <a:rPr lang="en-US" dirty="0"/>
              <a:t> European Spongy moth brought over for silk industry (Medford Massachusetts, 1869)</a:t>
            </a:r>
          </a:p>
          <a:p>
            <a:r>
              <a:rPr lang="en-US" b="1" i="1" dirty="0"/>
              <a:t>U.S. Distribution:</a:t>
            </a:r>
          </a:p>
        </p:txBody>
      </p:sp>
      <p:grpSp>
        <p:nvGrpSpPr>
          <p:cNvPr id="16" name="Group 15"/>
          <p:cNvGrpSpPr/>
          <p:nvPr/>
        </p:nvGrpSpPr>
        <p:grpSpPr>
          <a:xfrm>
            <a:off x="-3767" y="6019800"/>
            <a:ext cx="9144000" cy="838200"/>
            <a:chOff x="0" y="6019800"/>
            <a:chExt cx="9144000" cy="838200"/>
          </a:xfrm>
        </p:grpSpPr>
        <p:sp>
          <p:nvSpPr>
            <p:cNvPr id="18" name="Round Same Side Corner Rectangle 1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3" name="Picture 2" descr="gypmot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2" y="2133600"/>
            <a:ext cx="5770878" cy="4459315"/>
          </a:xfrm>
          <a:prstGeom prst="rect">
            <a:avLst/>
          </a:prstGeom>
          <a:ln w="28575">
            <a:solidFill>
              <a:schemeClr val="tx1"/>
            </a:solidFill>
          </a:ln>
        </p:spPr>
      </p:pic>
    </p:spTree>
    <p:extLst>
      <p:ext uri="{BB962C8B-B14F-4D97-AF65-F5344CB8AC3E}">
        <p14:creationId xmlns:p14="http://schemas.microsoft.com/office/powerpoint/2010/main" val="4458304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430648"/>
            <a:ext cx="4267199" cy="4817751"/>
          </a:xfrm>
        </p:spPr>
        <p:txBody>
          <a:bodyPr>
            <a:normAutofit/>
          </a:bodyPr>
          <a:lstStyle/>
          <a:p>
            <a:r>
              <a:rPr lang="en-US" dirty="0"/>
              <a:t>300 (European) - 600 (Asian) host trees and plants</a:t>
            </a:r>
          </a:p>
          <a:p>
            <a:r>
              <a:rPr lang="en-US" dirty="0"/>
              <a:t>Most commonly attacks</a:t>
            </a:r>
            <a:r>
              <a:rPr lang="en-US" baseline="30000" dirty="0"/>
              <a:t>1</a:t>
            </a:r>
            <a:r>
              <a:rPr lang="en-US" dirty="0"/>
              <a:t>:</a:t>
            </a:r>
          </a:p>
          <a:p>
            <a:pPr lvl="1"/>
            <a:r>
              <a:rPr lang="en-US" dirty="0"/>
              <a:t>Oaks (</a:t>
            </a:r>
            <a:r>
              <a:rPr lang="en-US" i="1" dirty="0" err="1"/>
              <a:t>Quercus</a:t>
            </a:r>
            <a:r>
              <a:rPr lang="en-US" dirty="0"/>
              <a:t>)</a:t>
            </a:r>
          </a:p>
          <a:p>
            <a:pPr lvl="1"/>
            <a:r>
              <a:rPr lang="en-US" dirty="0"/>
              <a:t>Trees on dry ridges</a:t>
            </a:r>
          </a:p>
          <a:p>
            <a:pPr lvl="1"/>
            <a:r>
              <a:rPr lang="en-US" dirty="0"/>
              <a:t>Stressed trees</a:t>
            </a:r>
          </a:p>
        </p:txBody>
      </p:sp>
      <p:sp>
        <p:nvSpPr>
          <p:cNvPr id="4"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Spongy Moth</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Host Trees</a:t>
            </a:r>
            <a:endParaRPr lang="en-US" sz="3600" dirty="0">
              <a:solidFill>
                <a:srgbClr val="008000"/>
              </a:solidFill>
              <a:cs typeface="American Typewriter"/>
            </a:endParaRPr>
          </a:p>
        </p:txBody>
      </p:sp>
      <p:grpSp>
        <p:nvGrpSpPr>
          <p:cNvPr id="7" name="Group 6"/>
          <p:cNvGrpSpPr/>
          <p:nvPr/>
        </p:nvGrpSpPr>
        <p:grpSpPr>
          <a:xfrm>
            <a:off x="-3767"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2" name="TextBox 1"/>
          <p:cNvSpPr txBox="1"/>
          <p:nvPr/>
        </p:nvSpPr>
        <p:spPr>
          <a:xfrm>
            <a:off x="0" y="6550223"/>
            <a:ext cx="2819400" cy="307777"/>
          </a:xfrm>
          <a:prstGeom prst="rect">
            <a:avLst/>
          </a:prstGeom>
          <a:noFill/>
        </p:spPr>
        <p:txBody>
          <a:bodyPr wrap="square" rtlCol="0">
            <a:spAutoFit/>
          </a:bodyPr>
          <a:lstStyle/>
          <a:p>
            <a:r>
              <a:rPr lang="en-US" sz="1400" baseline="30000" dirty="0">
                <a:solidFill>
                  <a:srgbClr val="FFFFFF"/>
                </a:solidFill>
              </a:rPr>
              <a:t>1</a:t>
            </a:r>
            <a:r>
              <a:rPr lang="en-US" sz="1400" dirty="0">
                <a:solidFill>
                  <a:srgbClr val="FFFFFF"/>
                </a:solidFill>
              </a:rPr>
              <a:t>Gottschalk, 1993</a:t>
            </a:r>
          </a:p>
        </p:txBody>
      </p:sp>
      <p:pic>
        <p:nvPicPr>
          <p:cNvPr id="5" name="Picture 4"/>
          <p:cNvPicPr>
            <a:picLocks noChangeAspect="1"/>
          </p:cNvPicPr>
          <p:nvPr/>
        </p:nvPicPr>
        <p:blipFill>
          <a:blip r:embed="rId4"/>
          <a:stretch>
            <a:fillRect/>
          </a:stretch>
        </p:blipFill>
        <p:spPr>
          <a:xfrm>
            <a:off x="6305550" y="76200"/>
            <a:ext cx="2686050" cy="3581400"/>
          </a:xfrm>
          <a:prstGeom prst="rect">
            <a:avLst/>
          </a:prstGeom>
          <a:ln w="15875">
            <a:solidFill>
              <a:schemeClr val="tx1"/>
            </a:solidFill>
          </a:ln>
        </p:spPr>
      </p:pic>
      <p:pic>
        <p:nvPicPr>
          <p:cNvPr id="6" name="Picture 5"/>
          <p:cNvPicPr>
            <a:picLocks noChangeAspect="1"/>
          </p:cNvPicPr>
          <p:nvPr/>
        </p:nvPicPr>
        <p:blipFill>
          <a:blip r:embed="rId5"/>
          <a:stretch>
            <a:fillRect/>
          </a:stretch>
        </p:blipFill>
        <p:spPr>
          <a:xfrm>
            <a:off x="2743200" y="3733800"/>
            <a:ext cx="3996866" cy="2667000"/>
          </a:xfrm>
          <a:prstGeom prst="rect">
            <a:avLst/>
          </a:prstGeom>
          <a:ln w="15875">
            <a:solidFill>
              <a:schemeClr val="tx1"/>
            </a:solidFill>
          </a:ln>
        </p:spPr>
      </p:pic>
    </p:spTree>
    <p:extLst>
      <p:ext uri="{BB962C8B-B14F-4D97-AF65-F5344CB8AC3E}">
        <p14:creationId xmlns:p14="http://schemas.microsoft.com/office/powerpoint/2010/main" val="1992121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ent Arrow 9"/>
          <p:cNvSpPr/>
          <p:nvPr/>
        </p:nvSpPr>
        <p:spPr>
          <a:xfrm rot="5400000">
            <a:off x="6400800" y="1524000"/>
            <a:ext cx="1143000" cy="1752600"/>
          </a:xfrm>
          <a:prstGeom prst="bentArrow">
            <a:avLst>
              <a:gd name="adj1" fmla="val 17283"/>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Bent Arrow 10"/>
          <p:cNvSpPr/>
          <p:nvPr/>
        </p:nvSpPr>
        <p:spPr>
          <a:xfrm rot="10800000">
            <a:off x="5943600" y="5333999"/>
            <a:ext cx="1676400" cy="990600"/>
          </a:xfrm>
          <a:prstGeom prst="bentArrow">
            <a:avLst>
              <a:gd name="adj1" fmla="val 16096"/>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a:off x="1257303" y="4762500"/>
            <a:ext cx="1143000" cy="1828800"/>
          </a:xfrm>
          <a:prstGeom prst="bentArrow">
            <a:avLst>
              <a:gd name="adj1" fmla="val 17766"/>
              <a:gd name="adj2" fmla="val 22830"/>
              <a:gd name="adj3" fmla="val 25000"/>
              <a:gd name="adj4" fmla="val 4567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a:off x="1066800" y="1752600"/>
            <a:ext cx="1752600" cy="1066800"/>
          </a:xfrm>
          <a:prstGeom prst="bentArrow">
            <a:avLst>
              <a:gd name="adj1" fmla="val 18386"/>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Spongy Moth</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Life Cycle</a:t>
            </a:r>
            <a:endParaRPr lang="en-US" sz="3600" dirty="0">
              <a:solidFill>
                <a:srgbClr val="008000"/>
              </a:solidFill>
              <a:cs typeface="American Typewriter"/>
            </a:endParaRPr>
          </a:p>
        </p:txBody>
      </p:sp>
      <p:grpSp>
        <p:nvGrpSpPr>
          <p:cNvPr id="15" name="Group 14"/>
          <p:cNvGrpSpPr/>
          <p:nvPr/>
        </p:nvGrpSpPr>
        <p:grpSpPr>
          <a:xfrm>
            <a:off x="-3767" y="6019800"/>
            <a:ext cx="9144000" cy="838200"/>
            <a:chOff x="0" y="6019800"/>
            <a:chExt cx="9144000" cy="838200"/>
          </a:xfrm>
        </p:grpSpPr>
        <p:sp>
          <p:nvSpPr>
            <p:cNvPr id="16" name="Round Same Side Corner Rectangle 1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5" name="Picture 4"/>
          <p:cNvPicPr>
            <a:picLocks noChangeAspect="1"/>
          </p:cNvPicPr>
          <p:nvPr/>
        </p:nvPicPr>
        <p:blipFill>
          <a:blip r:embed="rId4"/>
          <a:stretch>
            <a:fillRect/>
          </a:stretch>
        </p:blipFill>
        <p:spPr>
          <a:xfrm>
            <a:off x="6019800" y="3124200"/>
            <a:ext cx="2997200" cy="2000631"/>
          </a:xfrm>
          <a:prstGeom prst="rect">
            <a:avLst/>
          </a:prstGeom>
          <a:ln w="15875">
            <a:solidFill>
              <a:schemeClr val="tx1"/>
            </a:solidFill>
          </a:ln>
        </p:spPr>
      </p:pic>
      <p:pic>
        <p:nvPicPr>
          <p:cNvPr id="6" name="Picture 5" descr="EuroGypsyMoth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190" y="4648200"/>
            <a:ext cx="2946210" cy="1778552"/>
          </a:xfrm>
          <a:prstGeom prst="rect">
            <a:avLst/>
          </a:prstGeom>
          <a:ln w="15875">
            <a:solidFill>
              <a:schemeClr val="tx1"/>
            </a:solidFill>
          </a:ln>
        </p:spPr>
      </p:pic>
      <p:pic>
        <p:nvPicPr>
          <p:cNvPr id="7" name="Picture 6"/>
          <p:cNvPicPr>
            <a:picLocks noChangeAspect="1"/>
          </p:cNvPicPr>
          <p:nvPr/>
        </p:nvPicPr>
        <p:blipFill>
          <a:blip r:embed="rId6"/>
          <a:stretch>
            <a:fillRect/>
          </a:stretch>
        </p:blipFill>
        <p:spPr>
          <a:xfrm>
            <a:off x="3040380" y="1295400"/>
            <a:ext cx="2903220" cy="1752600"/>
          </a:xfrm>
          <a:prstGeom prst="rect">
            <a:avLst/>
          </a:prstGeom>
          <a:ln w="15875">
            <a:solidFill>
              <a:schemeClr val="tx1"/>
            </a:solidFill>
          </a:ln>
        </p:spPr>
      </p:pic>
      <p:sp>
        <p:nvSpPr>
          <p:cNvPr id="8" name="TextBox 7"/>
          <p:cNvSpPr txBox="1"/>
          <p:nvPr/>
        </p:nvSpPr>
        <p:spPr>
          <a:xfrm>
            <a:off x="5715000" y="2743200"/>
            <a:ext cx="457200" cy="307777"/>
          </a:xfrm>
          <a:prstGeom prst="rect">
            <a:avLst/>
          </a:prstGeom>
          <a:noFill/>
        </p:spPr>
        <p:txBody>
          <a:bodyPr wrap="square" rtlCol="0">
            <a:spAutoFit/>
          </a:bodyPr>
          <a:lstStyle/>
          <a:p>
            <a:r>
              <a:rPr lang="en-US" sz="1400" dirty="0"/>
              <a:t>1</a:t>
            </a:r>
          </a:p>
        </p:txBody>
      </p:sp>
      <p:sp>
        <p:nvSpPr>
          <p:cNvPr id="9" name="TextBox 8"/>
          <p:cNvSpPr txBox="1"/>
          <p:nvPr/>
        </p:nvSpPr>
        <p:spPr>
          <a:xfrm>
            <a:off x="0" y="6553200"/>
            <a:ext cx="2895600" cy="307777"/>
          </a:xfrm>
          <a:prstGeom prst="rect">
            <a:avLst/>
          </a:prstGeom>
          <a:noFill/>
        </p:spPr>
        <p:txBody>
          <a:bodyPr wrap="square" rtlCol="0">
            <a:spAutoFit/>
          </a:bodyPr>
          <a:lstStyle/>
          <a:p>
            <a:r>
              <a:rPr lang="en-US" sz="1400" baseline="30000" dirty="0">
                <a:solidFill>
                  <a:srgbClr val="FFFFFF"/>
                </a:solidFill>
              </a:rPr>
              <a:t>1</a:t>
            </a:r>
            <a:r>
              <a:rPr lang="en-US" sz="1400" dirty="0">
                <a:solidFill>
                  <a:srgbClr val="FFFFFF"/>
                </a:solidFill>
              </a:rPr>
              <a:t>www.hungrypests.com</a:t>
            </a:r>
          </a:p>
        </p:txBody>
      </p:sp>
      <p:pic>
        <p:nvPicPr>
          <p:cNvPr id="20" name="Picture 19"/>
          <p:cNvPicPr>
            <a:picLocks noChangeAspect="1"/>
          </p:cNvPicPr>
          <p:nvPr/>
        </p:nvPicPr>
        <p:blipFill>
          <a:blip r:embed="rId7"/>
          <a:stretch>
            <a:fillRect/>
          </a:stretch>
        </p:blipFill>
        <p:spPr>
          <a:xfrm>
            <a:off x="76200" y="3124200"/>
            <a:ext cx="2776993" cy="1676400"/>
          </a:xfrm>
          <a:prstGeom prst="rect">
            <a:avLst/>
          </a:prstGeom>
        </p:spPr>
      </p:pic>
    </p:spTree>
    <p:extLst>
      <p:ext uri="{BB962C8B-B14F-4D97-AF65-F5344CB8AC3E}">
        <p14:creationId xmlns:p14="http://schemas.microsoft.com/office/powerpoint/2010/main" val="27530267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Spongy Moth</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Caterpillars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TextBox 10"/>
          <p:cNvSpPr txBox="1"/>
          <p:nvPr/>
        </p:nvSpPr>
        <p:spPr>
          <a:xfrm>
            <a:off x="6400800" y="1295400"/>
            <a:ext cx="2819400" cy="1754327"/>
          </a:xfrm>
          <a:prstGeom prst="rect">
            <a:avLst/>
          </a:prstGeom>
          <a:noFill/>
        </p:spPr>
        <p:txBody>
          <a:bodyPr wrap="square" rtlCol="0">
            <a:spAutoFit/>
          </a:bodyPr>
          <a:lstStyle/>
          <a:p>
            <a:r>
              <a:rPr lang="en-US" dirty="0"/>
              <a:t>Caterpillars:</a:t>
            </a:r>
          </a:p>
          <a:p>
            <a:pPr marL="285750" indent="-285750">
              <a:buFont typeface="Arial"/>
              <a:buChar char="•"/>
            </a:pPr>
            <a:r>
              <a:rPr lang="en-US" b="1" dirty="0"/>
              <a:t>5 pair blue spots </a:t>
            </a:r>
            <a:r>
              <a:rPr lang="en-US" dirty="0"/>
              <a:t>followed by </a:t>
            </a:r>
            <a:r>
              <a:rPr lang="en-US" b="1" dirty="0"/>
              <a:t>5 pair red spots</a:t>
            </a:r>
          </a:p>
          <a:p>
            <a:pPr marL="285750" indent="-285750">
              <a:buFont typeface="Arial"/>
              <a:buChar char="•"/>
            </a:pPr>
            <a:r>
              <a:rPr lang="en-US" dirty="0"/>
              <a:t>Thin yellow median stripe</a:t>
            </a:r>
          </a:p>
          <a:p>
            <a:pPr marL="285750" indent="-285750">
              <a:buFont typeface="Arial"/>
              <a:buChar char="•"/>
            </a:pPr>
            <a:r>
              <a:rPr lang="en-US" dirty="0"/>
              <a:t>3 mm (hatched) to 60 mm (mature) in length</a:t>
            </a:r>
          </a:p>
        </p:txBody>
      </p:sp>
      <p:pic>
        <p:nvPicPr>
          <p:cNvPr id="12" name="Content Placeholder 2"/>
          <p:cNvPicPr>
            <a:picLocks noGrp="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474997"/>
            <a:ext cx="6318754" cy="4468603"/>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pic>
        <p:nvPicPr>
          <p:cNvPr id="2" name="Picture 1"/>
          <p:cNvPicPr>
            <a:picLocks noChangeAspect="1"/>
          </p:cNvPicPr>
          <p:nvPr/>
        </p:nvPicPr>
        <p:blipFill>
          <a:blip r:embed="rId5"/>
          <a:stretch>
            <a:fillRect/>
          </a:stretch>
        </p:blipFill>
        <p:spPr>
          <a:xfrm>
            <a:off x="5867400" y="3124200"/>
            <a:ext cx="3101273" cy="2070100"/>
          </a:xfrm>
          <a:prstGeom prst="rect">
            <a:avLst/>
          </a:prstGeom>
          <a:ln w="15875">
            <a:solidFill>
              <a:schemeClr val="tx1"/>
            </a:solidFill>
          </a:ln>
        </p:spPr>
      </p:pic>
    </p:spTree>
    <p:extLst>
      <p:ext uri="{BB962C8B-B14F-4D97-AF65-F5344CB8AC3E}">
        <p14:creationId xmlns:p14="http://schemas.microsoft.com/office/powerpoint/2010/main" val="2917953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Spongy Moth</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Adults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3" name="Content Placeholder 2"/>
          <p:cNvPicPr>
            <a:picLocks noGrp="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3657600" cy="5486400"/>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pic>
        <p:nvPicPr>
          <p:cNvPr id="3" name="Picture 2"/>
          <p:cNvPicPr>
            <a:picLocks noChangeAspect="1"/>
          </p:cNvPicPr>
          <p:nvPr/>
        </p:nvPicPr>
        <p:blipFill>
          <a:blip r:embed="rId5"/>
          <a:stretch>
            <a:fillRect/>
          </a:stretch>
        </p:blipFill>
        <p:spPr>
          <a:xfrm>
            <a:off x="3596032" y="2971800"/>
            <a:ext cx="4252568" cy="2842133"/>
          </a:xfrm>
          <a:prstGeom prst="rect">
            <a:avLst/>
          </a:prstGeom>
          <a:ln w="15875">
            <a:solidFill>
              <a:schemeClr val="tx1"/>
            </a:solidFill>
          </a:ln>
        </p:spPr>
      </p:pic>
      <p:sp>
        <p:nvSpPr>
          <p:cNvPr id="14" name="TextBox 13"/>
          <p:cNvSpPr txBox="1"/>
          <p:nvPr/>
        </p:nvSpPr>
        <p:spPr>
          <a:xfrm>
            <a:off x="3886200" y="1143000"/>
            <a:ext cx="4419600" cy="1477328"/>
          </a:xfrm>
          <a:prstGeom prst="rect">
            <a:avLst/>
          </a:prstGeom>
          <a:noFill/>
        </p:spPr>
        <p:txBody>
          <a:bodyPr wrap="square" rtlCol="0">
            <a:spAutoFit/>
          </a:bodyPr>
          <a:lstStyle/>
          <a:p>
            <a:r>
              <a:rPr lang="en-US" dirty="0"/>
              <a:t>Adults:</a:t>
            </a:r>
          </a:p>
          <a:p>
            <a:pPr marL="285750" indent="-285750">
              <a:buFont typeface="Arial"/>
              <a:buChar char="•"/>
            </a:pPr>
            <a:r>
              <a:rPr lang="en-US" dirty="0"/>
              <a:t>Female</a:t>
            </a:r>
          </a:p>
          <a:p>
            <a:pPr marL="742950" lvl="1" indent="-285750">
              <a:buFont typeface="Arial"/>
              <a:buChar char="•"/>
            </a:pPr>
            <a:r>
              <a:rPr lang="en-US" dirty="0"/>
              <a:t>White</a:t>
            </a:r>
          </a:p>
          <a:p>
            <a:pPr marL="742950" lvl="1" indent="-285750">
              <a:buFont typeface="Arial"/>
              <a:buChar char="•"/>
            </a:pPr>
            <a:r>
              <a:rPr lang="en-US" dirty="0"/>
              <a:t>2 inch wingspan</a:t>
            </a:r>
          </a:p>
          <a:p>
            <a:pPr marL="742950" lvl="1" indent="-285750">
              <a:buFont typeface="Arial"/>
              <a:buChar char="•"/>
            </a:pPr>
            <a:r>
              <a:rPr lang="en-US" dirty="0"/>
              <a:t>Dark saw-toothed patterns</a:t>
            </a:r>
          </a:p>
        </p:txBody>
      </p:sp>
      <p:sp>
        <p:nvSpPr>
          <p:cNvPr id="4" name="TextBox 3"/>
          <p:cNvSpPr txBox="1"/>
          <p:nvPr/>
        </p:nvSpPr>
        <p:spPr>
          <a:xfrm>
            <a:off x="6629400" y="1418272"/>
            <a:ext cx="2569934" cy="1477328"/>
          </a:xfrm>
          <a:prstGeom prst="rect">
            <a:avLst/>
          </a:prstGeom>
          <a:noFill/>
        </p:spPr>
        <p:txBody>
          <a:bodyPr wrap="none" rtlCol="0">
            <a:spAutoFit/>
          </a:bodyPr>
          <a:lstStyle/>
          <a:p>
            <a:pPr marL="285750" indent="-285750">
              <a:buFont typeface="Arial"/>
              <a:buChar char="•"/>
            </a:pPr>
            <a:r>
              <a:rPr lang="en-US" dirty="0"/>
              <a:t>Male</a:t>
            </a:r>
          </a:p>
          <a:p>
            <a:pPr marL="742950" lvl="1" indent="-285750">
              <a:buFont typeface="Arial"/>
              <a:buChar char="•"/>
            </a:pPr>
            <a:r>
              <a:rPr lang="en-US" dirty="0"/>
              <a:t>Brown</a:t>
            </a:r>
          </a:p>
          <a:p>
            <a:pPr marL="742950" lvl="1" indent="-285750">
              <a:buFont typeface="Arial"/>
              <a:buChar char="•"/>
            </a:pPr>
            <a:r>
              <a:rPr lang="en-US" dirty="0"/>
              <a:t>1.5 inch wingspan</a:t>
            </a:r>
          </a:p>
          <a:p>
            <a:pPr marL="742950" lvl="1" indent="-285750">
              <a:buFont typeface="Arial"/>
              <a:buChar char="•"/>
            </a:pPr>
            <a:r>
              <a:rPr lang="en-US" dirty="0"/>
              <a:t>Smaller markings</a:t>
            </a:r>
          </a:p>
          <a:p>
            <a:endParaRPr lang="en-US" dirty="0"/>
          </a:p>
        </p:txBody>
      </p:sp>
    </p:spTree>
    <p:extLst>
      <p:ext uri="{BB962C8B-B14F-4D97-AF65-F5344CB8AC3E}">
        <p14:creationId xmlns:p14="http://schemas.microsoft.com/office/powerpoint/2010/main" val="22391101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8" name="Picture 7"/>
          <p:cNvPicPr>
            <a:picLocks noChangeAspect="1"/>
          </p:cNvPicPr>
          <p:nvPr/>
        </p:nvPicPr>
        <p:blipFill>
          <a:blip r:embed="rId4"/>
          <a:stretch>
            <a:fillRect/>
          </a:stretch>
        </p:blipFill>
        <p:spPr>
          <a:xfrm>
            <a:off x="76200" y="3862070"/>
            <a:ext cx="3962400" cy="2973144"/>
          </a:xfrm>
          <a:prstGeom prst="rect">
            <a:avLst/>
          </a:prstGeom>
          <a:ln w="15875">
            <a:solidFill>
              <a:schemeClr val="tx1"/>
            </a:solidFill>
          </a:ln>
        </p:spPr>
      </p:pic>
      <p:sp>
        <p:nvSpPr>
          <p:cNvPr id="11"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Spongy Moth</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Signs and Symptoms</a:t>
            </a:r>
            <a:endParaRPr lang="en-US" sz="3600" dirty="0">
              <a:solidFill>
                <a:srgbClr val="008000"/>
              </a:solidFill>
              <a:cs typeface="American Typewriter"/>
            </a:endParaRPr>
          </a:p>
        </p:txBody>
      </p:sp>
      <p:sp>
        <p:nvSpPr>
          <p:cNvPr id="15" name="Content Placeholder 14"/>
          <p:cNvSpPr>
            <a:spLocks noGrp="1"/>
          </p:cNvSpPr>
          <p:nvPr>
            <p:ph idx="1"/>
          </p:nvPr>
        </p:nvSpPr>
        <p:spPr>
          <a:xfrm>
            <a:off x="0" y="1219200"/>
            <a:ext cx="7313613" cy="4056062"/>
          </a:xfrm>
        </p:spPr>
        <p:txBody>
          <a:bodyPr/>
          <a:lstStyle/>
          <a:p>
            <a:pPr>
              <a:lnSpc>
                <a:spcPct val="150000"/>
              </a:lnSpc>
              <a:spcBef>
                <a:spcPts val="0"/>
              </a:spcBef>
            </a:pPr>
            <a:r>
              <a:rPr lang="en-US" dirty="0"/>
              <a:t>Visible egg masses</a:t>
            </a:r>
          </a:p>
          <a:p>
            <a:pPr>
              <a:lnSpc>
                <a:spcPct val="150000"/>
              </a:lnSpc>
              <a:spcBef>
                <a:spcPts val="0"/>
              </a:spcBef>
            </a:pPr>
            <a:r>
              <a:rPr lang="en-US" dirty="0"/>
              <a:t>Defoliation</a:t>
            </a:r>
          </a:p>
        </p:txBody>
      </p:sp>
      <p:pic>
        <p:nvPicPr>
          <p:cNvPr id="5" name="Picture 4"/>
          <p:cNvPicPr>
            <a:picLocks noChangeAspect="1"/>
          </p:cNvPicPr>
          <p:nvPr/>
        </p:nvPicPr>
        <p:blipFill>
          <a:blip r:embed="rId5"/>
          <a:stretch>
            <a:fillRect/>
          </a:stretch>
        </p:blipFill>
        <p:spPr>
          <a:xfrm>
            <a:off x="1981200" y="1828800"/>
            <a:ext cx="3886200" cy="2590800"/>
          </a:xfrm>
          <a:prstGeom prst="rect">
            <a:avLst/>
          </a:prstGeom>
          <a:ln w="15875">
            <a:solidFill>
              <a:schemeClr val="tx1"/>
            </a:solidFill>
          </a:ln>
        </p:spPr>
      </p:pic>
      <p:pic>
        <p:nvPicPr>
          <p:cNvPr id="2" name="Picture 1"/>
          <p:cNvPicPr>
            <a:picLocks noChangeAspect="1"/>
          </p:cNvPicPr>
          <p:nvPr/>
        </p:nvPicPr>
        <p:blipFill>
          <a:blip r:embed="rId6"/>
          <a:stretch>
            <a:fillRect/>
          </a:stretch>
        </p:blipFill>
        <p:spPr>
          <a:xfrm>
            <a:off x="5105400" y="76200"/>
            <a:ext cx="3962400" cy="2971800"/>
          </a:xfrm>
          <a:prstGeom prst="rect">
            <a:avLst/>
          </a:prstGeom>
          <a:ln w="15875">
            <a:solidFill>
              <a:schemeClr val="tx1"/>
            </a:solidFill>
          </a:ln>
        </p:spPr>
      </p:pic>
    </p:spTree>
    <p:extLst>
      <p:ext uri="{BB962C8B-B14F-4D97-AF65-F5344CB8AC3E}">
        <p14:creationId xmlns:p14="http://schemas.microsoft.com/office/powerpoint/2010/main" val="98283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Spongy Moth</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Damages &amp; Control Efforts</a:t>
            </a: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Content Placeholder 2"/>
          <p:cNvSpPr txBox="1">
            <a:spLocks/>
          </p:cNvSpPr>
          <p:nvPr/>
        </p:nvSpPr>
        <p:spPr>
          <a:xfrm>
            <a:off x="35437" y="1266894"/>
            <a:ext cx="3943282" cy="5210106"/>
          </a:xfrm>
          <a:prstGeom prst="rect">
            <a:avLst/>
          </a:prstGeom>
        </p:spPr>
        <p:txBody>
          <a:bodyPr vert="horz" lIns="91440" tIns="45720" rIns="91440" bIns="45720" rtlCol="0">
            <a:normAutofit lnSpcReduction="10000"/>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marL="0" indent="0">
              <a:lnSpc>
                <a:spcPct val="150000"/>
              </a:lnSpc>
              <a:spcBef>
                <a:spcPts val="0"/>
              </a:spcBef>
              <a:buNone/>
            </a:pPr>
            <a:r>
              <a:rPr lang="en-US" sz="3000" i="1" dirty="0">
                <a:solidFill>
                  <a:srgbClr val="800000"/>
                </a:solidFill>
                <a:latin typeface="Goudy Old Style"/>
              </a:rPr>
              <a:t>DAMAGE:</a:t>
            </a:r>
          </a:p>
          <a:p>
            <a:pPr>
              <a:lnSpc>
                <a:spcPct val="150000"/>
              </a:lnSpc>
              <a:spcBef>
                <a:spcPts val="0"/>
              </a:spcBef>
            </a:pPr>
            <a:r>
              <a:rPr lang="en-US" dirty="0">
                <a:solidFill>
                  <a:srgbClr val="800000"/>
                </a:solidFill>
              </a:rPr>
              <a:t>Forests:  </a:t>
            </a:r>
          </a:p>
          <a:p>
            <a:pPr lvl="1">
              <a:spcBef>
                <a:spcPts val="0"/>
              </a:spcBef>
            </a:pPr>
            <a:r>
              <a:rPr lang="en-US" dirty="0">
                <a:solidFill>
                  <a:srgbClr val="800000"/>
                </a:solidFill>
              </a:rPr>
              <a:t>300 -  500 tree and shrub species are susceptible </a:t>
            </a:r>
          </a:p>
          <a:p>
            <a:pPr lvl="1">
              <a:spcBef>
                <a:spcPts val="0"/>
              </a:spcBef>
            </a:pPr>
            <a:r>
              <a:rPr lang="en-US" dirty="0">
                <a:solidFill>
                  <a:srgbClr val="800000"/>
                </a:solidFill>
              </a:rPr>
              <a:t>Timber industry</a:t>
            </a:r>
          </a:p>
          <a:p>
            <a:pPr lvl="1">
              <a:spcBef>
                <a:spcPts val="0"/>
              </a:spcBef>
            </a:pPr>
            <a:r>
              <a:rPr lang="en-US" dirty="0">
                <a:solidFill>
                  <a:srgbClr val="800000"/>
                </a:solidFill>
              </a:rPr>
              <a:t>Agricultural products</a:t>
            </a:r>
          </a:p>
          <a:p>
            <a:pPr>
              <a:spcBef>
                <a:spcPts val="0"/>
              </a:spcBef>
            </a:pPr>
            <a:r>
              <a:rPr lang="en-US" dirty="0">
                <a:solidFill>
                  <a:srgbClr val="800000"/>
                </a:solidFill>
              </a:rPr>
              <a:t>Environmental:</a:t>
            </a:r>
          </a:p>
          <a:p>
            <a:pPr lvl="1">
              <a:spcBef>
                <a:spcPts val="0"/>
              </a:spcBef>
            </a:pPr>
            <a:r>
              <a:rPr lang="en-US" dirty="0">
                <a:solidFill>
                  <a:srgbClr val="800000"/>
                </a:solidFill>
              </a:rPr>
              <a:t>Repeated defoliation makes trees susceptible to disease</a:t>
            </a:r>
          </a:p>
          <a:p>
            <a:pPr lvl="1">
              <a:spcBef>
                <a:spcPts val="0"/>
              </a:spcBef>
            </a:pPr>
            <a:r>
              <a:rPr lang="en-US" dirty="0">
                <a:solidFill>
                  <a:srgbClr val="800000"/>
                </a:solidFill>
              </a:rPr>
              <a:t>Stunted plant growth</a:t>
            </a:r>
          </a:p>
          <a:p>
            <a:pPr lvl="1">
              <a:spcBef>
                <a:spcPts val="0"/>
              </a:spcBef>
            </a:pPr>
            <a:r>
              <a:rPr lang="en-US" dirty="0">
                <a:solidFill>
                  <a:srgbClr val="800000"/>
                </a:solidFill>
              </a:rPr>
              <a:t>Reduced water quality</a:t>
            </a:r>
          </a:p>
          <a:p>
            <a:pPr lvl="1">
              <a:spcBef>
                <a:spcPts val="0"/>
              </a:spcBef>
            </a:pPr>
            <a:r>
              <a:rPr lang="en-US" dirty="0">
                <a:solidFill>
                  <a:srgbClr val="800000"/>
                </a:solidFill>
              </a:rPr>
              <a:t>Reduced wildlife habitat</a:t>
            </a:r>
          </a:p>
          <a:p>
            <a:pPr marL="463550" lvl="1" indent="-463550">
              <a:spcBef>
                <a:spcPts val="0"/>
              </a:spcBef>
              <a:buBlip>
                <a:blip r:embed="rId4"/>
              </a:buBlip>
            </a:pPr>
            <a:r>
              <a:rPr lang="en-US" b="1" dirty="0">
                <a:solidFill>
                  <a:srgbClr val="800000"/>
                </a:solidFill>
              </a:rPr>
              <a:t>Cost : </a:t>
            </a:r>
            <a:r>
              <a:rPr lang="en-US" dirty="0">
                <a:solidFill>
                  <a:srgbClr val="800000"/>
                </a:solidFill>
              </a:rPr>
              <a:t>$30 year for the last 20 years</a:t>
            </a:r>
          </a:p>
          <a:p>
            <a:pPr>
              <a:spcBef>
                <a:spcPts val="0"/>
              </a:spcBef>
            </a:pPr>
            <a:endParaRPr lang="en-US" dirty="0">
              <a:solidFill>
                <a:srgbClr val="800000"/>
              </a:solidFill>
            </a:endParaRPr>
          </a:p>
        </p:txBody>
      </p:sp>
      <p:sp>
        <p:nvSpPr>
          <p:cNvPr id="13" name="Content Placeholder 14"/>
          <p:cNvSpPr>
            <a:spLocks noGrp="1"/>
          </p:cNvSpPr>
          <p:nvPr>
            <p:ph idx="1"/>
          </p:nvPr>
        </p:nvSpPr>
        <p:spPr>
          <a:xfrm>
            <a:off x="3611217" y="1288532"/>
            <a:ext cx="5683164" cy="5188468"/>
          </a:xfrm>
        </p:spPr>
        <p:txBody>
          <a:bodyPr>
            <a:normAutofit/>
          </a:bodyPr>
          <a:lstStyle/>
          <a:p>
            <a:pPr marL="0" indent="0">
              <a:lnSpc>
                <a:spcPct val="150000"/>
              </a:lnSpc>
              <a:spcBef>
                <a:spcPts val="0"/>
              </a:spcBef>
              <a:buNone/>
            </a:pPr>
            <a:r>
              <a:rPr lang="en-US" sz="3000" b="1" i="1" dirty="0">
                <a:solidFill>
                  <a:schemeClr val="accent6">
                    <a:lumMod val="50000"/>
                  </a:schemeClr>
                </a:solidFill>
              </a:rPr>
              <a:t>CONTROL:</a:t>
            </a:r>
          </a:p>
          <a:p>
            <a:pPr>
              <a:spcBef>
                <a:spcPts val="0"/>
              </a:spcBef>
            </a:pPr>
            <a:r>
              <a:rPr lang="en-US" dirty="0">
                <a:solidFill>
                  <a:schemeClr val="accent6">
                    <a:lumMod val="50000"/>
                  </a:schemeClr>
                </a:solidFill>
              </a:rPr>
              <a:t>Prevention: EDRR</a:t>
            </a:r>
          </a:p>
          <a:p>
            <a:pPr lvl="1">
              <a:spcBef>
                <a:spcPts val="0"/>
              </a:spcBef>
            </a:pPr>
            <a:r>
              <a:rPr lang="en-US" dirty="0">
                <a:solidFill>
                  <a:schemeClr val="accent6">
                    <a:lumMod val="50000"/>
                  </a:schemeClr>
                </a:solidFill>
              </a:rPr>
              <a:t>IPPC &amp; CBP requirements and inspections</a:t>
            </a:r>
          </a:p>
          <a:p>
            <a:pPr lvl="1">
              <a:spcBef>
                <a:spcPts val="0"/>
              </a:spcBef>
            </a:pPr>
            <a:r>
              <a:rPr lang="en-US" dirty="0">
                <a:solidFill>
                  <a:schemeClr val="accent6">
                    <a:lumMod val="50000"/>
                  </a:schemeClr>
                </a:solidFill>
              </a:rPr>
              <a:t>Quarantine zones</a:t>
            </a:r>
          </a:p>
          <a:p>
            <a:pPr>
              <a:spcBef>
                <a:spcPts val="0"/>
              </a:spcBef>
            </a:pPr>
            <a:r>
              <a:rPr lang="en-US" dirty="0">
                <a:solidFill>
                  <a:schemeClr val="accent6">
                    <a:lumMod val="50000"/>
                  </a:schemeClr>
                </a:solidFill>
              </a:rPr>
              <a:t>Treatment:</a:t>
            </a:r>
          </a:p>
          <a:p>
            <a:pPr lvl="1">
              <a:spcBef>
                <a:spcPts val="0"/>
              </a:spcBef>
            </a:pPr>
            <a:r>
              <a:rPr lang="en-US" dirty="0">
                <a:solidFill>
                  <a:schemeClr val="accent6">
                    <a:lumMod val="50000"/>
                  </a:schemeClr>
                </a:solidFill>
              </a:rPr>
              <a:t>Manual: </a:t>
            </a:r>
          </a:p>
          <a:p>
            <a:pPr lvl="2">
              <a:spcBef>
                <a:spcPts val="0"/>
              </a:spcBef>
            </a:pPr>
            <a:r>
              <a:rPr lang="en-US" dirty="0">
                <a:solidFill>
                  <a:schemeClr val="accent6">
                    <a:lumMod val="50000"/>
                  </a:schemeClr>
                </a:solidFill>
              </a:rPr>
              <a:t>Trapping </a:t>
            </a:r>
          </a:p>
          <a:p>
            <a:pPr lvl="2">
              <a:spcBef>
                <a:spcPts val="0"/>
              </a:spcBef>
            </a:pPr>
            <a:r>
              <a:rPr lang="en-US" dirty="0">
                <a:solidFill>
                  <a:schemeClr val="accent6">
                    <a:lumMod val="50000"/>
                  </a:schemeClr>
                </a:solidFill>
              </a:rPr>
              <a:t>Matting disruption</a:t>
            </a:r>
          </a:p>
          <a:p>
            <a:pPr lvl="1">
              <a:spcBef>
                <a:spcPts val="0"/>
              </a:spcBef>
            </a:pPr>
            <a:r>
              <a:rPr lang="en-US" dirty="0" err="1">
                <a:solidFill>
                  <a:schemeClr val="accent6">
                    <a:lumMod val="50000"/>
                  </a:schemeClr>
                </a:solidFill>
              </a:rPr>
              <a:t>Biocontrol</a:t>
            </a:r>
            <a:r>
              <a:rPr lang="en-US" dirty="0">
                <a:solidFill>
                  <a:schemeClr val="accent6">
                    <a:lumMod val="50000"/>
                  </a:schemeClr>
                </a:solidFill>
              </a:rPr>
              <a:t>: </a:t>
            </a:r>
          </a:p>
          <a:p>
            <a:pPr lvl="2">
              <a:spcBef>
                <a:spcPts val="0"/>
              </a:spcBef>
            </a:pPr>
            <a:r>
              <a:rPr lang="en-US" dirty="0" err="1">
                <a:solidFill>
                  <a:schemeClr val="accent6">
                    <a:lumMod val="50000"/>
                  </a:schemeClr>
                </a:solidFill>
              </a:rPr>
              <a:t>Gypeck</a:t>
            </a:r>
            <a:r>
              <a:rPr lang="en-US" dirty="0">
                <a:solidFill>
                  <a:schemeClr val="accent6">
                    <a:lumMod val="50000"/>
                  </a:schemeClr>
                </a:solidFill>
              </a:rPr>
              <a:t>: a virus that affects only GM caterpillars</a:t>
            </a:r>
          </a:p>
          <a:p>
            <a:pPr lvl="2">
              <a:spcBef>
                <a:spcPts val="0"/>
              </a:spcBef>
            </a:pPr>
            <a:r>
              <a:rPr lang="en-US" dirty="0">
                <a:solidFill>
                  <a:schemeClr val="accent6">
                    <a:lumMod val="50000"/>
                  </a:schemeClr>
                </a:solidFill>
              </a:rPr>
              <a:t>Bacterium </a:t>
            </a:r>
            <a:r>
              <a:rPr lang="en-US" i="1" dirty="0">
                <a:solidFill>
                  <a:schemeClr val="accent6">
                    <a:lumMod val="50000"/>
                  </a:schemeClr>
                </a:solidFill>
              </a:rPr>
              <a:t>(Bacillus </a:t>
            </a:r>
            <a:r>
              <a:rPr lang="en-US" i="1" dirty="0" err="1">
                <a:solidFill>
                  <a:schemeClr val="accent6">
                    <a:lumMod val="50000"/>
                  </a:schemeClr>
                </a:solidFill>
              </a:rPr>
              <a:t>thuringiensis</a:t>
            </a:r>
            <a:r>
              <a:rPr lang="en-US" i="1" dirty="0">
                <a:solidFill>
                  <a:schemeClr val="accent6">
                    <a:lumMod val="50000"/>
                  </a:schemeClr>
                </a:solidFill>
              </a:rPr>
              <a:t> var. </a:t>
            </a:r>
            <a:r>
              <a:rPr lang="en-US" i="1" dirty="0" err="1">
                <a:solidFill>
                  <a:schemeClr val="accent6">
                    <a:lumMod val="50000"/>
                  </a:schemeClr>
                </a:solidFill>
              </a:rPr>
              <a:t>kurtaki</a:t>
            </a:r>
            <a:r>
              <a:rPr lang="en-US" dirty="0">
                <a:solidFill>
                  <a:schemeClr val="accent6">
                    <a:lumMod val="50000"/>
                  </a:schemeClr>
                </a:solidFill>
              </a:rPr>
              <a:t>)</a:t>
            </a:r>
          </a:p>
          <a:p>
            <a:pPr lvl="2">
              <a:spcBef>
                <a:spcPts val="0"/>
              </a:spcBef>
            </a:pPr>
            <a:r>
              <a:rPr lang="en-US" dirty="0">
                <a:solidFill>
                  <a:schemeClr val="accent6">
                    <a:lumMod val="50000"/>
                  </a:schemeClr>
                </a:solidFill>
              </a:rPr>
              <a:t>Sterile male moths</a:t>
            </a:r>
          </a:p>
          <a:p>
            <a:pPr lvl="1">
              <a:spcBef>
                <a:spcPts val="0"/>
              </a:spcBef>
            </a:pPr>
            <a:r>
              <a:rPr lang="en-US" dirty="0">
                <a:solidFill>
                  <a:schemeClr val="accent6">
                    <a:lumMod val="50000"/>
                  </a:schemeClr>
                </a:solidFill>
              </a:rPr>
              <a:t>Chemical: </a:t>
            </a:r>
            <a:r>
              <a:rPr lang="en-US" dirty="0" err="1">
                <a:solidFill>
                  <a:schemeClr val="accent6">
                    <a:lumMod val="50000"/>
                  </a:schemeClr>
                </a:solidFill>
              </a:rPr>
              <a:t>Diflubenzuron</a:t>
            </a:r>
            <a:endParaRPr lang="en-US" dirty="0">
              <a:solidFill>
                <a:schemeClr val="accent6">
                  <a:lumMod val="50000"/>
                </a:schemeClr>
              </a:solidFill>
            </a:endParaRPr>
          </a:p>
        </p:txBody>
      </p:sp>
      <p:pic>
        <p:nvPicPr>
          <p:cNvPr id="14" name="Picture 13" descr="AGM_Risk.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0048" y="1"/>
            <a:ext cx="1704442" cy="2262936"/>
          </a:xfrm>
          <a:prstGeom prst="rect">
            <a:avLst/>
          </a:prstGeom>
        </p:spPr>
      </p:pic>
    </p:spTree>
    <p:extLst>
      <p:ext uri="{BB962C8B-B14F-4D97-AF65-F5344CB8AC3E}">
        <p14:creationId xmlns:p14="http://schemas.microsoft.com/office/powerpoint/2010/main" val="337413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br>
              <a:rPr lang="en-US" sz="3200" i="1" dirty="0">
                <a:solidFill>
                  <a:srgbClr val="000000"/>
                </a:solidFill>
                <a:ea typeface="MS PGothic" charset="0"/>
                <a:cs typeface="American Typewriter"/>
              </a:rPr>
            </a:br>
            <a:r>
              <a:rPr lang="en-US" sz="3600" i="1" dirty="0" err="1">
                <a:solidFill>
                  <a:srgbClr val="008000"/>
                </a:solidFill>
                <a:ea typeface="MS PGothic" charset="0"/>
                <a:cs typeface="American Typewriter"/>
              </a:rPr>
              <a:t>Sirex</a:t>
            </a:r>
            <a:r>
              <a:rPr lang="en-US" sz="3600" i="1" dirty="0">
                <a:solidFill>
                  <a:srgbClr val="008000"/>
                </a:solidFill>
                <a:ea typeface="MS PGothic" charset="0"/>
                <a:cs typeface="American Typewriter"/>
              </a:rPr>
              <a:t> </a:t>
            </a:r>
            <a:r>
              <a:rPr lang="en-US" sz="3600" i="1" dirty="0" err="1">
                <a:solidFill>
                  <a:srgbClr val="008000"/>
                </a:solidFill>
                <a:ea typeface="MS PGothic" charset="0"/>
                <a:cs typeface="American Typewriter"/>
              </a:rPr>
              <a:t>noctilio</a:t>
            </a:r>
            <a:endParaRPr lang="en-US" sz="3600" dirty="0">
              <a:solidFill>
                <a:srgbClr val="008000"/>
              </a:solidFill>
              <a:cs typeface="American Typewriter"/>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1"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979574" y="1295399"/>
            <a:ext cx="7097626" cy="4656881"/>
          </a:xfrm>
          <a:ln w="28575">
            <a:solidFill>
              <a:schemeClr val="tx1"/>
            </a:solidFill>
            <a:miter lim="800000"/>
            <a:headEnd/>
            <a:tailEnd/>
          </a:ln>
        </p:spPr>
      </p:pic>
      <p:sp>
        <p:nvSpPr>
          <p:cNvPr id="12" name="TextBox 11"/>
          <p:cNvSpPr txBox="1"/>
          <p:nvPr/>
        </p:nvSpPr>
        <p:spPr>
          <a:xfrm>
            <a:off x="990600" y="1447800"/>
            <a:ext cx="4419600" cy="923330"/>
          </a:xfrm>
          <a:prstGeom prst="rect">
            <a:avLst/>
          </a:prstGeom>
          <a:noFill/>
        </p:spPr>
        <p:txBody>
          <a:bodyPr wrap="square" rtlCol="0">
            <a:spAutoFit/>
          </a:bodyPr>
          <a:lstStyle/>
          <a:p>
            <a:r>
              <a:rPr lang="en-US" b="1" dirty="0">
                <a:solidFill>
                  <a:srgbClr val="FFFFFF"/>
                </a:solidFill>
                <a:latin typeface="American Typewriter"/>
                <a:cs typeface="American Typewriter"/>
              </a:rPr>
              <a:t>Order:  </a:t>
            </a:r>
            <a:r>
              <a:rPr lang="en-US" dirty="0">
                <a:solidFill>
                  <a:srgbClr val="FFFFFF"/>
                </a:solidFill>
                <a:latin typeface="American Typewriter"/>
                <a:ea typeface="MS PGothic" charset="0"/>
                <a:cs typeface="American Typewriter"/>
              </a:rPr>
              <a:t>Hymenoptera</a:t>
            </a:r>
          </a:p>
          <a:p>
            <a:r>
              <a:rPr lang="en-US" b="1" dirty="0">
                <a:solidFill>
                  <a:srgbClr val="FFFFFF"/>
                </a:solidFill>
                <a:latin typeface="American Typewriter"/>
                <a:cs typeface="American Typewriter"/>
              </a:rPr>
              <a:t>Family:  </a:t>
            </a:r>
            <a:r>
              <a:rPr lang="en-US" dirty="0" err="1">
                <a:solidFill>
                  <a:srgbClr val="FFFFFF"/>
                </a:solidFill>
                <a:latin typeface="American Typewriter"/>
                <a:ea typeface="MS PGothic" charset="0"/>
                <a:cs typeface="American Typewriter"/>
              </a:rPr>
              <a:t>Siricidae</a:t>
            </a:r>
            <a:endParaRPr lang="en-US" dirty="0">
              <a:solidFill>
                <a:srgbClr val="FFFFFF"/>
              </a:solidFill>
              <a:latin typeface="American Typewriter"/>
              <a:ea typeface="MS PGothic" charset="0"/>
              <a:cs typeface="American Typewriter"/>
            </a:endParaRPr>
          </a:p>
          <a:p>
            <a:endParaRPr lang="en-US" dirty="0">
              <a:solidFill>
                <a:schemeClr val="bg1"/>
              </a:solidFill>
              <a:latin typeface="American Typewriter"/>
              <a:cs typeface="American Typewriter"/>
            </a:endParaRPr>
          </a:p>
        </p:txBody>
      </p:sp>
    </p:spTree>
    <p:extLst>
      <p:ext uri="{BB962C8B-B14F-4D97-AF65-F5344CB8AC3E}">
        <p14:creationId xmlns:p14="http://schemas.microsoft.com/office/powerpoint/2010/main" val="3452475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der_logo.png"/>
          <p:cNvPicPr>
            <a:picLocks noChangeAspect="1"/>
          </p:cNvPicPr>
          <p:nvPr/>
        </p:nvPicPr>
        <p:blipFill rotWithShape="1">
          <a:blip r:embed="rId3">
            <a:extLst>
              <a:ext uri="{28A0092B-C50C-407E-A947-70E740481C1C}">
                <a14:useLocalDpi xmlns:a14="http://schemas.microsoft.com/office/drawing/2010/main" val="0"/>
              </a:ext>
            </a:extLst>
          </a:blip>
          <a:srcRect r="40000" b="4511"/>
          <a:stretch/>
        </p:blipFill>
        <p:spPr>
          <a:xfrm>
            <a:off x="3962400" y="3657600"/>
            <a:ext cx="5292025" cy="1143000"/>
          </a:xfrm>
          <a:prstGeom prst="rect">
            <a:avLst/>
          </a:prstGeom>
        </p:spPr>
      </p:pic>
      <p:sp>
        <p:nvSpPr>
          <p:cNvPr id="6" name="Title 1"/>
          <p:cNvSpPr txBox="1">
            <a:spLocks/>
          </p:cNvSpPr>
          <p:nvPr/>
        </p:nvSpPr>
        <p:spPr>
          <a:xfrm>
            <a:off x="35004" y="0"/>
            <a:ext cx="9144000" cy="1447800"/>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a:cs typeface="American Typewriter"/>
              </a:rPr>
              <a:t>Sentinel Pest Network: WHO</a:t>
            </a:r>
            <a:r>
              <a:rPr lang="en-US" sz="4000" b="1" i="1" dirty="0">
                <a:cs typeface="American Typewriter"/>
              </a:rPr>
              <a:t>, How, &amp; Why</a:t>
            </a:r>
            <a:br>
              <a:rPr lang="en-US" sz="4000" b="1" i="1" dirty="0">
                <a:cs typeface="American Typewriter"/>
              </a:rPr>
            </a:br>
            <a:r>
              <a:rPr lang="en-US" sz="4000" b="1" dirty="0">
                <a:cs typeface="American Typewriter"/>
              </a:rPr>
              <a:t> </a:t>
            </a:r>
            <a:r>
              <a:rPr lang="en-US" sz="2800" b="1" i="1" dirty="0">
                <a:solidFill>
                  <a:schemeClr val="accent6">
                    <a:lumMod val="75000"/>
                  </a:schemeClr>
                </a:solidFill>
                <a:latin typeface="Big Caslon"/>
                <a:cs typeface="Big Caslon"/>
              </a:rPr>
              <a:t>Project Partners</a:t>
            </a:r>
            <a:endParaRPr lang="en-US" sz="2800" b="1" dirty="0">
              <a:solidFill>
                <a:schemeClr val="accent2">
                  <a:lumMod val="50000"/>
                  <a:lumOff val="50000"/>
                </a:schemeClr>
              </a:solidFill>
              <a:latin typeface="Big Caslon"/>
              <a:cs typeface="Big Caslon"/>
            </a:endParaRPr>
          </a:p>
        </p:txBody>
      </p:sp>
      <p:sp>
        <p:nvSpPr>
          <p:cNvPr id="9" name="Content Placeholder 8"/>
          <p:cNvSpPr>
            <a:spLocks noGrp="1"/>
          </p:cNvSpPr>
          <p:nvPr>
            <p:ph idx="1"/>
          </p:nvPr>
        </p:nvSpPr>
        <p:spPr>
          <a:xfrm>
            <a:off x="304801" y="1676400"/>
            <a:ext cx="8458199" cy="4056062"/>
          </a:xfrm>
        </p:spPr>
        <p:txBody>
          <a:bodyPr/>
          <a:lstStyle/>
          <a:p>
            <a:r>
              <a:rPr lang="en-US" dirty="0"/>
              <a:t>U.S.D.A – Animal Health &amp; Plant Inspection Service (</a:t>
            </a:r>
            <a:r>
              <a:rPr lang="en-US" b="1" dirty="0"/>
              <a:t>APHIS</a:t>
            </a:r>
            <a:r>
              <a:rPr lang="en-US" dirty="0"/>
              <a:t>) </a:t>
            </a:r>
          </a:p>
          <a:p>
            <a:r>
              <a:rPr lang="en-US" dirty="0" err="1"/>
              <a:t>Texasinvasives.org</a:t>
            </a:r>
            <a:r>
              <a:rPr lang="en-US" dirty="0"/>
              <a:t> &amp; The</a:t>
            </a:r>
            <a:r>
              <a:rPr lang="en-US" b="1" dirty="0"/>
              <a:t> Invaders of Texas </a:t>
            </a:r>
            <a:r>
              <a:rPr lang="en-US" dirty="0"/>
              <a:t>Program</a:t>
            </a:r>
          </a:p>
          <a:p>
            <a:pPr lvl="1"/>
            <a:r>
              <a:rPr lang="en-US" dirty="0"/>
              <a:t>Lady Bird Johnson Wildflower Center</a:t>
            </a:r>
          </a:p>
          <a:p>
            <a:pPr lvl="1"/>
            <a:r>
              <a:rPr lang="en-US" dirty="0"/>
              <a:t>Texas Forest Service </a:t>
            </a:r>
          </a:p>
          <a:p>
            <a:pPr lvl="1"/>
            <a:r>
              <a:rPr lang="en-US" dirty="0"/>
              <a:t>Texas Parks and Wildlife</a:t>
            </a:r>
          </a:p>
          <a:p>
            <a:pPr lvl="1"/>
            <a:r>
              <a:rPr lang="en-US" dirty="0"/>
              <a:t>Many more….</a:t>
            </a:r>
          </a:p>
          <a:p>
            <a:r>
              <a:rPr lang="en-US" b="1" dirty="0"/>
              <a:t>YOU!!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2133600"/>
            <a:ext cx="1733725" cy="1219200"/>
          </a:xfrm>
          <a:prstGeom prst="rect">
            <a:avLst/>
          </a:prstGeom>
          <a:solidFill>
            <a:schemeClr val="bg1"/>
          </a:solidFill>
          <a:ln>
            <a:solidFill>
              <a:srgbClr val="0000FF"/>
            </a:solidFill>
          </a:ln>
        </p:spPr>
      </p:pic>
      <p:pic>
        <p:nvPicPr>
          <p:cNvPr id="11" name="Picture 10" descr="TPWD.jpg"/>
          <p:cNvPicPr>
            <a:picLocks noChangeAspect="1"/>
          </p:cNvPicPr>
          <p:nvPr/>
        </p:nvPicPr>
        <p:blipFill rotWithShape="1">
          <a:blip r:embed="rId5">
            <a:extLst>
              <a:ext uri="{28A0092B-C50C-407E-A947-70E740481C1C}">
                <a14:useLocalDpi xmlns:a14="http://schemas.microsoft.com/office/drawing/2010/main" val="0"/>
              </a:ext>
            </a:extLst>
          </a:blip>
          <a:srcRect l="10026" r="12192"/>
          <a:stretch/>
        </p:blipFill>
        <p:spPr>
          <a:xfrm>
            <a:off x="6705600" y="4876800"/>
            <a:ext cx="1143000" cy="110212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4876800"/>
            <a:ext cx="2133600" cy="860592"/>
          </a:xfrm>
          <a:prstGeom prst="rect">
            <a:avLst/>
          </a:prstGeom>
          <a:ln>
            <a:solidFill>
              <a:schemeClr val="tx1"/>
            </a:solidFill>
          </a:ln>
        </p:spPr>
      </p:pic>
      <p:pic>
        <p:nvPicPr>
          <p:cNvPr id="17" name="Picture 7" descr="fs_shiel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4953000"/>
            <a:ext cx="838200" cy="9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 name="Group 19"/>
          <p:cNvGrpSpPr/>
          <p:nvPr/>
        </p:nvGrpSpPr>
        <p:grpSpPr>
          <a:xfrm>
            <a:off x="0" y="6019800"/>
            <a:ext cx="9144000" cy="838200"/>
            <a:chOff x="0" y="6019800"/>
            <a:chExt cx="9144000" cy="838200"/>
          </a:xfrm>
        </p:grpSpPr>
        <p:sp>
          <p:nvSpPr>
            <p:cNvPr id="19" name="Round Same Side Corner Rectangle 1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pic>
        <p:nvPicPr>
          <p:cNvPr id="12" name="Picture 11" descr="TXAMAgriLIFEEXTEN.jpg"/>
          <p:cNvPicPr>
            <a:picLocks noChangeAspect="1"/>
          </p:cNvPicPr>
          <p:nvPr/>
        </p:nvPicPr>
        <p:blipFill rotWithShape="1">
          <a:blip r:embed="rId9">
            <a:extLst>
              <a:ext uri="{28A0092B-C50C-407E-A947-70E740481C1C}">
                <a14:useLocalDpi xmlns:a14="http://schemas.microsoft.com/office/drawing/2010/main" val="0"/>
              </a:ext>
            </a:extLst>
          </a:blip>
          <a:srcRect r="55379" b="8328"/>
          <a:stretch/>
        </p:blipFill>
        <p:spPr>
          <a:xfrm>
            <a:off x="4343400" y="5867400"/>
            <a:ext cx="2070570" cy="533400"/>
          </a:xfrm>
          <a:prstGeom prst="rect">
            <a:avLst/>
          </a:prstGeom>
          <a:ln w="15875">
            <a:solidFill>
              <a:schemeClr val="tx1"/>
            </a:solidFill>
          </a:ln>
        </p:spPr>
      </p:pic>
      <p:pic>
        <p:nvPicPr>
          <p:cNvPr id="22" name="Picture 21" descr="film-finger-pointing-time.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2600" y="4419599"/>
            <a:ext cx="2209800" cy="1981201"/>
          </a:xfrm>
          <a:prstGeom prst="rect">
            <a:avLst/>
          </a:prstGeom>
          <a:ln w="15875">
            <a:solidFill>
              <a:schemeClr val="accent2">
                <a:lumMod val="90000"/>
                <a:lumOff val="10000"/>
              </a:schemeClr>
            </a:solidFill>
          </a:ln>
        </p:spPr>
      </p:pic>
    </p:spTree>
    <p:extLst>
      <p:ext uri="{BB962C8B-B14F-4D97-AF65-F5344CB8AC3E}">
        <p14:creationId xmlns:p14="http://schemas.microsoft.com/office/powerpoint/2010/main" val="2626978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7612063" cy="1219200"/>
          </a:xfrm>
        </p:spPr>
        <p:txBody>
          <a:body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Introduction &amp; Distribution</a:t>
            </a:r>
            <a:endParaRPr lang="en-US" sz="3600" dirty="0">
              <a:solidFill>
                <a:srgbClr val="008000"/>
              </a:solidFill>
              <a:cs typeface="American Typewriter"/>
            </a:endParaRPr>
          </a:p>
        </p:txBody>
      </p:sp>
      <p:sp>
        <p:nvSpPr>
          <p:cNvPr id="12" name="TextBox 11"/>
          <p:cNvSpPr txBox="1"/>
          <p:nvPr/>
        </p:nvSpPr>
        <p:spPr>
          <a:xfrm>
            <a:off x="5943600" y="2133600"/>
            <a:ext cx="3200400" cy="3416320"/>
          </a:xfrm>
          <a:prstGeom prst="rect">
            <a:avLst/>
          </a:prstGeom>
          <a:noFill/>
        </p:spPr>
        <p:txBody>
          <a:bodyPr wrap="square" rtlCol="0">
            <a:spAutoFit/>
          </a:bodyPr>
          <a:lstStyle/>
          <a:p>
            <a:r>
              <a:rPr lang="en-US" b="1" i="1" dirty="0">
                <a:solidFill>
                  <a:srgbClr val="000000"/>
                </a:solidFill>
              </a:rPr>
              <a:t>Current Infestations:</a:t>
            </a:r>
          </a:p>
          <a:p>
            <a:pPr marL="285750" indent="-285750">
              <a:buFont typeface="Arial"/>
              <a:buChar char="•"/>
            </a:pPr>
            <a:r>
              <a:rPr lang="en-US" dirty="0"/>
              <a:t>New York</a:t>
            </a:r>
          </a:p>
          <a:p>
            <a:pPr marL="285750" indent="-285750">
              <a:buFont typeface="Arial"/>
              <a:buChar char="•"/>
            </a:pPr>
            <a:r>
              <a:rPr lang="en-US" dirty="0"/>
              <a:t>Michigan </a:t>
            </a:r>
          </a:p>
          <a:p>
            <a:pPr marL="285750" indent="-285750">
              <a:buFont typeface="Arial"/>
              <a:buChar char="•"/>
            </a:pPr>
            <a:r>
              <a:rPr lang="en-US" dirty="0"/>
              <a:t>Pennsylvania</a:t>
            </a:r>
          </a:p>
          <a:p>
            <a:pPr marL="285750" indent="-285750">
              <a:buFont typeface="Arial"/>
              <a:buChar char="•"/>
            </a:pPr>
            <a:r>
              <a:rPr lang="en-US" dirty="0"/>
              <a:t>Ohio</a:t>
            </a:r>
          </a:p>
          <a:p>
            <a:pPr marL="285750" indent="-285750">
              <a:buFont typeface="Arial"/>
              <a:buChar char="•"/>
            </a:pPr>
            <a:r>
              <a:rPr lang="en-US" dirty="0">
                <a:solidFill>
                  <a:srgbClr val="000000"/>
                </a:solidFill>
              </a:rPr>
              <a:t>Vermont</a:t>
            </a:r>
          </a:p>
          <a:p>
            <a:pPr marL="285750" indent="-285750">
              <a:buFont typeface="Arial"/>
              <a:buChar char="•"/>
            </a:pPr>
            <a:r>
              <a:rPr lang="en-US" dirty="0">
                <a:solidFill>
                  <a:srgbClr val="000000"/>
                </a:solidFill>
              </a:rPr>
              <a:t>Ontario</a:t>
            </a:r>
          </a:p>
          <a:p>
            <a:r>
              <a:rPr lang="en-US" b="1" i="1" dirty="0">
                <a:solidFill>
                  <a:srgbClr val="000000"/>
                </a:solidFill>
              </a:rPr>
              <a:t>U.S Spread: </a:t>
            </a:r>
          </a:p>
          <a:p>
            <a:pPr marL="285750" indent="-285750">
              <a:buFont typeface="Arial"/>
              <a:buChar char="•"/>
            </a:pPr>
            <a:r>
              <a:rPr lang="en-US" dirty="0">
                <a:solidFill>
                  <a:srgbClr val="000000"/>
                </a:solidFill>
              </a:rPr>
              <a:t>Flight (25-30 miles per year)</a:t>
            </a:r>
            <a:r>
              <a:rPr lang="en-US" baseline="30000" dirty="0">
                <a:solidFill>
                  <a:srgbClr val="000000"/>
                </a:solidFill>
              </a:rPr>
              <a:t>1</a:t>
            </a:r>
          </a:p>
          <a:p>
            <a:pPr marL="285750" indent="-285750">
              <a:buFont typeface="Arial"/>
              <a:buChar char="•"/>
            </a:pPr>
            <a:r>
              <a:rPr lang="en-US" dirty="0">
                <a:solidFill>
                  <a:srgbClr val="000000"/>
                </a:solidFill>
              </a:rPr>
              <a:t>Firewood</a:t>
            </a:r>
          </a:p>
          <a:p>
            <a:pPr marL="285750" indent="-285750">
              <a:buFont typeface="Arial"/>
              <a:buChar char="•"/>
            </a:pPr>
            <a:r>
              <a:rPr lang="en-US" dirty="0">
                <a:solidFill>
                  <a:srgbClr val="000000"/>
                </a:solidFill>
              </a:rPr>
              <a:t>Wood products</a:t>
            </a:r>
          </a:p>
          <a:p>
            <a:pPr marL="285750" indent="-285750">
              <a:buFont typeface="Arial"/>
              <a:buChar char="•"/>
            </a:pPr>
            <a:endParaRPr lang="en-US" dirty="0">
              <a:solidFill>
                <a:schemeClr val="bg1"/>
              </a:solidFill>
            </a:endParaRPr>
          </a:p>
        </p:txBody>
      </p:sp>
      <p:sp>
        <p:nvSpPr>
          <p:cNvPr id="15" name="TextBox 14"/>
          <p:cNvSpPr txBox="1"/>
          <p:nvPr/>
        </p:nvSpPr>
        <p:spPr>
          <a:xfrm>
            <a:off x="0" y="1314271"/>
            <a:ext cx="9525000" cy="1200329"/>
          </a:xfrm>
          <a:prstGeom prst="rect">
            <a:avLst/>
          </a:prstGeom>
          <a:noFill/>
        </p:spPr>
        <p:txBody>
          <a:bodyPr wrap="square" rtlCol="0">
            <a:spAutoFit/>
          </a:bodyPr>
          <a:lstStyle/>
          <a:p>
            <a:r>
              <a:rPr lang="en-US" b="1" i="1" dirty="0"/>
              <a:t>Native Range</a:t>
            </a:r>
            <a:r>
              <a:rPr lang="en-US" b="1" dirty="0"/>
              <a:t>: </a:t>
            </a:r>
            <a:r>
              <a:rPr lang="en-US" dirty="0"/>
              <a:t>Eurasia and North Africa</a:t>
            </a:r>
          </a:p>
          <a:p>
            <a:r>
              <a:rPr lang="en-US" b="1" i="1" dirty="0"/>
              <a:t>U.S. Transmission</a:t>
            </a:r>
            <a:r>
              <a:rPr lang="en-US" i="1" dirty="0"/>
              <a:t>:</a:t>
            </a:r>
            <a:r>
              <a:rPr lang="en-US" dirty="0"/>
              <a:t> solid wood packing material (</a:t>
            </a:r>
            <a:r>
              <a:rPr lang="en-US" i="1" dirty="0"/>
              <a:t>1</a:t>
            </a:r>
            <a:r>
              <a:rPr lang="en-US" i="1" baseline="30000" dirty="0"/>
              <a:t>st</a:t>
            </a:r>
            <a:r>
              <a:rPr lang="en-US" i="1" dirty="0"/>
              <a:t> Discovery</a:t>
            </a:r>
            <a:r>
              <a:rPr lang="en-US" dirty="0"/>
              <a:t>: New York, 2005)</a:t>
            </a:r>
          </a:p>
          <a:p>
            <a:r>
              <a:rPr lang="en-US" b="1" i="1" dirty="0"/>
              <a:t>U.S. Distribution:</a:t>
            </a:r>
          </a:p>
          <a:p>
            <a:r>
              <a:rPr lang="en-US" dirty="0">
                <a:solidFill>
                  <a:srgbClr val="FFFFFF"/>
                </a:solidFill>
              </a:rPr>
              <a:t> </a:t>
            </a:r>
          </a:p>
        </p:txBody>
      </p:sp>
      <p:grpSp>
        <p:nvGrpSpPr>
          <p:cNvPr id="16" name="Group 15"/>
          <p:cNvGrpSpPr/>
          <p:nvPr/>
        </p:nvGrpSpPr>
        <p:grpSpPr>
          <a:xfrm>
            <a:off x="0" y="6019800"/>
            <a:ext cx="9144000" cy="838200"/>
            <a:chOff x="0" y="5943600"/>
            <a:chExt cx="9144000" cy="838200"/>
          </a:xfrm>
        </p:grpSpPr>
        <p:sp>
          <p:nvSpPr>
            <p:cNvPr id="18" name="Round Same Side Corner Rectangle 17"/>
            <p:cNvSpPr/>
            <p:nvPr/>
          </p:nvSpPr>
          <p:spPr>
            <a:xfrm>
              <a:off x="0" y="64008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pic>
          <p:nvPicPr>
            <p:cNvPr id="19" name="Picture 18"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5943600"/>
              <a:ext cx="1974123" cy="685800"/>
            </a:xfrm>
            <a:prstGeom prst="rect">
              <a:avLst/>
            </a:prstGeom>
          </p:spPr>
        </p:pic>
      </p:grpSp>
      <p:sp>
        <p:nvSpPr>
          <p:cNvPr id="6" name="TextBox 5"/>
          <p:cNvSpPr txBox="1"/>
          <p:nvPr/>
        </p:nvSpPr>
        <p:spPr>
          <a:xfrm>
            <a:off x="228600" y="5943600"/>
            <a:ext cx="2895600" cy="381000"/>
          </a:xfrm>
          <a:prstGeom prst="rect">
            <a:avLst/>
          </a:prstGeom>
          <a:noFill/>
        </p:spPr>
        <p:txBody>
          <a:bodyPr wrap="square" rtlCol="0">
            <a:spAutoFit/>
          </a:bodyPr>
          <a:lstStyle/>
          <a:p>
            <a:r>
              <a:rPr lang="en-US" dirty="0" err="1"/>
              <a:t>www.beetlebusters.info</a:t>
            </a:r>
            <a:endParaRPr lang="en-US" dirty="0"/>
          </a:p>
        </p:txBody>
      </p:sp>
      <p:pic>
        <p:nvPicPr>
          <p:cNvPr id="2" name="Picture 1"/>
          <p:cNvPicPr>
            <a:picLocks noChangeAspect="1"/>
          </p:cNvPicPr>
          <p:nvPr/>
        </p:nvPicPr>
        <p:blipFill>
          <a:blip r:embed="rId4"/>
          <a:stretch>
            <a:fillRect/>
          </a:stretch>
        </p:blipFill>
        <p:spPr>
          <a:xfrm>
            <a:off x="152400" y="2217245"/>
            <a:ext cx="5715000" cy="4412155"/>
          </a:xfrm>
          <a:prstGeom prst="rect">
            <a:avLst/>
          </a:prstGeom>
          <a:ln w="15875">
            <a:solidFill>
              <a:schemeClr val="tx1"/>
            </a:solidFill>
          </a:ln>
        </p:spPr>
      </p:pic>
      <p:sp>
        <p:nvSpPr>
          <p:cNvPr id="7" name="TextBox 6"/>
          <p:cNvSpPr txBox="1"/>
          <p:nvPr/>
        </p:nvSpPr>
        <p:spPr>
          <a:xfrm>
            <a:off x="-76200" y="6578024"/>
            <a:ext cx="3276600" cy="584776"/>
          </a:xfrm>
          <a:prstGeom prst="rect">
            <a:avLst/>
          </a:prstGeom>
          <a:noFill/>
        </p:spPr>
        <p:txBody>
          <a:bodyPr wrap="square" rtlCol="0">
            <a:spAutoFit/>
          </a:bodyPr>
          <a:lstStyle/>
          <a:p>
            <a:r>
              <a:rPr lang="en-US" sz="1400" baseline="30000" dirty="0">
                <a:solidFill>
                  <a:srgbClr val="FFFFFF"/>
                </a:solidFill>
              </a:rPr>
              <a:t>1</a:t>
            </a:r>
            <a:r>
              <a:rPr lang="en-US" sz="1400" dirty="0">
                <a:solidFill>
                  <a:srgbClr val="FFFFFF"/>
                </a:solidFill>
              </a:rPr>
              <a:t>UMD Entomology Bulletin, 2008</a:t>
            </a:r>
          </a:p>
          <a:p>
            <a:endParaRPr lang="en-US" dirty="0"/>
          </a:p>
        </p:txBody>
      </p:sp>
    </p:spTree>
    <p:extLst>
      <p:ext uri="{BB962C8B-B14F-4D97-AF65-F5344CB8AC3E}">
        <p14:creationId xmlns:p14="http://schemas.microsoft.com/office/powerpoint/2010/main" val="3824813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430648"/>
            <a:ext cx="4343400" cy="5046351"/>
          </a:xfrm>
        </p:spPr>
        <p:txBody>
          <a:bodyPr>
            <a:normAutofit/>
          </a:bodyPr>
          <a:lstStyle/>
          <a:p>
            <a:r>
              <a:rPr lang="en-US" dirty="0"/>
              <a:t>Pine trees (</a:t>
            </a:r>
            <a:r>
              <a:rPr lang="en-US" i="1" dirty="0" err="1"/>
              <a:t>Pinus</a:t>
            </a:r>
            <a:r>
              <a:rPr lang="en-US" dirty="0"/>
              <a:t> sp.)</a:t>
            </a:r>
          </a:p>
          <a:p>
            <a:r>
              <a:rPr lang="en-US" dirty="0"/>
              <a:t>Known susceptible species:</a:t>
            </a:r>
            <a:endParaRPr lang="en-US" baseline="30000" dirty="0"/>
          </a:p>
          <a:p>
            <a:pPr lvl="1"/>
            <a:r>
              <a:rPr lang="en-US" dirty="0"/>
              <a:t>Monterey </a:t>
            </a:r>
          </a:p>
          <a:p>
            <a:pPr lvl="1"/>
            <a:r>
              <a:rPr lang="en-US" dirty="0"/>
              <a:t>Loblolly </a:t>
            </a:r>
          </a:p>
          <a:p>
            <a:r>
              <a:rPr lang="en-US" dirty="0"/>
              <a:t>Suspected highly vulnerable species:</a:t>
            </a:r>
          </a:p>
          <a:p>
            <a:pPr lvl="1"/>
            <a:r>
              <a:rPr lang="en-US" dirty="0"/>
              <a:t>Shortleaf</a:t>
            </a:r>
          </a:p>
          <a:p>
            <a:pPr lvl="1"/>
            <a:r>
              <a:rPr lang="en-US" dirty="0"/>
              <a:t>Slash </a:t>
            </a:r>
          </a:p>
          <a:p>
            <a:pPr lvl="1"/>
            <a:r>
              <a:rPr lang="en-US" dirty="0"/>
              <a:t>Virginia</a:t>
            </a:r>
          </a:p>
          <a:p>
            <a:pPr lvl="1"/>
            <a:r>
              <a:rPr lang="en-US" dirty="0"/>
              <a:t>Ponderosa</a:t>
            </a:r>
          </a:p>
          <a:p>
            <a:pPr lvl="1"/>
            <a:r>
              <a:rPr lang="en-US" dirty="0"/>
              <a:t>Jack</a:t>
            </a:r>
          </a:p>
          <a:p>
            <a:endParaRPr lang="en-US" dirty="0"/>
          </a:p>
        </p:txBody>
      </p:sp>
      <p:sp>
        <p:nvSpPr>
          <p:cNvPr id="4"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r>
              <a:rPr lang="en-US" sz="4000" b="1" dirty="0">
                <a:solidFill>
                  <a:srgbClr val="000000"/>
                </a:solidFill>
                <a:ea typeface="MS PGothic" charset="0"/>
                <a:cs typeface="American Typewriter"/>
              </a:rPr>
              <a:t> </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Host Trees</a:t>
            </a:r>
            <a:endParaRPr lang="en-US" sz="3600" dirty="0">
              <a:solidFill>
                <a:srgbClr val="008000"/>
              </a:solidFill>
              <a:cs typeface="American Typewriter"/>
            </a:endParaRPr>
          </a:p>
        </p:txBody>
      </p:sp>
      <p:grpSp>
        <p:nvGrpSpPr>
          <p:cNvPr id="7" name="Group 6"/>
          <p:cNvGrpSpPr/>
          <p:nvPr/>
        </p:nvGrpSpPr>
        <p:grpSpPr>
          <a:xfrm>
            <a:off x="-3767"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7" name="TextBox 16"/>
          <p:cNvSpPr txBox="1"/>
          <p:nvPr/>
        </p:nvSpPr>
        <p:spPr>
          <a:xfrm>
            <a:off x="-76200" y="6626423"/>
            <a:ext cx="1828800" cy="307777"/>
          </a:xfrm>
          <a:prstGeom prst="rect">
            <a:avLst/>
          </a:prstGeom>
          <a:noFill/>
        </p:spPr>
        <p:txBody>
          <a:bodyPr wrap="square" rtlCol="0">
            <a:spAutoFit/>
          </a:bodyPr>
          <a:lstStyle/>
          <a:p>
            <a:r>
              <a:rPr lang="en-US" sz="1400" baseline="30000" dirty="0">
                <a:solidFill>
                  <a:srgbClr val="FFFFFF"/>
                </a:solidFill>
              </a:rPr>
              <a:t>1</a:t>
            </a:r>
            <a:r>
              <a:rPr lang="en-US" sz="1400" dirty="0">
                <a:solidFill>
                  <a:srgbClr val="FFFFFF"/>
                </a:solidFill>
              </a:rPr>
              <a:t>Andrew J. </a:t>
            </a:r>
            <a:r>
              <a:rPr lang="en-US" sz="1400" dirty="0" err="1">
                <a:solidFill>
                  <a:srgbClr val="FFFFFF"/>
                </a:solidFill>
              </a:rPr>
              <a:t>Storer</a:t>
            </a:r>
            <a:endParaRPr lang="en-US" sz="1400" dirty="0">
              <a:solidFill>
                <a:srgbClr val="FFFFFF"/>
              </a:solidFill>
            </a:endParaRPr>
          </a:p>
        </p:txBody>
      </p:sp>
      <p:pic>
        <p:nvPicPr>
          <p:cNvPr id="5" name="Picture 4"/>
          <p:cNvPicPr>
            <a:picLocks noChangeAspect="1"/>
          </p:cNvPicPr>
          <p:nvPr/>
        </p:nvPicPr>
        <p:blipFill>
          <a:blip r:embed="rId4"/>
          <a:stretch>
            <a:fillRect/>
          </a:stretch>
        </p:blipFill>
        <p:spPr>
          <a:xfrm>
            <a:off x="2438400" y="4038600"/>
            <a:ext cx="3352800" cy="2514600"/>
          </a:xfrm>
          <a:prstGeom prst="rect">
            <a:avLst/>
          </a:prstGeom>
          <a:ln w="15875">
            <a:solidFill>
              <a:schemeClr val="tx1"/>
            </a:solidFill>
          </a:ln>
        </p:spPr>
      </p:pic>
      <p:pic>
        <p:nvPicPr>
          <p:cNvPr id="2" name="Picture 1"/>
          <p:cNvPicPr>
            <a:picLocks noChangeAspect="1"/>
          </p:cNvPicPr>
          <p:nvPr/>
        </p:nvPicPr>
        <p:blipFill>
          <a:blip r:embed="rId5"/>
          <a:stretch>
            <a:fillRect/>
          </a:stretch>
        </p:blipFill>
        <p:spPr>
          <a:xfrm>
            <a:off x="4191000" y="1905000"/>
            <a:ext cx="3632200" cy="2724150"/>
          </a:xfrm>
          <a:prstGeom prst="rect">
            <a:avLst/>
          </a:prstGeom>
          <a:ln w="15875">
            <a:solidFill>
              <a:schemeClr val="tx1"/>
            </a:solidFill>
          </a:ln>
        </p:spPr>
      </p:pic>
      <p:pic>
        <p:nvPicPr>
          <p:cNvPr id="10" name="Picture 9"/>
          <p:cNvPicPr>
            <a:picLocks noChangeAspect="1"/>
          </p:cNvPicPr>
          <p:nvPr/>
        </p:nvPicPr>
        <p:blipFill>
          <a:blip r:embed="rId6"/>
          <a:stretch>
            <a:fillRect/>
          </a:stretch>
        </p:blipFill>
        <p:spPr>
          <a:xfrm>
            <a:off x="6553200" y="6860"/>
            <a:ext cx="2590800" cy="3108960"/>
          </a:xfrm>
          <a:prstGeom prst="rect">
            <a:avLst/>
          </a:prstGeom>
          <a:ln w="15875">
            <a:solidFill>
              <a:schemeClr val="tx1"/>
            </a:solidFill>
          </a:ln>
        </p:spPr>
      </p:pic>
      <p:sp>
        <p:nvSpPr>
          <p:cNvPr id="11" name="TextBox 10"/>
          <p:cNvSpPr txBox="1"/>
          <p:nvPr/>
        </p:nvSpPr>
        <p:spPr>
          <a:xfrm>
            <a:off x="8839200" y="2816423"/>
            <a:ext cx="228600" cy="307777"/>
          </a:xfrm>
          <a:prstGeom prst="rect">
            <a:avLst/>
          </a:prstGeom>
          <a:noFill/>
        </p:spPr>
        <p:txBody>
          <a:bodyPr wrap="square" rtlCol="0">
            <a:spAutoFit/>
          </a:bodyPr>
          <a:lstStyle/>
          <a:p>
            <a:r>
              <a:rPr lang="en-US" sz="1400" dirty="0">
                <a:solidFill>
                  <a:srgbClr val="FFFFFF"/>
                </a:solidFill>
              </a:rPr>
              <a:t>1</a:t>
            </a:r>
          </a:p>
        </p:txBody>
      </p:sp>
      <p:sp>
        <p:nvSpPr>
          <p:cNvPr id="18" name="TextBox 17"/>
          <p:cNvSpPr txBox="1"/>
          <p:nvPr/>
        </p:nvSpPr>
        <p:spPr>
          <a:xfrm>
            <a:off x="2438400" y="4114800"/>
            <a:ext cx="1828800" cy="235962"/>
          </a:xfrm>
          <a:prstGeom prst="rect">
            <a:avLst/>
          </a:prstGeom>
          <a:noFill/>
        </p:spPr>
        <p:txBody>
          <a:bodyPr wrap="square" rtlCol="0">
            <a:spAutoFit/>
          </a:bodyPr>
          <a:lstStyle/>
          <a:p>
            <a:r>
              <a:rPr lang="en-US" sz="1400" i="1" baseline="30000" dirty="0">
                <a:solidFill>
                  <a:srgbClr val="FFFFFF"/>
                </a:solidFill>
              </a:rPr>
              <a:t>Shortleaf</a:t>
            </a:r>
            <a:endParaRPr lang="en-US" sz="1400" i="1" dirty="0">
              <a:solidFill>
                <a:srgbClr val="FFFFFF"/>
              </a:solidFill>
            </a:endParaRPr>
          </a:p>
        </p:txBody>
      </p:sp>
      <p:sp>
        <p:nvSpPr>
          <p:cNvPr id="19" name="TextBox 18"/>
          <p:cNvSpPr txBox="1"/>
          <p:nvPr/>
        </p:nvSpPr>
        <p:spPr>
          <a:xfrm>
            <a:off x="4191000" y="1973838"/>
            <a:ext cx="1828800" cy="235962"/>
          </a:xfrm>
          <a:prstGeom prst="rect">
            <a:avLst/>
          </a:prstGeom>
          <a:noFill/>
        </p:spPr>
        <p:txBody>
          <a:bodyPr wrap="square" rtlCol="0">
            <a:spAutoFit/>
          </a:bodyPr>
          <a:lstStyle/>
          <a:p>
            <a:r>
              <a:rPr lang="en-US" sz="1400" i="1" baseline="30000" dirty="0">
                <a:solidFill>
                  <a:srgbClr val="FFFFFF"/>
                </a:solidFill>
              </a:rPr>
              <a:t>Loblolly</a:t>
            </a:r>
            <a:endParaRPr lang="en-US" sz="1400" i="1" dirty="0">
              <a:solidFill>
                <a:srgbClr val="FFFFFF"/>
              </a:solidFill>
            </a:endParaRPr>
          </a:p>
        </p:txBody>
      </p:sp>
      <p:sp>
        <p:nvSpPr>
          <p:cNvPr id="20" name="TextBox 19"/>
          <p:cNvSpPr txBox="1"/>
          <p:nvPr/>
        </p:nvSpPr>
        <p:spPr>
          <a:xfrm>
            <a:off x="6553200" y="68838"/>
            <a:ext cx="1828800" cy="235962"/>
          </a:xfrm>
          <a:prstGeom prst="rect">
            <a:avLst/>
          </a:prstGeom>
          <a:noFill/>
        </p:spPr>
        <p:txBody>
          <a:bodyPr wrap="square" rtlCol="0">
            <a:spAutoFit/>
          </a:bodyPr>
          <a:lstStyle/>
          <a:p>
            <a:r>
              <a:rPr lang="en-US" sz="1400" i="1" baseline="30000" dirty="0">
                <a:solidFill>
                  <a:srgbClr val="FFFFFF"/>
                </a:solidFill>
              </a:rPr>
              <a:t>Monterey</a:t>
            </a:r>
            <a:endParaRPr lang="en-US" sz="1400" i="1" dirty="0">
              <a:solidFill>
                <a:srgbClr val="FFFFFF"/>
              </a:solidFill>
            </a:endParaRPr>
          </a:p>
        </p:txBody>
      </p:sp>
    </p:spTree>
    <p:extLst>
      <p:ext uri="{BB962C8B-B14F-4D97-AF65-F5344CB8AC3E}">
        <p14:creationId xmlns:p14="http://schemas.microsoft.com/office/powerpoint/2010/main" val="21065801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ent Arrow 9"/>
          <p:cNvSpPr/>
          <p:nvPr/>
        </p:nvSpPr>
        <p:spPr>
          <a:xfrm rot="5400000">
            <a:off x="6400800" y="1524000"/>
            <a:ext cx="1143000" cy="1752600"/>
          </a:xfrm>
          <a:prstGeom prst="bentArrow">
            <a:avLst>
              <a:gd name="adj1" fmla="val 17283"/>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Bent Arrow 10"/>
          <p:cNvSpPr/>
          <p:nvPr/>
        </p:nvSpPr>
        <p:spPr>
          <a:xfrm rot="10800000">
            <a:off x="5943600" y="5333999"/>
            <a:ext cx="1676400" cy="990600"/>
          </a:xfrm>
          <a:prstGeom prst="bentArrow">
            <a:avLst>
              <a:gd name="adj1" fmla="val 16096"/>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a:off x="1257303" y="4762500"/>
            <a:ext cx="1143000" cy="1828800"/>
          </a:xfrm>
          <a:prstGeom prst="bentArrow">
            <a:avLst>
              <a:gd name="adj1" fmla="val 17766"/>
              <a:gd name="adj2" fmla="val 22830"/>
              <a:gd name="adj3" fmla="val 25000"/>
              <a:gd name="adj4" fmla="val 4567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a:off x="1066800" y="1752600"/>
            <a:ext cx="1752600" cy="1066800"/>
          </a:xfrm>
          <a:prstGeom prst="bentArrow">
            <a:avLst>
              <a:gd name="adj1" fmla="val 18386"/>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endParaRPr lang="en-US" sz="4000" b="1" dirty="0">
              <a:solidFill>
                <a:srgbClr val="000000"/>
              </a:solidFill>
              <a:ea typeface="MS PGothic" charset="0"/>
              <a:cs typeface="American Typewriter"/>
            </a:endParaRPr>
          </a:p>
          <a:p>
            <a:pPr algn="l"/>
            <a:r>
              <a:rPr lang="en-US" sz="3600" b="1" i="1" dirty="0">
                <a:solidFill>
                  <a:srgbClr val="008000"/>
                </a:solidFill>
                <a:ea typeface="MS PGothic" charset="0"/>
                <a:cs typeface="American Typewriter"/>
              </a:rPr>
              <a:t>Biology: </a:t>
            </a:r>
            <a:r>
              <a:rPr lang="en-US" sz="3600" i="1" dirty="0">
                <a:solidFill>
                  <a:srgbClr val="008000"/>
                </a:solidFill>
                <a:ea typeface="MS PGothic" charset="0"/>
                <a:cs typeface="American Typewriter"/>
              </a:rPr>
              <a:t>Life Cycle</a:t>
            </a:r>
            <a:endParaRPr lang="en-US" sz="3600" dirty="0">
              <a:solidFill>
                <a:srgbClr val="008000"/>
              </a:solidFill>
              <a:cs typeface="American Typewriter"/>
            </a:endParaRPr>
          </a:p>
        </p:txBody>
      </p:sp>
      <p:grpSp>
        <p:nvGrpSpPr>
          <p:cNvPr id="15" name="Group 14"/>
          <p:cNvGrpSpPr/>
          <p:nvPr/>
        </p:nvGrpSpPr>
        <p:grpSpPr>
          <a:xfrm>
            <a:off x="-3767" y="6019800"/>
            <a:ext cx="9144000" cy="838200"/>
            <a:chOff x="0" y="6019800"/>
            <a:chExt cx="9144000" cy="838200"/>
          </a:xfrm>
        </p:grpSpPr>
        <p:sp>
          <p:nvSpPr>
            <p:cNvPr id="16" name="Round Same Side Corner Rectangle 1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2" name="Picture 1"/>
          <p:cNvPicPr>
            <a:picLocks noChangeAspect="1"/>
          </p:cNvPicPr>
          <p:nvPr/>
        </p:nvPicPr>
        <p:blipFill>
          <a:blip r:embed="rId4"/>
          <a:stretch>
            <a:fillRect/>
          </a:stretch>
        </p:blipFill>
        <p:spPr>
          <a:xfrm>
            <a:off x="76200" y="3048000"/>
            <a:ext cx="2743200" cy="1828800"/>
          </a:xfrm>
          <a:prstGeom prst="rect">
            <a:avLst/>
          </a:prstGeom>
          <a:ln w="15875">
            <a:solidFill>
              <a:schemeClr val="tx1"/>
            </a:solidFill>
          </a:ln>
        </p:spPr>
      </p:pic>
      <p:pic>
        <p:nvPicPr>
          <p:cNvPr id="3" name="Picture 2"/>
          <p:cNvPicPr>
            <a:picLocks noChangeAspect="1"/>
          </p:cNvPicPr>
          <p:nvPr/>
        </p:nvPicPr>
        <p:blipFill>
          <a:blip r:embed="rId5"/>
          <a:stretch>
            <a:fillRect/>
          </a:stretch>
        </p:blipFill>
        <p:spPr>
          <a:xfrm>
            <a:off x="3429000" y="685800"/>
            <a:ext cx="2197100" cy="3291951"/>
          </a:xfrm>
          <a:prstGeom prst="rect">
            <a:avLst/>
          </a:prstGeom>
          <a:ln w="15875">
            <a:solidFill>
              <a:schemeClr val="tx1"/>
            </a:solidFill>
          </a:ln>
        </p:spPr>
      </p:pic>
      <p:pic>
        <p:nvPicPr>
          <p:cNvPr id="4" name="Picture 3"/>
          <p:cNvPicPr>
            <a:picLocks noChangeAspect="1"/>
          </p:cNvPicPr>
          <p:nvPr/>
        </p:nvPicPr>
        <p:blipFill>
          <a:blip r:embed="rId6"/>
          <a:stretch>
            <a:fillRect/>
          </a:stretch>
        </p:blipFill>
        <p:spPr>
          <a:xfrm>
            <a:off x="5943600" y="3098800"/>
            <a:ext cx="3124200" cy="2082800"/>
          </a:xfrm>
          <a:prstGeom prst="rect">
            <a:avLst/>
          </a:prstGeom>
          <a:ln w="15875">
            <a:solidFill>
              <a:schemeClr val="tx1"/>
            </a:solidFill>
          </a:ln>
        </p:spPr>
      </p:pic>
      <p:pic>
        <p:nvPicPr>
          <p:cNvPr id="19" name="Picture 18"/>
          <p:cNvPicPr>
            <a:picLocks noChangeAspect="1"/>
          </p:cNvPicPr>
          <p:nvPr/>
        </p:nvPicPr>
        <p:blipFill>
          <a:blip r:embed="rId7"/>
          <a:stretch>
            <a:fillRect/>
          </a:stretch>
        </p:blipFill>
        <p:spPr>
          <a:xfrm>
            <a:off x="2895600" y="4648200"/>
            <a:ext cx="2971800" cy="1981200"/>
          </a:xfrm>
          <a:prstGeom prst="rect">
            <a:avLst/>
          </a:prstGeom>
          <a:ln w="15875">
            <a:solidFill>
              <a:schemeClr val="tx1"/>
            </a:solidFill>
          </a:ln>
        </p:spPr>
      </p:pic>
    </p:spTree>
    <p:extLst>
      <p:ext uri="{BB962C8B-B14F-4D97-AF65-F5344CB8AC3E}">
        <p14:creationId xmlns:p14="http://schemas.microsoft.com/office/powerpoint/2010/main" val="4045208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Larvae</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TextBox 10"/>
          <p:cNvSpPr txBox="1"/>
          <p:nvPr/>
        </p:nvSpPr>
        <p:spPr>
          <a:xfrm>
            <a:off x="6477000" y="1293673"/>
            <a:ext cx="2819400" cy="1754327"/>
          </a:xfrm>
          <a:prstGeom prst="rect">
            <a:avLst/>
          </a:prstGeom>
          <a:noFill/>
        </p:spPr>
        <p:txBody>
          <a:bodyPr wrap="square" rtlCol="0">
            <a:spAutoFit/>
          </a:bodyPr>
          <a:lstStyle/>
          <a:p>
            <a:r>
              <a:rPr lang="en-US" dirty="0"/>
              <a:t>Larvae:</a:t>
            </a:r>
          </a:p>
          <a:p>
            <a:pPr marL="285750" indent="-285750">
              <a:buFont typeface="Arial"/>
              <a:buChar char="•"/>
            </a:pPr>
            <a:r>
              <a:rPr lang="en-US" dirty="0"/>
              <a:t>Creamy-white</a:t>
            </a:r>
          </a:p>
          <a:p>
            <a:pPr marL="285750" indent="-285750">
              <a:buFont typeface="Arial"/>
              <a:buChar char="•"/>
            </a:pPr>
            <a:r>
              <a:rPr lang="en-US" dirty="0"/>
              <a:t>Legless</a:t>
            </a:r>
          </a:p>
          <a:p>
            <a:pPr marL="285750" indent="-285750">
              <a:buFont typeface="Arial"/>
              <a:buChar char="•"/>
            </a:pPr>
            <a:r>
              <a:rPr lang="en-US" dirty="0"/>
              <a:t>Dark spine at the rear of abdomen </a:t>
            </a:r>
          </a:p>
          <a:p>
            <a:pPr marL="285750" indent="-285750">
              <a:buFont typeface="Arial"/>
              <a:buChar char="•"/>
            </a:pPr>
            <a:r>
              <a:rPr lang="en-US" dirty="0"/>
              <a:t>0.04 – 1.2 “ long</a:t>
            </a:r>
          </a:p>
        </p:txBody>
      </p:sp>
      <p:sp>
        <p:nvSpPr>
          <p:cNvPr id="12" name="TextBox 11"/>
          <p:cNvSpPr txBox="1"/>
          <p:nvPr/>
        </p:nvSpPr>
        <p:spPr>
          <a:xfrm>
            <a:off x="-76200" y="6550223"/>
            <a:ext cx="7086600" cy="307777"/>
          </a:xfrm>
          <a:prstGeom prst="rect">
            <a:avLst/>
          </a:prstGeom>
          <a:noFill/>
        </p:spPr>
        <p:txBody>
          <a:bodyPr wrap="square" rtlCol="0">
            <a:spAutoFit/>
          </a:bodyPr>
          <a:lstStyle/>
          <a:p>
            <a:r>
              <a:rPr lang="en-US" sz="1400" baseline="30000" dirty="0">
                <a:solidFill>
                  <a:srgbClr val="FFFFFF"/>
                </a:solidFill>
              </a:rPr>
              <a:t>1</a:t>
            </a:r>
            <a:r>
              <a:rPr lang="en-US" sz="1400" dirty="0">
                <a:solidFill>
                  <a:srgbClr val="FFFFFF"/>
                </a:solidFill>
              </a:rPr>
              <a:t>Dennis A. Haugen and Kent </a:t>
            </a:r>
            <a:r>
              <a:rPr lang="en-US" sz="1400" dirty="0" err="1">
                <a:solidFill>
                  <a:srgbClr val="FFFFFF"/>
                </a:solidFill>
              </a:rPr>
              <a:t>Loeffler</a:t>
            </a:r>
            <a:r>
              <a:rPr lang="en-US" sz="1400" dirty="0">
                <a:solidFill>
                  <a:srgbClr val="FFFFFF"/>
                </a:solidFill>
              </a:rPr>
              <a:t>, Cornell University</a:t>
            </a:r>
            <a:r>
              <a:rPr lang="en-US" sz="1400" b="1" dirty="0">
                <a:solidFill>
                  <a:srgbClr val="FFFFFF"/>
                </a:solidFill>
              </a:rPr>
              <a:t>.  </a:t>
            </a:r>
            <a:r>
              <a:rPr lang="en-US" sz="1400" baseline="30000" dirty="0">
                <a:solidFill>
                  <a:srgbClr val="FFFFFF"/>
                </a:solidFill>
              </a:rPr>
              <a:t>2</a:t>
            </a:r>
            <a:r>
              <a:rPr lang="en-US" sz="1400" dirty="0">
                <a:solidFill>
                  <a:srgbClr val="FFFFFF"/>
                </a:solidFill>
              </a:rPr>
              <a:t>www.waspweb.org </a:t>
            </a:r>
          </a:p>
        </p:txBody>
      </p:sp>
      <p:pic>
        <p:nvPicPr>
          <p:cNvPr id="4" name="Picture 3"/>
          <p:cNvPicPr>
            <a:picLocks noChangeAspect="1"/>
          </p:cNvPicPr>
          <p:nvPr/>
        </p:nvPicPr>
        <p:blipFill>
          <a:blip r:embed="rId4"/>
          <a:stretch>
            <a:fillRect/>
          </a:stretch>
        </p:blipFill>
        <p:spPr>
          <a:xfrm>
            <a:off x="203598" y="1524000"/>
            <a:ext cx="6274594" cy="4724400"/>
          </a:xfrm>
          <a:prstGeom prst="rect">
            <a:avLst/>
          </a:prstGeom>
          <a:ln w="28575">
            <a:solidFill>
              <a:schemeClr val="tx1"/>
            </a:solidFill>
          </a:ln>
        </p:spPr>
      </p:pic>
      <p:pic>
        <p:nvPicPr>
          <p:cNvPr id="2" name="Picture 1" descr="SirexLarvae.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4902200"/>
            <a:ext cx="3365500" cy="965200"/>
          </a:xfrm>
          <a:prstGeom prst="rect">
            <a:avLst/>
          </a:prstGeom>
          <a:ln w="15875">
            <a:solidFill>
              <a:schemeClr val="tx1"/>
            </a:solidFill>
          </a:ln>
        </p:spPr>
      </p:pic>
      <p:sp>
        <p:nvSpPr>
          <p:cNvPr id="3" name="TextBox 2"/>
          <p:cNvSpPr txBox="1"/>
          <p:nvPr/>
        </p:nvSpPr>
        <p:spPr>
          <a:xfrm>
            <a:off x="8763000" y="5562600"/>
            <a:ext cx="228600" cy="307777"/>
          </a:xfrm>
          <a:prstGeom prst="rect">
            <a:avLst/>
          </a:prstGeom>
          <a:noFill/>
        </p:spPr>
        <p:txBody>
          <a:bodyPr wrap="square" rtlCol="0">
            <a:spAutoFit/>
          </a:bodyPr>
          <a:lstStyle/>
          <a:p>
            <a:r>
              <a:rPr lang="en-US" sz="1400" dirty="0"/>
              <a:t>1</a:t>
            </a:r>
          </a:p>
        </p:txBody>
      </p:sp>
      <p:sp>
        <p:nvSpPr>
          <p:cNvPr id="14" name="TextBox 13"/>
          <p:cNvSpPr txBox="1"/>
          <p:nvPr/>
        </p:nvSpPr>
        <p:spPr>
          <a:xfrm>
            <a:off x="6248400" y="5943600"/>
            <a:ext cx="228600" cy="307777"/>
          </a:xfrm>
          <a:prstGeom prst="rect">
            <a:avLst/>
          </a:prstGeom>
          <a:noFill/>
        </p:spPr>
        <p:txBody>
          <a:bodyPr wrap="square" rtlCol="0">
            <a:spAutoFit/>
          </a:bodyPr>
          <a:lstStyle/>
          <a:p>
            <a:r>
              <a:rPr lang="en-US" sz="1400" dirty="0"/>
              <a:t>2</a:t>
            </a:r>
          </a:p>
        </p:txBody>
      </p:sp>
    </p:spTree>
    <p:extLst>
      <p:ext uri="{BB962C8B-B14F-4D97-AF65-F5344CB8AC3E}">
        <p14:creationId xmlns:p14="http://schemas.microsoft.com/office/powerpoint/2010/main" val="14193293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Adults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TextBox 10"/>
          <p:cNvSpPr txBox="1"/>
          <p:nvPr/>
        </p:nvSpPr>
        <p:spPr>
          <a:xfrm>
            <a:off x="7010400" y="1219200"/>
            <a:ext cx="2133600" cy="3693319"/>
          </a:xfrm>
          <a:prstGeom prst="rect">
            <a:avLst/>
          </a:prstGeom>
          <a:noFill/>
        </p:spPr>
        <p:txBody>
          <a:bodyPr wrap="square" rtlCol="0">
            <a:spAutoFit/>
          </a:bodyPr>
          <a:lstStyle/>
          <a:p>
            <a:r>
              <a:rPr lang="en-US" dirty="0"/>
              <a:t>Adults:</a:t>
            </a:r>
          </a:p>
          <a:p>
            <a:pPr marL="285750" indent="-285750">
              <a:buFont typeface="Arial"/>
              <a:buChar char="•"/>
            </a:pPr>
            <a:r>
              <a:rPr lang="en-US" dirty="0"/>
              <a:t>Dark metallic blue or black body</a:t>
            </a:r>
          </a:p>
          <a:p>
            <a:pPr marL="285750" indent="-285750">
              <a:buFont typeface="Arial"/>
              <a:buChar char="•"/>
            </a:pPr>
            <a:r>
              <a:rPr lang="en-US" dirty="0"/>
              <a:t>1 – 1.5 “ long</a:t>
            </a:r>
          </a:p>
          <a:p>
            <a:pPr marL="285750" indent="-285750">
              <a:buFont typeface="Arial"/>
              <a:buChar char="•"/>
            </a:pPr>
            <a:r>
              <a:rPr lang="en-US" dirty="0"/>
              <a:t>Have a </a:t>
            </a:r>
            <a:r>
              <a:rPr lang="en-US" i="1" dirty="0" err="1"/>
              <a:t>Cornus</a:t>
            </a:r>
            <a:r>
              <a:rPr lang="en-US" dirty="0"/>
              <a:t>: spear-shaped plate at tail end</a:t>
            </a:r>
          </a:p>
          <a:p>
            <a:pPr marL="285750" indent="-285750">
              <a:buFont typeface="Arial"/>
              <a:buChar char="•"/>
            </a:pPr>
            <a:r>
              <a:rPr lang="en-US" dirty="0"/>
              <a:t>Reddish-yellow legs</a:t>
            </a:r>
          </a:p>
          <a:p>
            <a:pPr marL="285750" indent="-285750">
              <a:buFont typeface="Arial"/>
              <a:buChar char="•"/>
            </a:pPr>
            <a:r>
              <a:rPr lang="en-US" dirty="0"/>
              <a:t>Black feet</a:t>
            </a:r>
          </a:p>
          <a:p>
            <a:pPr marL="285750" indent="-285750">
              <a:buFont typeface="Arial"/>
              <a:buChar char="•"/>
            </a:pPr>
            <a:r>
              <a:rPr lang="en-US" dirty="0"/>
              <a:t>Males have have orange middle segments </a:t>
            </a:r>
          </a:p>
        </p:txBody>
      </p:sp>
      <p:pic>
        <p:nvPicPr>
          <p:cNvPr id="3" name="Picture 2"/>
          <p:cNvPicPr>
            <a:picLocks noChangeAspect="1"/>
          </p:cNvPicPr>
          <p:nvPr/>
        </p:nvPicPr>
        <p:blipFill>
          <a:blip r:embed="rId4"/>
          <a:stretch>
            <a:fillRect/>
          </a:stretch>
        </p:blipFill>
        <p:spPr>
          <a:xfrm>
            <a:off x="152400" y="1491168"/>
            <a:ext cx="6874214" cy="4833432"/>
          </a:xfrm>
          <a:prstGeom prst="rect">
            <a:avLst/>
          </a:prstGeom>
          <a:ln w="28575">
            <a:solidFill>
              <a:schemeClr val="tx1"/>
            </a:solidFill>
          </a:ln>
        </p:spPr>
      </p:pic>
      <p:sp>
        <p:nvSpPr>
          <p:cNvPr id="12" name="TextBox 11"/>
          <p:cNvSpPr txBox="1"/>
          <p:nvPr/>
        </p:nvSpPr>
        <p:spPr>
          <a:xfrm>
            <a:off x="6781800" y="6019800"/>
            <a:ext cx="228600" cy="307777"/>
          </a:xfrm>
          <a:prstGeom prst="rect">
            <a:avLst/>
          </a:prstGeom>
          <a:noFill/>
        </p:spPr>
        <p:txBody>
          <a:bodyPr wrap="square" rtlCol="0">
            <a:spAutoFit/>
          </a:bodyPr>
          <a:lstStyle/>
          <a:p>
            <a:r>
              <a:rPr lang="en-US" sz="1400" dirty="0">
                <a:solidFill>
                  <a:srgbClr val="FFFFFF"/>
                </a:solidFill>
              </a:rPr>
              <a:t>1</a:t>
            </a:r>
          </a:p>
        </p:txBody>
      </p:sp>
      <p:sp>
        <p:nvSpPr>
          <p:cNvPr id="14" name="TextBox 13"/>
          <p:cNvSpPr txBox="1"/>
          <p:nvPr/>
        </p:nvSpPr>
        <p:spPr>
          <a:xfrm>
            <a:off x="-76200" y="6488668"/>
            <a:ext cx="2362200" cy="307777"/>
          </a:xfrm>
          <a:prstGeom prst="rect">
            <a:avLst/>
          </a:prstGeom>
          <a:noFill/>
        </p:spPr>
        <p:txBody>
          <a:bodyPr wrap="square" rtlCol="0">
            <a:spAutoFit/>
          </a:bodyPr>
          <a:lstStyle/>
          <a:p>
            <a:r>
              <a:rPr lang="en-US" sz="1400" dirty="0" err="1">
                <a:solidFill>
                  <a:srgbClr val="FFFFFF"/>
                </a:solidFill>
              </a:rPr>
              <a:t>www.waspweb.org</a:t>
            </a:r>
            <a:r>
              <a:rPr lang="en-US" sz="1400" dirty="0">
                <a:solidFill>
                  <a:srgbClr val="FFFFFF"/>
                </a:solidFill>
              </a:rPr>
              <a:t> </a:t>
            </a:r>
          </a:p>
        </p:txBody>
      </p:sp>
    </p:spTree>
    <p:extLst>
      <p:ext uri="{BB962C8B-B14F-4D97-AF65-F5344CB8AC3E}">
        <p14:creationId xmlns:p14="http://schemas.microsoft.com/office/powerpoint/2010/main" val="28215623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Adults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2" name="TextBox 11"/>
          <p:cNvSpPr txBox="1"/>
          <p:nvPr/>
        </p:nvSpPr>
        <p:spPr>
          <a:xfrm>
            <a:off x="6781800" y="6019800"/>
            <a:ext cx="228600" cy="307777"/>
          </a:xfrm>
          <a:prstGeom prst="rect">
            <a:avLst/>
          </a:prstGeom>
          <a:noFill/>
        </p:spPr>
        <p:txBody>
          <a:bodyPr wrap="square" rtlCol="0">
            <a:spAutoFit/>
          </a:bodyPr>
          <a:lstStyle/>
          <a:p>
            <a:r>
              <a:rPr lang="en-US" sz="1400" dirty="0">
                <a:solidFill>
                  <a:srgbClr val="FFFFFF"/>
                </a:solidFill>
              </a:rPr>
              <a:t>1</a:t>
            </a:r>
          </a:p>
        </p:txBody>
      </p:sp>
      <p:pic>
        <p:nvPicPr>
          <p:cNvPr id="2" name="Picture 1"/>
          <p:cNvPicPr>
            <a:picLocks noChangeAspect="1"/>
          </p:cNvPicPr>
          <p:nvPr/>
        </p:nvPicPr>
        <p:blipFill>
          <a:blip r:embed="rId4"/>
          <a:stretch>
            <a:fillRect/>
          </a:stretch>
        </p:blipFill>
        <p:spPr>
          <a:xfrm>
            <a:off x="152399" y="1523020"/>
            <a:ext cx="4355651" cy="3125180"/>
          </a:xfrm>
          <a:prstGeom prst="rect">
            <a:avLst/>
          </a:prstGeom>
          <a:ln w="28575">
            <a:solidFill>
              <a:schemeClr val="tx1"/>
            </a:solidFill>
          </a:ln>
        </p:spPr>
      </p:pic>
      <p:pic>
        <p:nvPicPr>
          <p:cNvPr id="4" name="Picture 3"/>
          <p:cNvPicPr>
            <a:picLocks noChangeAspect="1"/>
          </p:cNvPicPr>
          <p:nvPr/>
        </p:nvPicPr>
        <p:blipFill>
          <a:blip r:embed="rId5"/>
          <a:stretch>
            <a:fillRect/>
          </a:stretch>
        </p:blipFill>
        <p:spPr>
          <a:xfrm>
            <a:off x="4648200" y="1524000"/>
            <a:ext cx="4354587" cy="3127385"/>
          </a:xfrm>
          <a:prstGeom prst="rect">
            <a:avLst/>
          </a:prstGeom>
          <a:ln w="28575">
            <a:solidFill>
              <a:schemeClr val="tx1"/>
            </a:solidFill>
          </a:ln>
        </p:spPr>
      </p:pic>
      <p:sp>
        <p:nvSpPr>
          <p:cNvPr id="6" name="TextBox 5"/>
          <p:cNvSpPr txBox="1"/>
          <p:nvPr/>
        </p:nvSpPr>
        <p:spPr>
          <a:xfrm>
            <a:off x="1905000" y="4724400"/>
            <a:ext cx="726781" cy="369332"/>
          </a:xfrm>
          <a:prstGeom prst="rect">
            <a:avLst/>
          </a:prstGeom>
          <a:noFill/>
        </p:spPr>
        <p:txBody>
          <a:bodyPr wrap="none" rtlCol="0">
            <a:spAutoFit/>
          </a:bodyPr>
          <a:lstStyle/>
          <a:p>
            <a:r>
              <a:rPr lang="en-US" dirty="0"/>
              <a:t>Males</a:t>
            </a:r>
          </a:p>
        </p:txBody>
      </p:sp>
      <p:sp>
        <p:nvSpPr>
          <p:cNvPr id="14" name="TextBox 13"/>
          <p:cNvSpPr txBox="1"/>
          <p:nvPr/>
        </p:nvSpPr>
        <p:spPr>
          <a:xfrm>
            <a:off x="6019800" y="4724400"/>
            <a:ext cx="909962" cy="369332"/>
          </a:xfrm>
          <a:prstGeom prst="rect">
            <a:avLst/>
          </a:prstGeom>
          <a:noFill/>
        </p:spPr>
        <p:txBody>
          <a:bodyPr wrap="none" rtlCol="0">
            <a:spAutoFit/>
          </a:bodyPr>
          <a:lstStyle/>
          <a:p>
            <a:r>
              <a:rPr lang="en-US" dirty="0"/>
              <a:t>Females</a:t>
            </a:r>
          </a:p>
        </p:txBody>
      </p:sp>
      <p:sp>
        <p:nvSpPr>
          <p:cNvPr id="7" name="TextBox 6"/>
          <p:cNvSpPr txBox="1"/>
          <p:nvPr/>
        </p:nvSpPr>
        <p:spPr>
          <a:xfrm>
            <a:off x="-76200" y="6488668"/>
            <a:ext cx="2362200" cy="307777"/>
          </a:xfrm>
          <a:prstGeom prst="rect">
            <a:avLst/>
          </a:prstGeom>
          <a:noFill/>
        </p:spPr>
        <p:txBody>
          <a:bodyPr wrap="square" rtlCol="0">
            <a:spAutoFit/>
          </a:bodyPr>
          <a:lstStyle/>
          <a:p>
            <a:r>
              <a:rPr lang="en-US" sz="1400" dirty="0" err="1">
                <a:solidFill>
                  <a:srgbClr val="FFFFFF"/>
                </a:solidFill>
              </a:rPr>
              <a:t>www.waspweb.org</a:t>
            </a:r>
            <a:r>
              <a:rPr lang="en-US" sz="1400" dirty="0">
                <a:solidFill>
                  <a:srgbClr val="FFFFFF"/>
                </a:solidFill>
              </a:rPr>
              <a:t> </a:t>
            </a:r>
          </a:p>
        </p:txBody>
      </p:sp>
    </p:spTree>
    <p:extLst>
      <p:ext uri="{BB962C8B-B14F-4D97-AF65-F5344CB8AC3E}">
        <p14:creationId xmlns:p14="http://schemas.microsoft.com/office/powerpoint/2010/main" val="31436735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Native Look-Alikes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2" name="Content Placeholder 14"/>
          <p:cNvSpPr txBox="1">
            <a:spLocks/>
          </p:cNvSpPr>
          <p:nvPr/>
        </p:nvSpPr>
        <p:spPr>
          <a:xfrm>
            <a:off x="152401" y="1219200"/>
            <a:ext cx="8686799" cy="51816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lnSpc>
                <a:spcPct val="150000"/>
              </a:lnSpc>
              <a:spcBef>
                <a:spcPts val="0"/>
              </a:spcBef>
            </a:pPr>
            <a:r>
              <a:rPr lang="en-US" dirty="0"/>
              <a:t>&gt; 12 Native horntails that attack conifers, but are considered minor pests (only attack dead or dying trees)</a:t>
            </a:r>
          </a:p>
          <a:p>
            <a:pPr>
              <a:lnSpc>
                <a:spcPct val="150000"/>
              </a:lnSpc>
              <a:spcBef>
                <a:spcPts val="0"/>
              </a:spcBef>
            </a:pPr>
            <a:r>
              <a:rPr lang="en-US" b="1" dirty="0" err="1"/>
              <a:t>Sirex</a:t>
            </a:r>
            <a:r>
              <a:rPr lang="en-US" b="1" dirty="0"/>
              <a:t> </a:t>
            </a:r>
            <a:r>
              <a:rPr lang="en-US" b="1" dirty="0" err="1"/>
              <a:t>Woodwasp</a:t>
            </a:r>
            <a:r>
              <a:rPr lang="en-US" b="1" dirty="0"/>
              <a:t> (SWW) distinguished by</a:t>
            </a:r>
            <a:r>
              <a:rPr lang="en-US" b="1" baseline="30000" dirty="0"/>
              <a:t>1</a:t>
            </a:r>
            <a:r>
              <a:rPr lang="en-US" b="1" dirty="0"/>
              <a:t>:</a:t>
            </a:r>
          </a:p>
          <a:p>
            <a:pPr lvl="1">
              <a:lnSpc>
                <a:spcPct val="150000"/>
              </a:lnSpc>
              <a:spcBef>
                <a:spcPts val="0"/>
              </a:spcBef>
            </a:pPr>
            <a:r>
              <a:rPr lang="en-US" dirty="0"/>
              <a:t>Antennae are always black </a:t>
            </a:r>
          </a:p>
          <a:p>
            <a:pPr lvl="1">
              <a:lnSpc>
                <a:spcPct val="150000"/>
              </a:lnSpc>
              <a:spcBef>
                <a:spcPts val="0"/>
              </a:spcBef>
            </a:pPr>
            <a:r>
              <a:rPr lang="en-US" dirty="0"/>
              <a:t>Ovipositor pits are larger and closer together</a:t>
            </a:r>
          </a:p>
          <a:p>
            <a:pPr lvl="1">
              <a:lnSpc>
                <a:spcPct val="150000"/>
              </a:lnSpc>
              <a:spcBef>
                <a:spcPts val="0"/>
              </a:spcBef>
            </a:pPr>
            <a:r>
              <a:rPr lang="en-US" dirty="0"/>
              <a:t>Ovipositor is shorter than the forewing </a:t>
            </a:r>
          </a:p>
          <a:p>
            <a:pPr lvl="1">
              <a:lnSpc>
                <a:spcPct val="150000"/>
              </a:lnSpc>
              <a:spcBef>
                <a:spcPts val="0"/>
              </a:spcBef>
            </a:pPr>
            <a:r>
              <a:rPr lang="en-US" dirty="0"/>
              <a:t>The tarsal pad of the female SWW hind leg is very short or small </a:t>
            </a:r>
          </a:p>
          <a:p>
            <a:pPr lvl="1">
              <a:lnSpc>
                <a:spcPct val="150000"/>
              </a:lnSpc>
              <a:spcBef>
                <a:spcPts val="0"/>
              </a:spcBef>
            </a:pPr>
            <a:r>
              <a:rPr lang="en-US" dirty="0"/>
              <a:t>Yellow pattern at the base of the </a:t>
            </a:r>
            <a:r>
              <a:rPr lang="en-US" dirty="0" err="1"/>
              <a:t>metabia</a:t>
            </a:r>
            <a:r>
              <a:rPr lang="en-US" dirty="0"/>
              <a:t> of the male SWW hind leg is much larger than that of other </a:t>
            </a:r>
            <a:r>
              <a:rPr lang="en-US" dirty="0" err="1"/>
              <a:t>Sirex</a:t>
            </a:r>
            <a:r>
              <a:rPr lang="en-US" dirty="0"/>
              <a:t> </a:t>
            </a:r>
          </a:p>
        </p:txBody>
      </p:sp>
      <p:sp>
        <p:nvSpPr>
          <p:cNvPr id="13" name="TextBox 12"/>
          <p:cNvSpPr txBox="1"/>
          <p:nvPr/>
        </p:nvSpPr>
        <p:spPr>
          <a:xfrm>
            <a:off x="-76200" y="6578024"/>
            <a:ext cx="3276600" cy="584776"/>
          </a:xfrm>
          <a:prstGeom prst="rect">
            <a:avLst/>
          </a:prstGeom>
          <a:noFill/>
        </p:spPr>
        <p:txBody>
          <a:bodyPr wrap="square" rtlCol="0">
            <a:spAutoFit/>
          </a:bodyPr>
          <a:lstStyle/>
          <a:p>
            <a:r>
              <a:rPr lang="en-US" sz="1400" baseline="30000" dirty="0">
                <a:solidFill>
                  <a:srgbClr val="FFFFFF"/>
                </a:solidFill>
              </a:rPr>
              <a:t>1</a:t>
            </a:r>
            <a:r>
              <a:rPr lang="en-US" sz="1400" dirty="0">
                <a:solidFill>
                  <a:srgbClr val="FFFFFF"/>
                </a:solidFill>
              </a:rPr>
              <a:t>UMD Entomology Bulletin, 2008</a:t>
            </a:r>
          </a:p>
          <a:p>
            <a:endParaRPr lang="en-US" dirty="0"/>
          </a:p>
        </p:txBody>
      </p:sp>
    </p:spTree>
    <p:extLst>
      <p:ext uri="{BB962C8B-B14F-4D97-AF65-F5344CB8AC3E}">
        <p14:creationId xmlns:p14="http://schemas.microsoft.com/office/powerpoint/2010/main" val="23407756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Signs &amp; Symptoms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7" name="Content Placeholder 14"/>
          <p:cNvSpPr txBox="1">
            <a:spLocks/>
          </p:cNvSpPr>
          <p:nvPr/>
        </p:nvSpPr>
        <p:spPr>
          <a:xfrm>
            <a:off x="1" y="1219200"/>
            <a:ext cx="3657599" cy="51816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lnSpc>
                <a:spcPct val="150000"/>
              </a:lnSpc>
              <a:spcBef>
                <a:spcPts val="0"/>
              </a:spcBef>
            </a:pPr>
            <a:r>
              <a:rPr lang="en-US" b="1" dirty="0"/>
              <a:t>Leaf wilting and color-change</a:t>
            </a:r>
          </a:p>
          <a:p>
            <a:pPr>
              <a:lnSpc>
                <a:spcPct val="150000"/>
              </a:lnSpc>
              <a:spcBef>
                <a:spcPts val="0"/>
              </a:spcBef>
            </a:pPr>
            <a:r>
              <a:rPr lang="en-US" dirty="0"/>
              <a:t>Resin beads</a:t>
            </a:r>
          </a:p>
          <a:p>
            <a:pPr>
              <a:lnSpc>
                <a:spcPct val="150000"/>
              </a:lnSpc>
              <a:spcBef>
                <a:spcPts val="0"/>
              </a:spcBef>
            </a:pPr>
            <a:r>
              <a:rPr lang="en-US" dirty="0"/>
              <a:t>Round exit holes</a:t>
            </a:r>
          </a:p>
          <a:p>
            <a:pPr>
              <a:lnSpc>
                <a:spcPct val="150000"/>
              </a:lnSpc>
              <a:spcBef>
                <a:spcPts val="0"/>
              </a:spcBef>
            </a:pPr>
            <a:r>
              <a:rPr lang="en-US" dirty="0"/>
              <a:t>Tightly packed feeding galleries with fine sawdust</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27400" y="2133600"/>
            <a:ext cx="2997200" cy="4495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42000" y="76200"/>
            <a:ext cx="3149600" cy="472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215623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Signs &amp; Symptoms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7" name="Content Placeholder 14"/>
          <p:cNvSpPr txBox="1">
            <a:spLocks/>
          </p:cNvSpPr>
          <p:nvPr/>
        </p:nvSpPr>
        <p:spPr>
          <a:xfrm>
            <a:off x="1" y="1219200"/>
            <a:ext cx="3657599" cy="51816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lnSpc>
                <a:spcPct val="150000"/>
              </a:lnSpc>
              <a:spcBef>
                <a:spcPts val="0"/>
              </a:spcBef>
            </a:pPr>
            <a:r>
              <a:rPr lang="en-US" dirty="0"/>
              <a:t>Leaf wilting and color-change</a:t>
            </a:r>
          </a:p>
          <a:p>
            <a:pPr>
              <a:lnSpc>
                <a:spcPct val="150000"/>
              </a:lnSpc>
              <a:spcBef>
                <a:spcPts val="0"/>
              </a:spcBef>
            </a:pPr>
            <a:r>
              <a:rPr lang="en-US" b="1" dirty="0"/>
              <a:t>Resin beads</a:t>
            </a:r>
          </a:p>
          <a:p>
            <a:pPr>
              <a:lnSpc>
                <a:spcPct val="150000"/>
              </a:lnSpc>
              <a:spcBef>
                <a:spcPts val="0"/>
              </a:spcBef>
            </a:pPr>
            <a:r>
              <a:rPr lang="en-US" dirty="0"/>
              <a:t>Round exit holes</a:t>
            </a:r>
          </a:p>
          <a:p>
            <a:pPr>
              <a:lnSpc>
                <a:spcPct val="150000"/>
              </a:lnSpc>
              <a:spcBef>
                <a:spcPts val="0"/>
              </a:spcBef>
            </a:pPr>
            <a:r>
              <a:rPr lang="en-US" dirty="0"/>
              <a:t>Tightly packed feeding galleries with fine sawdust</a:t>
            </a:r>
          </a:p>
        </p:txBody>
      </p:sp>
      <p:pic>
        <p:nvPicPr>
          <p:cNvPr id="6" name="Picture 5"/>
          <p:cNvPicPr>
            <a:picLocks noChangeAspect="1"/>
          </p:cNvPicPr>
          <p:nvPr/>
        </p:nvPicPr>
        <p:blipFill>
          <a:blip r:embed="rId7"/>
          <a:stretch>
            <a:fillRect/>
          </a:stretch>
        </p:blipFill>
        <p:spPr>
          <a:xfrm>
            <a:off x="3962400" y="228600"/>
            <a:ext cx="3657600" cy="5486400"/>
          </a:xfrm>
          <a:prstGeom prst="rect">
            <a:avLst/>
          </a:prstGeom>
          <a:ln w="28575">
            <a:solidFill>
              <a:schemeClr val="tx1"/>
            </a:solidFill>
          </a:ln>
        </p:spPr>
      </p:pic>
    </p:spTree>
    <p:extLst>
      <p:ext uri="{BB962C8B-B14F-4D97-AF65-F5344CB8AC3E}">
        <p14:creationId xmlns:p14="http://schemas.microsoft.com/office/powerpoint/2010/main" val="26070379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Signs &amp; Symptoms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7" name="Content Placeholder 14"/>
          <p:cNvSpPr txBox="1">
            <a:spLocks/>
          </p:cNvSpPr>
          <p:nvPr/>
        </p:nvSpPr>
        <p:spPr>
          <a:xfrm>
            <a:off x="1" y="1219200"/>
            <a:ext cx="3657599" cy="51816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lnSpc>
                <a:spcPct val="150000"/>
              </a:lnSpc>
              <a:spcBef>
                <a:spcPts val="0"/>
              </a:spcBef>
            </a:pPr>
            <a:r>
              <a:rPr lang="en-US" dirty="0"/>
              <a:t>Leaf wilting and color-change</a:t>
            </a:r>
          </a:p>
          <a:p>
            <a:pPr>
              <a:lnSpc>
                <a:spcPct val="150000"/>
              </a:lnSpc>
              <a:spcBef>
                <a:spcPts val="0"/>
              </a:spcBef>
            </a:pPr>
            <a:r>
              <a:rPr lang="en-US" dirty="0"/>
              <a:t>Resin beads</a:t>
            </a:r>
          </a:p>
          <a:p>
            <a:pPr>
              <a:lnSpc>
                <a:spcPct val="150000"/>
              </a:lnSpc>
              <a:spcBef>
                <a:spcPts val="0"/>
              </a:spcBef>
            </a:pPr>
            <a:r>
              <a:rPr lang="en-US" b="1" dirty="0"/>
              <a:t>Round exit holes</a:t>
            </a:r>
          </a:p>
          <a:p>
            <a:pPr>
              <a:lnSpc>
                <a:spcPct val="150000"/>
              </a:lnSpc>
              <a:spcBef>
                <a:spcPts val="0"/>
              </a:spcBef>
            </a:pPr>
            <a:r>
              <a:rPr lang="en-US" dirty="0"/>
              <a:t>Tightly packed feeding galleries with fine sawdust</a:t>
            </a:r>
          </a:p>
        </p:txBody>
      </p:sp>
      <p:pic>
        <p:nvPicPr>
          <p:cNvPr id="2" name="Picture 1"/>
          <p:cNvPicPr>
            <a:picLocks noChangeAspect="1"/>
          </p:cNvPicPr>
          <p:nvPr/>
        </p:nvPicPr>
        <p:blipFill>
          <a:blip r:embed="rId7"/>
          <a:stretch>
            <a:fillRect/>
          </a:stretch>
        </p:blipFill>
        <p:spPr>
          <a:xfrm>
            <a:off x="3352800" y="2552700"/>
            <a:ext cx="2514600" cy="3771900"/>
          </a:xfrm>
          <a:prstGeom prst="rect">
            <a:avLst/>
          </a:prstGeom>
          <a:ln w="28575">
            <a:solidFill>
              <a:schemeClr val="tx1"/>
            </a:solidFill>
          </a:ln>
        </p:spPr>
      </p:pic>
      <p:pic>
        <p:nvPicPr>
          <p:cNvPr id="3" name="Picture 2"/>
          <p:cNvPicPr>
            <a:picLocks noChangeAspect="1"/>
          </p:cNvPicPr>
          <p:nvPr/>
        </p:nvPicPr>
        <p:blipFill>
          <a:blip r:embed="rId8"/>
          <a:stretch>
            <a:fillRect/>
          </a:stretch>
        </p:blipFill>
        <p:spPr>
          <a:xfrm>
            <a:off x="5994400" y="76200"/>
            <a:ext cx="3048000" cy="4572000"/>
          </a:xfrm>
          <a:prstGeom prst="rect">
            <a:avLst/>
          </a:prstGeom>
          <a:ln w="28575">
            <a:solidFill>
              <a:schemeClr val="tx1"/>
            </a:solidFill>
          </a:ln>
        </p:spPr>
      </p:pic>
    </p:spTree>
    <p:extLst>
      <p:ext uri="{BB962C8B-B14F-4D97-AF65-F5344CB8AC3E}">
        <p14:creationId xmlns:p14="http://schemas.microsoft.com/office/powerpoint/2010/main" val="3275366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43859799"/>
              </p:ext>
            </p:extLst>
          </p:nvPr>
        </p:nvGraphicFramePr>
        <p:xfrm>
          <a:off x="762000" y="863906"/>
          <a:ext cx="7772400" cy="5384494"/>
        </p:xfrm>
        <a:graphic>
          <a:graphicData uri="http://schemas.openxmlformats.org/drawingml/2006/table">
            <a:tbl>
              <a:tblPr firstRow="1" bandRow="1">
                <a:tableStyleId>{08FB837D-C827-4EFA-A057-4D05807E0F7C}</a:tableStyleId>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29614">
                <a:tc>
                  <a:txBody>
                    <a:bodyPr/>
                    <a:lstStyle/>
                    <a:p>
                      <a:pPr algn="ctr"/>
                      <a:r>
                        <a:rPr lang="en-US" sz="2000" dirty="0">
                          <a:solidFill>
                            <a:schemeClr val="accent1"/>
                          </a:solidFill>
                        </a:rPr>
                        <a:t>COMMON NAME</a:t>
                      </a:r>
                      <a:endParaRPr lang="en-US" sz="2000" b="1" dirty="0">
                        <a:solidFill>
                          <a:schemeClr val="accent1"/>
                        </a:solidFill>
                      </a:endParaRPr>
                    </a:p>
                  </a:txBody>
                  <a:tcPr anchor="ctr"/>
                </a:tc>
                <a:tc>
                  <a:txBody>
                    <a:bodyPr/>
                    <a:lstStyle/>
                    <a:p>
                      <a:pPr algn="ctr"/>
                      <a:r>
                        <a:rPr lang="en-US" sz="2000" dirty="0">
                          <a:solidFill>
                            <a:schemeClr val="accent1"/>
                          </a:solidFill>
                        </a:rPr>
                        <a:t>	SCIENTIFIC NAME</a:t>
                      </a:r>
                      <a:endParaRPr lang="en-US" sz="2000" b="1" dirty="0">
                        <a:solidFill>
                          <a:schemeClr val="accent1"/>
                        </a:solidFill>
                      </a:endParaRPr>
                    </a:p>
                  </a:txBody>
                  <a:tcPr anchor="ctr"/>
                </a:tc>
                <a:extLst>
                  <a:ext uri="{0D108BD9-81ED-4DB2-BD59-A6C34878D82A}">
                    <a16:rowId xmlns:a16="http://schemas.microsoft.com/office/drawing/2014/main" val="10000"/>
                  </a:ext>
                </a:extLst>
              </a:tr>
              <a:tr h="366632">
                <a:tc>
                  <a:txBody>
                    <a:bodyPr/>
                    <a:lstStyle/>
                    <a:p>
                      <a:r>
                        <a:rPr lang="en-US" sz="2000" b="1" dirty="0"/>
                        <a:t>Asian </a:t>
                      </a:r>
                      <a:r>
                        <a:rPr lang="en-US" sz="2000" b="1" dirty="0" err="1"/>
                        <a:t>Longhorned</a:t>
                      </a:r>
                      <a:r>
                        <a:rPr lang="en-US" sz="2000" b="1" dirty="0"/>
                        <a:t> Beetle</a:t>
                      </a:r>
                      <a:endParaRPr lang="en-US" sz="20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err="1"/>
                        <a:t>Anoplophora</a:t>
                      </a:r>
                      <a:r>
                        <a:rPr lang="en-US" sz="2000" b="1" i="1" dirty="0"/>
                        <a:t> </a:t>
                      </a:r>
                      <a:r>
                        <a:rPr lang="en-US" sz="2000" b="1" i="1" dirty="0" err="1"/>
                        <a:t>glabripennis</a:t>
                      </a:r>
                      <a:endParaRPr lang="en-US" sz="2000" b="1" i="1" dirty="0">
                        <a:solidFill>
                          <a:schemeClr val="bg1"/>
                        </a:solidFill>
                      </a:endParaRPr>
                    </a:p>
                  </a:txBody>
                  <a:tcPr/>
                </a:tc>
                <a:extLst>
                  <a:ext uri="{0D108BD9-81ED-4DB2-BD59-A6C34878D82A}">
                    <a16:rowId xmlns:a16="http://schemas.microsoft.com/office/drawing/2014/main" val="10001"/>
                  </a:ext>
                </a:extLst>
              </a:tr>
              <a:tr h="366632">
                <a:tc>
                  <a:txBody>
                    <a:bodyPr/>
                    <a:lstStyle/>
                    <a:p>
                      <a:r>
                        <a:rPr lang="en-US" sz="2000" b="1" dirty="0"/>
                        <a:t>Brown Fir </a:t>
                      </a:r>
                      <a:r>
                        <a:rPr lang="en-US" sz="2000" b="1" dirty="0" err="1"/>
                        <a:t>Longhorned</a:t>
                      </a:r>
                      <a:r>
                        <a:rPr lang="en-US" sz="2000" b="1" dirty="0"/>
                        <a:t> Beetle</a:t>
                      </a:r>
                      <a:endParaRPr lang="en-US" sz="20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err="1"/>
                        <a:t>Callidiellum</a:t>
                      </a:r>
                      <a:r>
                        <a:rPr lang="en-US" sz="2000" b="1" i="1" dirty="0"/>
                        <a:t> </a:t>
                      </a:r>
                      <a:r>
                        <a:rPr lang="en-US" sz="2000" b="1" i="1" dirty="0" err="1"/>
                        <a:t>villosulum</a:t>
                      </a:r>
                      <a:endParaRPr lang="en-US" sz="2000" b="1" i="1" dirty="0">
                        <a:solidFill>
                          <a:schemeClr val="bg1"/>
                        </a:solidFill>
                      </a:endParaRPr>
                    </a:p>
                  </a:txBody>
                  <a:tcPr/>
                </a:tc>
                <a:extLst>
                  <a:ext uri="{0D108BD9-81ED-4DB2-BD59-A6C34878D82A}">
                    <a16:rowId xmlns:a16="http://schemas.microsoft.com/office/drawing/2014/main" val="10002"/>
                  </a:ext>
                </a:extLst>
              </a:tr>
              <a:tr h="366632">
                <a:tc>
                  <a:txBody>
                    <a:bodyPr/>
                    <a:lstStyle/>
                    <a:p>
                      <a:r>
                        <a:rPr lang="en-US" sz="2000" b="1" dirty="0"/>
                        <a:t>Cactus Moth	</a:t>
                      </a:r>
                      <a:endParaRPr lang="en-US" sz="20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err="1"/>
                        <a:t>Cactoblastis</a:t>
                      </a:r>
                      <a:r>
                        <a:rPr lang="en-US" sz="2000" b="1" i="1" dirty="0"/>
                        <a:t> </a:t>
                      </a:r>
                      <a:r>
                        <a:rPr lang="en-US" sz="2000" b="1" i="1" dirty="0" err="1"/>
                        <a:t>cactorum</a:t>
                      </a:r>
                      <a:endParaRPr lang="en-US" sz="2000" b="1" i="1" dirty="0">
                        <a:solidFill>
                          <a:schemeClr val="bg1"/>
                        </a:solidFill>
                      </a:endParaRPr>
                    </a:p>
                  </a:txBody>
                  <a:tcPr/>
                </a:tc>
                <a:extLst>
                  <a:ext uri="{0D108BD9-81ED-4DB2-BD59-A6C34878D82A}">
                    <a16:rowId xmlns:a16="http://schemas.microsoft.com/office/drawing/2014/main" val="10003"/>
                  </a:ext>
                </a:extLst>
              </a:tr>
              <a:tr h="366632">
                <a:tc>
                  <a:txBody>
                    <a:bodyPr/>
                    <a:lstStyle/>
                    <a:p>
                      <a:r>
                        <a:rPr lang="en-US" sz="2000" b="1" dirty="0"/>
                        <a:t>Emerald Ash Borer</a:t>
                      </a:r>
                      <a:endParaRPr lang="en-US" sz="2000" b="1" dirty="0">
                        <a:solidFill>
                          <a:schemeClr val="bg1"/>
                        </a:solidFill>
                      </a:endParaRPr>
                    </a:p>
                  </a:txBody>
                  <a:tcPr/>
                </a:tc>
                <a:tc>
                  <a:txBody>
                    <a:bodyPr/>
                    <a:lstStyle/>
                    <a:p>
                      <a:r>
                        <a:rPr lang="en-US" sz="2000" b="1" i="1" dirty="0" err="1"/>
                        <a:t>Agrilus</a:t>
                      </a:r>
                      <a:r>
                        <a:rPr lang="en-US" sz="2000" b="1" i="1" dirty="0"/>
                        <a:t> </a:t>
                      </a:r>
                      <a:r>
                        <a:rPr lang="en-US" sz="2000" b="1" i="1" dirty="0" err="1"/>
                        <a:t>planipennis</a:t>
                      </a:r>
                      <a:r>
                        <a:rPr lang="en-US" sz="2000" b="1" i="1" dirty="0"/>
                        <a:t> </a:t>
                      </a:r>
                      <a:endParaRPr lang="en-US" sz="2000" b="1" i="1" dirty="0">
                        <a:solidFill>
                          <a:schemeClr val="bg1"/>
                        </a:solidFill>
                      </a:endParaRPr>
                    </a:p>
                  </a:txBody>
                  <a:tcPr/>
                </a:tc>
                <a:extLst>
                  <a:ext uri="{0D108BD9-81ED-4DB2-BD59-A6C34878D82A}">
                    <a16:rowId xmlns:a16="http://schemas.microsoft.com/office/drawing/2014/main" val="10004"/>
                  </a:ext>
                </a:extLst>
              </a:tr>
              <a:tr h="366632">
                <a:tc>
                  <a:txBody>
                    <a:bodyPr/>
                    <a:lstStyle/>
                    <a:p>
                      <a:r>
                        <a:rPr lang="en-US" sz="2000" b="1" dirty="0"/>
                        <a:t>Spongy Moth</a:t>
                      </a:r>
                      <a:endParaRPr lang="en-US" sz="20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err="1"/>
                        <a:t>Lymantria</a:t>
                      </a:r>
                      <a:r>
                        <a:rPr lang="en-US" sz="2000" b="1" i="1" dirty="0"/>
                        <a:t> </a:t>
                      </a:r>
                      <a:r>
                        <a:rPr lang="en-US" sz="2000" b="1" i="1" dirty="0" err="1"/>
                        <a:t>dispar</a:t>
                      </a:r>
                      <a:endParaRPr lang="en-US" sz="2000" b="1" i="1" dirty="0">
                        <a:solidFill>
                          <a:schemeClr val="bg1"/>
                        </a:solidFill>
                      </a:endParaRPr>
                    </a:p>
                  </a:txBody>
                  <a:tcPr/>
                </a:tc>
                <a:extLst>
                  <a:ext uri="{0D108BD9-81ED-4DB2-BD59-A6C34878D82A}">
                    <a16:rowId xmlns:a16="http://schemas.microsoft.com/office/drawing/2014/main" val="10005"/>
                  </a:ext>
                </a:extLst>
              </a:tr>
              <a:tr h="366632">
                <a:tc>
                  <a:txBody>
                    <a:bodyPr/>
                    <a:lstStyle/>
                    <a:p>
                      <a:r>
                        <a:rPr lang="en-US" sz="2000" b="1" dirty="0" err="1"/>
                        <a:t>Sirex</a:t>
                      </a:r>
                      <a:r>
                        <a:rPr lang="en-US" sz="2000" b="1" dirty="0"/>
                        <a:t> </a:t>
                      </a:r>
                      <a:r>
                        <a:rPr lang="en-US" sz="2000" b="1" dirty="0" err="1"/>
                        <a:t>Woodwasp</a:t>
                      </a:r>
                      <a:endParaRPr lang="en-US" sz="20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err="1"/>
                        <a:t>Sirex</a:t>
                      </a:r>
                      <a:r>
                        <a:rPr lang="en-US" sz="2000" b="1" i="1" dirty="0"/>
                        <a:t> </a:t>
                      </a:r>
                      <a:r>
                        <a:rPr lang="en-US" sz="2000" b="1" i="1" dirty="0" err="1"/>
                        <a:t>noctilio</a:t>
                      </a:r>
                      <a:endParaRPr lang="en-US" sz="2000" b="1" i="1" dirty="0">
                        <a:solidFill>
                          <a:schemeClr val="bg1"/>
                        </a:solidFill>
                      </a:endParaRPr>
                    </a:p>
                  </a:txBody>
                  <a:tcPr/>
                </a:tc>
                <a:extLst>
                  <a:ext uri="{0D108BD9-81ED-4DB2-BD59-A6C34878D82A}">
                    <a16:rowId xmlns:a16="http://schemas.microsoft.com/office/drawing/2014/main" val="10006"/>
                  </a:ext>
                </a:extLst>
              </a:tr>
              <a:tr h="366632">
                <a:tc>
                  <a:txBody>
                    <a:bodyPr/>
                    <a:lstStyle/>
                    <a:p>
                      <a:r>
                        <a:rPr lang="en-US" sz="2000" b="1" dirty="0" err="1"/>
                        <a:t>Cogongrass</a:t>
                      </a:r>
                      <a:endParaRPr lang="en-US" sz="20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err="1"/>
                        <a:t>Imperata</a:t>
                      </a:r>
                      <a:r>
                        <a:rPr lang="en-US" sz="2000" b="1" i="1" dirty="0"/>
                        <a:t> </a:t>
                      </a:r>
                      <a:r>
                        <a:rPr lang="en-US" sz="2000" b="1" i="1" dirty="0" err="1"/>
                        <a:t>cylindrica</a:t>
                      </a:r>
                      <a:endParaRPr lang="en-US" sz="2000" b="1" i="1" dirty="0">
                        <a:solidFill>
                          <a:schemeClr val="bg1"/>
                        </a:solidFill>
                      </a:endParaRPr>
                    </a:p>
                  </a:txBody>
                  <a:tcPr/>
                </a:tc>
                <a:extLst>
                  <a:ext uri="{0D108BD9-81ED-4DB2-BD59-A6C34878D82A}">
                    <a16:rowId xmlns:a16="http://schemas.microsoft.com/office/drawing/2014/main" val="10007"/>
                  </a:ext>
                </a:extLst>
              </a:tr>
              <a:tr h="366632">
                <a:tc>
                  <a:txBody>
                    <a:bodyPr/>
                    <a:lstStyle/>
                    <a:p>
                      <a:r>
                        <a:rPr lang="en-US" sz="2000" b="1" dirty="0"/>
                        <a:t>Giant Hogweed</a:t>
                      </a:r>
                      <a:endParaRPr lang="en-US" sz="20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err="1"/>
                        <a:t>Heracleum</a:t>
                      </a:r>
                      <a:r>
                        <a:rPr lang="en-US" sz="2000" b="1" i="1" dirty="0"/>
                        <a:t> </a:t>
                      </a:r>
                      <a:r>
                        <a:rPr lang="en-US" sz="2000" b="1" i="1" dirty="0" err="1"/>
                        <a:t>mantegazzianum</a:t>
                      </a:r>
                      <a:endParaRPr lang="en-US" sz="2000" b="1" i="1" dirty="0">
                        <a:solidFill>
                          <a:schemeClr val="bg1"/>
                        </a:solidFill>
                      </a:endParaRPr>
                    </a:p>
                  </a:txBody>
                  <a:tcPr/>
                </a:tc>
                <a:extLst>
                  <a:ext uri="{0D108BD9-81ED-4DB2-BD59-A6C34878D82A}">
                    <a16:rowId xmlns:a16="http://schemas.microsoft.com/office/drawing/2014/main" val="10008"/>
                  </a:ext>
                </a:extLst>
              </a:tr>
              <a:tr h="366632">
                <a:tc>
                  <a:txBody>
                    <a:bodyPr/>
                    <a:lstStyle/>
                    <a:p>
                      <a:r>
                        <a:rPr lang="en-US" sz="2000" b="1" dirty="0" err="1"/>
                        <a:t>Onionweed</a:t>
                      </a:r>
                      <a:endParaRPr lang="en-US" sz="20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err="1"/>
                        <a:t>Asphodelus</a:t>
                      </a:r>
                      <a:r>
                        <a:rPr lang="en-US" sz="2000" b="1" i="1" dirty="0"/>
                        <a:t> </a:t>
                      </a:r>
                      <a:r>
                        <a:rPr lang="en-US" sz="2000" b="1" i="1" dirty="0" err="1"/>
                        <a:t>fistulosus</a:t>
                      </a:r>
                      <a:endParaRPr lang="en-US" sz="2000" b="1" i="1" dirty="0">
                        <a:solidFill>
                          <a:schemeClr val="bg1"/>
                        </a:solidFill>
                      </a:endParaRPr>
                    </a:p>
                  </a:txBody>
                  <a:tcPr/>
                </a:tc>
                <a:extLst>
                  <a:ext uri="{0D108BD9-81ED-4DB2-BD59-A6C34878D82A}">
                    <a16:rowId xmlns:a16="http://schemas.microsoft.com/office/drawing/2014/main" val="10009"/>
                  </a:ext>
                </a:extLst>
              </a:tr>
              <a:tr h="366632">
                <a:tc>
                  <a:txBody>
                    <a:bodyPr/>
                    <a:lstStyle/>
                    <a:p>
                      <a:r>
                        <a:rPr lang="en-US" sz="2000" b="1" dirty="0"/>
                        <a:t>Tropical Soda Apple</a:t>
                      </a:r>
                      <a:endParaRPr lang="en-US" sz="20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err="1"/>
                        <a:t>Solanum</a:t>
                      </a:r>
                      <a:r>
                        <a:rPr lang="en-US" sz="2000" b="1" i="1" dirty="0"/>
                        <a:t> </a:t>
                      </a:r>
                      <a:r>
                        <a:rPr lang="en-US" sz="2000" b="1" i="1" dirty="0" err="1"/>
                        <a:t>viarum</a:t>
                      </a:r>
                      <a:endParaRPr lang="en-US" sz="2000" b="1" i="1" dirty="0">
                        <a:solidFill>
                          <a:schemeClr val="bg1"/>
                        </a:solidFill>
                      </a:endParaRPr>
                    </a:p>
                  </a:txBody>
                  <a:tcPr/>
                </a:tc>
                <a:extLst>
                  <a:ext uri="{0D108BD9-81ED-4DB2-BD59-A6C34878D82A}">
                    <a16:rowId xmlns:a16="http://schemas.microsoft.com/office/drawing/2014/main" val="10010"/>
                  </a:ext>
                </a:extLst>
              </a:tr>
              <a:tr h="366632">
                <a:tc>
                  <a:txBody>
                    <a:bodyPr/>
                    <a:lstStyle/>
                    <a:p>
                      <a:r>
                        <a:rPr lang="en-US" sz="2000" b="1" dirty="0"/>
                        <a:t>Tropical Spiderwort</a:t>
                      </a:r>
                      <a:endParaRPr lang="en-US" sz="20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err="1"/>
                        <a:t>Commelina</a:t>
                      </a:r>
                      <a:r>
                        <a:rPr lang="en-US" sz="2000" b="1" i="1" dirty="0"/>
                        <a:t> </a:t>
                      </a:r>
                      <a:r>
                        <a:rPr lang="en-US" sz="2000" b="1" i="1" dirty="0" err="1"/>
                        <a:t>benghalensis</a:t>
                      </a:r>
                      <a:endParaRPr lang="en-US" sz="2000" b="1" i="1" dirty="0">
                        <a:solidFill>
                          <a:schemeClr val="bg1"/>
                        </a:solidFill>
                      </a:endParaRPr>
                    </a:p>
                  </a:txBody>
                  <a:tcPr/>
                </a:tc>
                <a:extLst>
                  <a:ext uri="{0D108BD9-81ED-4DB2-BD59-A6C34878D82A}">
                    <a16:rowId xmlns:a16="http://schemas.microsoft.com/office/drawing/2014/main" val="10011"/>
                  </a:ext>
                </a:extLst>
              </a:tr>
              <a:tr h="366632">
                <a:tc>
                  <a:txBody>
                    <a:bodyPr/>
                    <a:lstStyle/>
                    <a:p>
                      <a:r>
                        <a:rPr lang="en-US" sz="2000" b="1" dirty="0"/>
                        <a:t>Giant African Land Snail</a:t>
                      </a:r>
                      <a:endParaRPr lang="en-US" sz="20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err="1"/>
                        <a:t>Lissachatina</a:t>
                      </a:r>
                      <a:r>
                        <a:rPr lang="en-US" sz="2000" b="1" i="1" dirty="0"/>
                        <a:t> </a:t>
                      </a:r>
                      <a:r>
                        <a:rPr lang="en-US" sz="2000" b="1" i="1" dirty="0" err="1"/>
                        <a:t>fulica</a:t>
                      </a:r>
                      <a:endParaRPr lang="en-US" sz="2000" b="1" i="1" dirty="0">
                        <a:solidFill>
                          <a:schemeClr val="bg1"/>
                        </a:solidFill>
                      </a:endParaRPr>
                    </a:p>
                  </a:txBody>
                  <a:tcPr/>
                </a:tc>
                <a:extLst>
                  <a:ext uri="{0D108BD9-81ED-4DB2-BD59-A6C34878D82A}">
                    <a16:rowId xmlns:a16="http://schemas.microsoft.com/office/drawing/2014/main" val="10012"/>
                  </a:ext>
                </a:extLst>
              </a:tr>
            </a:tbl>
          </a:graphicData>
        </a:graphic>
      </p:graphicFrame>
      <p:sp>
        <p:nvSpPr>
          <p:cNvPr id="4" name="Title 1"/>
          <p:cNvSpPr txBox="1">
            <a:spLocks/>
          </p:cNvSpPr>
          <p:nvPr/>
        </p:nvSpPr>
        <p:spPr>
          <a:xfrm>
            <a:off x="-23373" y="0"/>
            <a:ext cx="9144000" cy="115231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200" b="1" dirty="0">
                <a:cs typeface="American Typewriter"/>
              </a:rPr>
              <a:t>The “Dirty Dozen” Pest List</a:t>
            </a:r>
            <a:br>
              <a:rPr lang="en-US" sz="4000" b="1" dirty="0">
                <a:cs typeface="American Typewriter"/>
              </a:rPr>
            </a:br>
            <a:endParaRPr lang="en-US" sz="2800" dirty="0">
              <a:solidFill>
                <a:schemeClr val="accent2">
                  <a:lumMod val="50000"/>
                  <a:lumOff val="50000"/>
                </a:schemeClr>
              </a:solidFill>
              <a:latin typeface="Big Caslon"/>
              <a:cs typeface="Big Caslon"/>
            </a:endParaRPr>
          </a:p>
        </p:txBody>
      </p:sp>
      <p:grpSp>
        <p:nvGrpSpPr>
          <p:cNvPr id="5" name="Group 4"/>
          <p:cNvGrpSpPr/>
          <p:nvPr/>
        </p:nvGrpSpPr>
        <p:grpSpPr>
          <a:xfrm>
            <a:off x="0"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Tree>
    <p:extLst>
      <p:ext uri="{BB962C8B-B14F-4D97-AF65-F5344CB8AC3E}">
        <p14:creationId xmlns:p14="http://schemas.microsoft.com/office/powerpoint/2010/main" val="2906992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Signs &amp; Symptoms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7" name="Content Placeholder 14"/>
          <p:cNvSpPr txBox="1">
            <a:spLocks/>
          </p:cNvSpPr>
          <p:nvPr/>
        </p:nvSpPr>
        <p:spPr>
          <a:xfrm>
            <a:off x="1" y="1219200"/>
            <a:ext cx="3657599" cy="51816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lnSpc>
                <a:spcPct val="150000"/>
              </a:lnSpc>
              <a:spcBef>
                <a:spcPts val="0"/>
              </a:spcBef>
            </a:pPr>
            <a:r>
              <a:rPr lang="en-US" dirty="0"/>
              <a:t>Leaf wilting and color-change</a:t>
            </a:r>
          </a:p>
          <a:p>
            <a:pPr>
              <a:lnSpc>
                <a:spcPct val="150000"/>
              </a:lnSpc>
              <a:spcBef>
                <a:spcPts val="0"/>
              </a:spcBef>
            </a:pPr>
            <a:r>
              <a:rPr lang="en-US" dirty="0"/>
              <a:t>Resin beads</a:t>
            </a:r>
          </a:p>
          <a:p>
            <a:pPr>
              <a:lnSpc>
                <a:spcPct val="150000"/>
              </a:lnSpc>
              <a:spcBef>
                <a:spcPts val="0"/>
              </a:spcBef>
            </a:pPr>
            <a:r>
              <a:rPr lang="en-US" dirty="0"/>
              <a:t>Round exit holes</a:t>
            </a:r>
          </a:p>
          <a:p>
            <a:pPr>
              <a:lnSpc>
                <a:spcPct val="150000"/>
              </a:lnSpc>
              <a:spcBef>
                <a:spcPts val="0"/>
              </a:spcBef>
            </a:pPr>
            <a:r>
              <a:rPr lang="en-US" b="1" dirty="0"/>
              <a:t>Tightly packed feeding galleries with fine sawdust</a:t>
            </a:r>
          </a:p>
        </p:txBody>
      </p:sp>
      <p:pic>
        <p:nvPicPr>
          <p:cNvPr id="11" name="Picture 10"/>
          <p:cNvPicPr>
            <a:picLocks noChangeAspect="1"/>
          </p:cNvPicPr>
          <p:nvPr/>
        </p:nvPicPr>
        <p:blipFill>
          <a:blip r:embed="rId7"/>
          <a:stretch>
            <a:fillRect/>
          </a:stretch>
        </p:blipFill>
        <p:spPr>
          <a:xfrm>
            <a:off x="6096000" y="152400"/>
            <a:ext cx="2946400" cy="4419600"/>
          </a:xfrm>
          <a:prstGeom prst="rect">
            <a:avLst/>
          </a:prstGeom>
          <a:ln w="28575">
            <a:solidFill>
              <a:schemeClr val="tx1"/>
            </a:solidFill>
          </a:ln>
        </p:spPr>
      </p:pic>
      <p:pic>
        <p:nvPicPr>
          <p:cNvPr id="14" name="Picture 13"/>
          <p:cNvPicPr>
            <a:picLocks noChangeAspect="1"/>
          </p:cNvPicPr>
          <p:nvPr/>
        </p:nvPicPr>
        <p:blipFill rotWithShape="1">
          <a:blip r:embed="rId8"/>
          <a:srcRect l="52543"/>
          <a:stretch/>
        </p:blipFill>
        <p:spPr>
          <a:xfrm>
            <a:off x="3580866" y="2819400"/>
            <a:ext cx="2127561" cy="3200400"/>
          </a:xfrm>
          <a:prstGeom prst="rect">
            <a:avLst/>
          </a:prstGeom>
          <a:ln w="28575">
            <a:solidFill>
              <a:schemeClr val="tx1"/>
            </a:solidFill>
          </a:ln>
        </p:spPr>
      </p:pic>
      <p:sp>
        <p:nvSpPr>
          <p:cNvPr id="15" name="TextBox 14"/>
          <p:cNvSpPr txBox="1"/>
          <p:nvPr/>
        </p:nvSpPr>
        <p:spPr>
          <a:xfrm>
            <a:off x="5410200" y="5715000"/>
            <a:ext cx="304800" cy="307777"/>
          </a:xfrm>
          <a:prstGeom prst="rect">
            <a:avLst/>
          </a:prstGeom>
          <a:noFill/>
        </p:spPr>
        <p:txBody>
          <a:bodyPr wrap="square" rtlCol="0">
            <a:spAutoFit/>
          </a:bodyPr>
          <a:lstStyle/>
          <a:p>
            <a:r>
              <a:rPr lang="en-US" sz="1400" dirty="0"/>
              <a:t>1</a:t>
            </a:r>
          </a:p>
        </p:txBody>
      </p:sp>
      <p:sp>
        <p:nvSpPr>
          <p:cNvPr id="16" name="TextBox 15"/>
          <p:cNvSpPr txBox="1"/>
          <p:nvPr/>
        </p:nvSpPr>
        <p:spPr>
          <a:xfrm>
            <a:off x="-76200" y="6550223"/>
            <a:ext cx="5562600" cy="307777"/>
          </a:xfrm>
          <a:prstGeom prst="rect">
            <a:avLst/>
          </a:prstGeom>
          <a:noFill/>
        </p:spPr>
        <p:txBody>
          <a:bodyPr wrap="square" rtlCol="0">
            <a:spAutoFit/>
          </a:bodyPr>
          <a:lstStyle/>
          <a:p>
            <a:r>
              <a:rPr lang="en-US" sz="1400" b="1" baseline="30000" dirty="0">
                <a:solidFill>
                  <a:srgbClr val="FFFFFF"/>
                </a:solidFill>
              </a:rPr>
              <a:t>1</a:t>
            </a:r>
            <a:r>
              <a:rPr lang="en-US" sz="1400" b="1" dirty="0">
                <a:solidFill>
                  <a:srgbClr val="FFFFFF"/>
                </a:solidFill>
              </a:rPr>
              <a:t>Dennis A. Haugen and Kent </a:t>
            </a:r>
            <a:r>
              <a:rPr lang="en-US" sz="1400" b="1" dirty="0" err="1">
                <a:solidFill>
                  <a:srgbClr val="FFFFFF"/>
                </a:solidFill>
              </a:rPr>
              <a:t>Loeffler</a:t>
            </a:r>
            <a:r>
              <a:rPr lang="en-US" sz="1400" b="1" dirty="0">
                <a:solidFill>
                  <a:srgbClr val="FFFFFF"/>
                </a:solidFill>
              </a:rPr>
              <a:t>, Cornell University </a:t>
            </a:r>
            <a:endParaRPr lang="en-US" sz="1400" dirty="0">
              <a:solidFill>
                <a:srgbClr val="FFFFFF"/>
              </a:solidFill>
            </a:endParaRPr>
          </a:p>
        </p:txBody>
      </p:sp>
    </p:spTree>
    <p:extLst>
      <p:ext uri="{BB962C8B-B14F-4D97-AF65-F5344CB8AC3E}">
        <p14:creationId xmlns:p14="http://schemas.microsoft.com/office/powerpoint/2010/main" val="20595944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Sirex</a:t>
            </a:r>
            <a:r>
              <a:rPr lang="en-US" sz="4000" b="1" dirty="0">
                <a:solidFill>
                  <a:srgbClr val="000000"/>
                </a:solidFill>
                <a:ea typeface="MS PGothic" charset="0"/>
                <a:cs typeface="American Typewriter"/>
              </a:rPr>
              <a:t> </a:t>
            </a:r>
            <a:r>
              <a:rPr lang="en-US" sz="4000" b="1" dirty="0" err="1">
                <a:solidFill>
                  <a:srgbClr val="000000"/>
                </a:solidFill>
                <a:ea typeface="MS PGothic" charset="0"/>
                <a:cs typeface="American Typewriter"/>
              </a:rPr>
              <a:t>Woodwasp</a:t>
            </a:r>
            <a:br>
              <a:rPr lang="en-US" sz="3200" i="1" dirty="0">
                <a:solidFill>
                  <a:srgbClr val="000000"/>
                </a:solidFill>
                <a:ea typeface="MS PGothic" charset="0"/>
                <a:cs typeface="American Typewriter"/>
              </a:rPr>
            </a:br>
            <a:r>
              <a:rPr lang="en-US" sz="3600" i="1" dirty="0">
                <a:solidFill>
                  <a:srgbClr val="008000"/>
                </a:solidFill>
                <a:ea typeface="MS PGothic" charset="0"/>
                <a:cs typeface="American Typewriter"/>
              </a:rPr>
              <a:t>Damages &amp; Control Efforts</a:t>
            </a:r>
            <a:endParaRPr lang="en-US" sz="3600" dirty="0">
              <a:solidFill>
                <a:srgbClr val="008000"/>
              </a:solidFill>
              <a:cs typeface="American Typewriter"/>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2" name="Picture 1"/>
          <p:cNvPicPr>
            <a:picLocks noChangeAspect="1"/>
          </p:cNvPicPr>
          <p:nvPr/>
        </p:nvPicPr>
        <p:blipFill>
          <a:blip r:embed="rId4"/>
          <a:stretch>
            <a:fillRect/>
          </a:stretch>
        </p:blipFill>
        <p:spPr>
          <a:xfrm>
            <a:off x="6393434" y="0"/>
            <a:ext cx="2750566" cy="2127250"/>
          </a:xfrm>
          <a:prstGeom prst="rect">
            <a:avLst/>
          </a:prstGeom>
        </p:spPr>
      </p:pic>
      <p:sp>
        <p:nvSpPr>
          <p:cNvPr id="11" name="Content Placeholder 2"/>
          <p:cNvSpPr txBox="1">
            <a:spLocks/>
          </p:cNvSpPr>
          <p:nvPr/>
        </p:nvSpPr>
        <p:spPr>
          <a:xfrm>
            <a:off x="35437" y="1266894"/>
            <a:ext cx="3943282" cy="4636365"/>
          </a:xfrm>
          <a:prstGeom prst="rect">
            <a:avLst/>
          </a:prstGeom>
        </p:spPr>
        <p:txBody>
          <a:bodyPr vert="horz" lIns="91440" tIns="45720" rIns="91440" bIns="45720" rtlCol="0">
            <a:normAutofit fontScale="92500" lnSpcReduction="20000"/>
          </a:bodyPr>
          <a:lstStyle>
            <a:lvl1pPr marL="463550" indent="-463550" algn="l" defTabSz="914400" rtl="0" eaLnBrk="1" latinLnBrk="0" hangingPunct="1">
              <a:spcBef>
                <a:spcPts val="2000"/>
              </a:spcBef>
              <a:buSzPct val="90000"/>
              <a:buFontTx/>
              <a:buBlip>
                <a:blip r:embed="rId5"/>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6"/>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7"/>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7"/>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7"/>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7"/>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6"/>
              </a:buBlip>
              <a:defRPr lang="en-US" sz="1800" kern="1200" dirty="0">
                <a:solidFill>
                  <a:schemeClr val="tx1"/>
                </a:solidFill>
                <a:latin typeface="+mn-lt"/>
                <a:ea typeface="+mn-ea"/>
                <a:cs typeface="+mn-cs"/>
              </a:defRPr>
            </a:lvl9pPr>
          </a:lstStyle>
          <a:p>
            <a:pPr marL="0" indent="0">
              <a:lnSpc>
                <a:spcPct val="150000"/>
              </a:lnSpc>
              <a:spcBef>
                <a:spcPts val="0"/>
              </a:spcBef>
              <a:buNone/>
            </a:pPr>
            <a:r>
              <a:rPr lang="en-US" sz="3000" i="1" dirty="0">
                <a:solidFill>
                  <a:srgbClr val="800000"/>
                </a:solidFill>
                <a:latin typeface="Goudy Old Style"/>
              </a:rPr>
              <a:t>DAMAGE:</a:t>
            </a:r>
          </a:p>
          <a:p>
            <a:pPr>
              <a:lnSpc>
                <a:spcPct val="150000"/>
              </a:lnSpc>
              <a:spcBef>
                <a:spcPts val="0"/>
              </a:spcBef>
            </a:pPr>
            <a:r>
              <a:rPr lang="en-US" dirty="0">
                <a:solidFill>
                  <a:srgbClr val="800000"/>
                </a:solidFill>
              </a:rPr>
              <a:t>Top 10 serious forest pest</a:t>
            </a:r>
          </a:p>
          <a:p>
            <a:pPr>
              <a:lnSpc>
                <a:spcPct val="150000"/>
              </a:lnSpc>
              <a:spcBef>
                <a:spcPts val="0"/>
              </a:spcBef>
            </a:pPr>
            <a:r>
              <a:rPr lang="en-US" dirty="0">
                <a:solidFill>
                  <a:srgbClr val="800000"/>
                </a:solidFill>
              </a:rPr>
              <a:t>80% tree mortality in pine plantations  </a:t>
            </a:r>
          </a:p>
          <a:p>
            <a:pPr>
              <a:spcBef>
                <a:spcPts val="0"/>
              </a:spcBef>
            </a:pPr>
            <a:r>
              <a:rPr lang="en-US" dirty="0">
                <a:solidFill>
                  <a:srgbClr val="800000"/>
                </a:solidFill>
              </a:rPr>
              <a:t>Agricultural: </a:t>
            </a:r>
          </a:p>
          <a:p>
            <a:pPr lvl="2">
              <a:spcBef>
                <a:spcPts val="0"/>
              </a:spcBef>
            </a:pPr>
            <a:r>
              <a:rPr lang="en-US" dirty="0">
                <a:solidFill>
                  <a:srgbClr val="800000"/>
                </a:solidFill>
              </a:rPr>
              <a:t>Softwood timber industry ($2 - $11 billion, in south alone)</a:t>
            </a:r>
          </a:p>
          <a:p>
            <a:pPr lvl="2">
              <a:spcBef>
                <a:spcPts val="0"/>
              </a:spcBef>
            </a:pPr>
            <a:r>
              <a:rPr lang="en-US" dirty="0">
                <a:solidFill>
                  <a:srgbClr val="800000"/>
                </a:solidFill>
              </a:rPr>
              <a:t>Nursery production</a:t>
            </a:r>
          </a:p>
          <a:p>
            <a:pPr>
              <a:spcBef>
                <a:spcPts val="0"/>
              </a:spcBef>
            </a:pPr>
            <a:r>
              <a:rPr lang="en-US" dirty="0">
                <a:solidFill>
                  <a:srgbClr val="800000"/>
                </a:solidFill>
              </a:rPr>
              <a:t>Environmental</a:t>
            </a:r>
          </a:p>
          <a:p>
            <a:pPr lvl="1">
              <a:spcBef>
                <a:spcPts val="0"/>
              </a:spcBef>
            </a:pPr>
            <a:r>
              <a:rPr lang="en-US" dirty="0">
                <a:solidFill>
                  <a:srgbClr val="800000"/>
                </a:solidFill>
              </a:rPr>
              <a:t>Managed Jack Pine stands in Midwest for endangered Kirkland’s warbler ($2.5 million)</a:t>
            </a:r>
          </a:p>
        </p:txBody>
      </p:sp>
      <p:sp>
        <p:nvSpPr>
          <p:cNvPr id="12" name="Content Placeholder 14"/>
          <p:cNvSpPr>
            <a:spLocks noGrp="1"/>
          </p:cNvSpPr>
          <p:nvPr>
            <p:ph idx="1"/>
          </p:nvPr>
        </p:nvSpPr>
        <p:spPr>
          <a:xfrm>
            <a:off x="3765636" y="1143000"/>
            <a:ext cx="5683164" cy="5417068"/>
          </a:xfrm>
        </p:spPr>
        <p:txBody>
          <a:bodyPr>
            <a:normAutofit/>
          </a:bodyPr>
          <a:lstStyle/>
          <a:p>
            <a:pPr marL="0" indent="0">
              <a:lnSpc>
                <a:spcPct val="150000"/>
              </a:lnSpc>
              <a:spcBef>
                <a:spcPts val="0"/>
              </a:spcBef>
              <a:buNone/>
            </a:pPr>
            <a:r>
              <a:rPr lang="en-US" sz="3000" b="1" i="1" dirty="0">
                <a:solidFill>
                  <a:schemeClr val="accent6">
                    <a:lumMod val="50000"/>
                  </a:schemeClr>
                </a:solidFill>
              </a:rPr>
              <a:t>CONTROL:</a:t>
            </a:r>
          </a:p>
          <a:p>
            <a:pPr>
              <a:spcBef>
                <a:spcPts val="0"/>
              </a:spcBef>
            </a:pPr>
            <a:r>
              <a:rPr lang="en-US" dirty="0">
                <a:solidFill>
                  <a:schemeClr val="accent6">
                    <a:lumMod val="50000"/>
                  </a:schemeClr>
                </a:solidFill>
              </a:rPr>
              <a:t>Prevention: EDRR</a:t>
            </a:r>
          </a:p>
          <a:p>
            <a:pPr lvl="1">
              <a:spcBef>
                <a:spcPts val="0"/>
              </a:spcBef>
            </a:pPr>
            <a:r>
              <a:rPr lang="en-US" dirty="0">
                <a:solidFill>
                  <a:schemeClr val="accent6">
                    <a:lumMod val="50000"/>
                  </a:schemeClr>
                </a:solidFill>
              </a:rPr>
              <a:t>IPPC &amp; CBP requirements and inspections</a:t>
            </a:r>
          </a:p>
          <a:p>
            <a:pPr lvl="1">
              <a:spcBef>
                <a:spcPts val="0"/>
              </a:spcBef>
            </a:pPr>
            <a:r>
              <a:rPr lang="en-US" dirty="0">
                <a:solidFill>
                  <a:schemeClr val="accent6">
                    <a:lumMod val="50000"/>
                  </a:schemeClr>
                </a:solidFill>
              </a:rPr>
              <a:t>Quarantine zones</a:t>
            </a:r>
          </a:p>
          <a:p>
            <a:pPr lvl="2">
              <a:spcBef>
                <a:spcPts val="0"/>
              </a:spcBef>
            </a:pPr>
            <a:r>
              <a:rPr lang="en-US" dirty="0">
                <a:solidFill>
                  <a:schemeClr val="accent6">
                    <a:lumMod val="50000"/>
                  </a:schemeClr>
                </a:solidFill>
              </a:rPr>
              <a:t>Restricts untreated pine </a:t>
            </a:r>
            <a:r>
              <a:rPr lang="en-US" dirty="0" err="1">
                <a:solidFill>
                  <a:schemeClr val="accent6">
                    <a:lumMod val="50000"/>
                  </a:schemeClr>
                </a:solidFill>
              </a:rPr>
              <a:t>roundwood</a:t>
            </a:r>
            <a:r>
              <a:rPr lang="en-US" dirty="0">
                <a:solidFill>
                  <a:schemeClr val="accent6">
                    <a:lumMod val="50000"/>
                  </a:schemeClr>
                </a:solidFill>
              </a:rPr>
              <a:t> </a:t>
            </a:r>
          </a:p>
          <a:p>
            <a:pPr lvl="2">
              <a:spcBef>
                <a:spcPts val="0"/>
              </a:spcBef>
            </a:pPr>
            <a:r>
              <a:rPr lang="en-US" dirty="0">
                <a:solidFill>
                  <a:schemeClr val="accent6">
                    <a:lumMod val="50000"/>
                  </a:schemeClr>
                </a:solidFill>
              </a:rPr>
              <a:t>Green pine lumber and associated products</a:t>
            </a:r>
          </a:p>
          <a:p>
            <a:pPr>
              <a:spcBef>
                <a:spcPts val="0"/>
              </a:spcBef>
            </a:pPr>
            <a:r>
              <a:rPr lang="en-US" dirty="0">
                <a:solidFill>
                  <a:schemeClr val="accent6">
                    <a:lumMod val="50000"/>
                  </a:schemeClr>
                </a:solidFill>
              </a:rPr>
              <a:t>Treatments:</a:t>
            </a:r>
          </a:p>
          <a:p>
            <a:pPr lvl="1">
              <a:spcBef>
                <a:spcPts val="0"/>
              </a:spcBef>
            </a:pPr>
            <a:r>
              <a:rPr lang="en-US" dirty="0" err="1">
                <a:solidFill>
                  <a:schemeClr val="accent6">
                    <a:lumMod val="50000"/>
                  </a:schemeClr>
                </a:solidFill>
              </a:rPr>
              <a:t>Biocontrol</a:t>
            </a:r>
            <a:r>
              <a:rPr lang="en-US" dirty="0">
                <a:solidFill>
                  <a:schemeClr val="accent6">
                    <a:lumMod val="50000"/>
                  </a:schemeClr>
                </a:solidFill>
              </a:rPr>
              <a:t>: parasitic nematodes (</a:t>
            </a:r>
            <a:r>
              <a:rPr lang="en-US" i="1" dirty="0" err="1">
                <a:solidFill>
                  <a:schemeClr val="accent6">
                    <a:lumMod val="50000"/>
                  </a:schemeClr>
                </a:solidFill>
              </a:rPr>
              <a:t>Beddingia</a:t>
            </a:r>
            <a:r>
              <a:rPr lang="en-US" i="1" dirty="0">
                <a:solidFill>
                  <a:schemeClr val="accent6">
                    <a:lumMod val="50000"/>
                  </a:schemeClr>
                </a:solidFill>
              </a:rPr>
              <a:t> </a:t>
            </a:r>
            <a:r>
              <a:rPr lang="en-US" i="1" dirty="0" err="1">
                <a:solidFill>
                  <a:schemeClr val="accent6">
                    <a:lumMod val="50000"/>
                  </a:schemeClr>
                </a:solidFill>
              </a:rPr>
              <a:t>siricidicola</a:t>
            </a:r>
            <a:r>
              <a:rPr lang="en-US" i="1" dirty="0"/>
              <a:t>) </a:t>
            </a:r>
          </a:p>
          <a:p>
            <a:pPr lvl="1">
              <a:spcBef>
                <a:spcPts val="0"/>
              </a:spcBef>
            </a:pPr>
            <a:r>
              <a:rPr lang="en-US" dirty="0">
                <a:solidFill>
                  <a:schemeClr val="accent6">
                    <a:lumMod val="50000"/>
                  </a:schemeClr>
                </a:solidFill>
              </a:rPr>
              <a:t>Chemical: </a:t>
            </a:r>
          </a:p>
          <a:p>
            <a:pPr lvl="2">
              <a:spcBef>
                <a:spcPts val="0"/>
              </a:spcBef>
            </a:pPr>
            <a:r>
              <a:rPr lang="en-US" dirty="0">
                <a:solidFill>
                  <a:schemeClr val="accent6">
                    <a:lumMod val="50000"/>
                  </a:schemeClr>
                </a:solidFill>
              </a:rPr>
              <a:t>pressure treatment with arsenical-like compounds </a:t>
            </a:r>
          </a:p>
          <a:p>
            <a:pPr lvl="2">
              <a:spcBef>
                <a:spcPts val="0"/>
              </a:spcBef>
            </a:pPr>
            <a:r>
              <a:rPr lang="en-US" dirty="0">
                <a:solidFill>
                  <a:schemeClr val="accent6">
                    <a:lumMod val="50000"/>
                  </a:schemeClr>
                </a:solidFill>
              </a:rPr>
              <a:t>Fumigation (&lt;8” </a:t>
            </a:r>
            <a:r>
              <a:rPr lang="en-US" dirty="0" err="1">
                <a:solidFill>
                  <a:schemeClr val="accent6">
                    <a:lumMod val="50000"/>
                  </a:schemeClr>
                </a:solidFill>
              </a:rPr>
              <a:t>dia</a:t>
            </a:r>
            <a:r>
              <a:rPr lang="en-US" dirty="0">
                <a:solidFill>
                  <a:schemeClr val="accent6">
                    <a:lumMod val="50000"/>
                  </a:schemeClr>
                </a:solidFill>
              </a:rPr>
              <a:t>)</a:t>
            </a:r>
          </a:p>
        </p:txBody>
      </p:sp>
    </p:spTree>
    <p:extLst>
      <p:ext uri="{BB962C8B-B14F-4D97-AF65-F5344CB8AC3E}">
        <p14:creationId xmlns:p14="http://schemas.microsoft.com/office/powerpoint/2010/main" val="186704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1371600"/>
            <a:ext cx="6972300" cy="464820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1066800" y="5602069"/>
            <a:ext cx="4419600" cy="646331"/>
          </a:xfrm>
          <a:prstGeom prst="rect">
            <a:avLst/>
          </a:prstGeom>
          <a:noFill/>
        </p:spPr>
        <p:txBody>
          <a:bodyPr wrap="square" rtlCol="0">
            <a:spAutoFit/>
          </a:bodyPr>
          <a:lstStyle/>
          <a:p>
            <a:r>
              <a:rPr lang="en-US" b="1" dirty="0">
                <a:solidFill>
                  <a:srgbClr val="FFFFFF"/>
                </a:solidFill>
                <a:latin typeface="American Typewriter"/>
                <a:cs typeface="American Typewriter"/>
              </a:rPr>
              <a:t>Family:  </a:t>
            </a:r>
            <a:r>
              <a:rPr lang="en-US" dirty="0" err="1">
                <a:solidFill>
                  <a:srgbClr val="FFFFFF"/>
                </a:solidFill>
                <a:latin typeface="American Typewriter"/>
                <a:ea typeface="MS PGothic" charset="0"/>
                <a:cs typeface="American Typewriter"/>
              </a:rPr>
              <a:t>Poaceae</a:t>
            </a:r>
            <a:r>
              <a:rPr lang="en-US" dirty="0">
                <a:solidFill>
                  <a:srgbClr val="FFFFFF"/>
                </a:solidFill>
                <a:latin typeface="American Typewriter"/>
                <a:ea typeface="MS PGothic" charset="0"/>
                <a:cs typeface="American Typewriter"/>
              </a:rPr>
              <a:t> (grass family)</a:t>
            </a:r>
          </a:p>
          <a:p>
            <a:endParaRPr lang="en-US" dirty="0">
              <a:solidFill>
                <a:srgbClr val="FFFFFF"/>
              </a:solidFill>
              <a:latin typeface="American Typewriter"/>
              <a:cs typeface="American Typewriter"/>
            </a:endParaRPr>
          </a:p>
        </p:txBody>
      </p:sp>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Cogongrass</a:t>
            </a:r>
            <a:br>
              <a:rPr lang="en-US" sz="3200" i="1" dirty="0">
                <a:solidFill>
                  <a:srgbClr val="000000"/>
                </a:solidFill>
                <a:ea typeface="MS PGothic" charset="0"/>
                <a:cs typeface="American Typewriter"/>
              </a:rPr>
            </a:br>
            <a:r>
              <a:rPr lang="en-US" sz="3600" i="1" dirty="0" err="1">
                <a:solidFill>
                  <a:srgbClr val="008000"/>
                </a:solidFill>
                <a:ea typeface="MS PGothic" charset="0"/>
                <a:cs typeface="American Typewriter"/>
              </a:rPr>
              <a:t>Imperata</a:t>
            </a:r>
            <a:r>
              <a:rPr lang="en-US" sz="3600" i="1" dirty="0">
                <a:solidFill>
                  <a:srgbClr val="008000"/>
                </a:solidFill>
                <a:ea typeface="MS PGothic" charset="0"/>
                <a:cs typeface="American Typewriter"/>
              </a:rPr>
              <a:t> </a:t>
            </a:r>
            <a:r>
              <a:rPr lang="en-US" sz="3600" i="1" dirty="0" err="1">
                <a:solidFill>
                  <a:srgbClr val="008000"/>
                </a:solidFill>
                <a:ea typeface="MS PGothic" charset="0"/>
                <a:cs typeface="American Typewriter"/>
              </a:rPr>
              <a:t>cylindrica</a:t>
            </a:r>
            <a:r>
              <a:rPr lang="en-US" sz="3600" i="1" dirty="0">
                <a:solidFill>
                  <a:srgbClr val="008000"/>
                </a:solidFill>
                <a:ea typeface="MS PGothic" charset="0"/>
                <a:cs typeface="American Typewriter"/>
              </a:rPr>
              <a:t> </a:t>
            </a:r>
            <a:r>
              <a:rPr lang="en-US" sz="3600" dirty="0">
                <a:solidFill>
                  <a:srgbClr val="008000"/>
                </a:solidFill>
                <a:ea typeface="MS PGothic" charset="0"/>
                <a:cs typeface="American Typewriter"/>
              </a:rPr>
              <a:t>(L.) </a:t>
            </a:r>
            <a:r>
              <a:rPr lang="en-US" sz="3600" dirty="0" err="1">
                <a:solidFill>
                  <a:srgbClr val="008000"/>
                </a:solidFill>
                <a:ea typeface="MS PGothic" charset="0"/>
                <a:cs typeface="American Typewriter"/>
              </a:rPr>
              <a:t>Beauv</a:t>
            </a:r>
            <a:r>
              <a:rPr lang="en-US" sz="3600" dirty="0">
                <a:solidFill>
                  <a:srgbClr val="008000"/>
                </a:solidFill>
                <a:ea typeface="MS PGothic" charset="0"/>
                <a:cs typeface="American Typewriter"/>
              </a:rPr>
              <a:t>.</a:t>
            </a:r>
            <a:endParaRPr lang="en-US" sz="3600" dirty="0">
              <a:solidFill>
                <a:srgbClr val="008000"/>
              </a:solidFill>
              <a:cs typeface="American Typewriter"/>
            </a:endParaRPr>
          </a:p>
        </p:txBody>
      </p:sp>
    </p:spTree>
    <p:extLst>
      <p:ext uri="{BB962C8B-B14F-4D97-AF65-F5344CB8AC3E}">
        <p14:creationId xmlns:p14="http://schemas.microsoft.com/office/powerpoint/2010/main" val="11284793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Cogongrass</a:t>
            </a:r>
            <a:endParaRPr lang="en-US" sz="4000" b="1" dirty="0">
              <a:solidFill>
                <a:srgbClr val="000000"/>
              </a:solidFill>
              <a:ea typeface="MS PGothic" charset="0"/>
              <a:cs typeface="American Typewriter"/>
            </a:endParaRPr>
          </a:p>
          <a:p>
            <a:pPr algn="l"/>
            <a:r>
              <a:rPr lang="en-US" sz="3600" i="1" dirty="0">
                <a:solidFill>
                  <a:srgbClr val="008000"/>
                </a:solidFill>
                <a:ea typeface="MS PGothic" charset="0"/>
                <a:cs typeface="American Typewriter"/>
              </a:rPr>
              <a:t>Introduction &amp; Distribution</a:t>
            </a:r>
            <a:endParaRPr lang="en-US" sz="3600" dirty="0">
              <a:solidFill>
                <a:srgbClr val="008000"/>
              </a:solidFill>
              <a:cs typeface="American Typewriter"/>
            </a:endParaRPr>
          </a:p>
        </p:txBody>
      </p:sp>
      <p:sp>
        <p:nvSpPr>
          <p:cNvPr id="8" name="TextBox 7"/>
          <p:cNvSpPr txBox="1"/>
          <p:nvPr/>
        </p:nvSpPr>
        <p:spPr>
          <a:xfrm>
            <a:off x="-76200" y="1314271"/>
            <a:ext cx="9525000" cy="1200329"/>
          </a:xfrm>
          <a:prstGeom prst="rect">
            <a:avLst/>
          </a:prstGeom>
          <a:noFill/>
        </p:spPr>
        <p:txBody>
          <a:bodyPr wrap="square" rtlCol="0">
            <a:spAutoFit/>
          </a:bodyPr>
          <a:lstStyle/>
          <a:p>
            <a:r>
              <a:rPr lang="en-US" b="1" i="1" dirty="0"/>
              <a:t>Native Range</a:t>
            </a:r>
            <a:r>
              <a:rPr lang="en-US" b="1" dirty="0"/>
              <a:t>: </a:t>
            </a:r>
            <a:r>
              <a:rPr lang="en-US" dirty="0"/>
              <a:t>Southeast Asia</a:t>
            </a:r>
          </a:p>
          <a:p>
            <a:r>
              <a:rPr lang="en-US" b="1" i="1" dirty="0"/>
              <a:t>U.S. Transmission</a:t>
            </a:r>
            <a:r>
              <a:rPr lang="en-US" i="1" dirty="0"/>
              <a:t>:</a:t>
            </a:r>
            <a:r>
              <a:rPr lang="en-US" dirty="0"/>
              <a:t> Detected in an orange shipment (Alabama, 1912) </a:t>
            </a:r>
          </a:p>
          <a:p>
            <a:r>
              <a:rPr lang="en-US" b="1" i="1" dirty="0"/>
              <a:t>U.S. Distribution:</a:t>
            </a:r>
          </a:p>
          <a:p>
            <a:r>
              <a:rPr lang="en-US" dirty="0">
                <a:solidFill>
                  <a:srgbClr val="FFFFFF"/>
                </a:solidFill>
              </a:rPr>
              <a:t> </a:t>
            </a:r>
          </a:p>
        </p:txBody>
      </p:sp>
      <p:sp>
        <p:nvSpPr>
          <p:cNvPr id="13" name="TextBox 12"/>
          <p:cNvSpPr txBox="1"/>
          <p:nvPr/>
        </p:nvSpPr>
        <p:spPr>
          <a:xfrm>
            <a:off x="6629400" y="2057400"/>
            <a:ext cx="2590800" cy="3970318"/>
          </a:xfrm>
          <a:prstGeom prst="rect">
            <a:avLst/>
          </a:prstGeom>
          <a:noFill/>
        </p:spPr>
        <p:txBody>
          <a:bodyPr wrap="square" rtlCol="0">
            <a:spAutoFit/>
          </a:bodyPr>
          <a:lstStyle/>
          <a:p>
            <a:r>
              <a:rPr lang="en-US" b="1" i="1" dirty="0">
                <a:solidFill>
                  <a:srgbClr val="000000"/>
                </a:solidFill>
              </a:rPr>
              <a:t>Current Infestations:</a:t>
            </a:r>
          </a:p>
          <a:p>
            <a:pPr marL="285750" indent="-285750">
              <a:buFont typeface="Arial"/>
              <a:buChar char="•"/>
            </a:pPr>
            <a:r>
              <a:rPr lang="en-US" dirty="0"/>
              <a:t>Throughout south, large infestations in:</a:t>
            </a:r>
          </a:p>
          <a:p>
            <a:pPr marL="742950" lvl="1" indent="-285750">
              <a:buFont typeface="Arial"/>
              <a:buChar char="•"/>
            </a:pPr>
            <a:r>
              <a:rPr lang="en-US" dirty="0"/>
              <a:t>Alabama</a:t>
            </a:r>
          </a:p>
          <a:p>
            <a:pPr marL="742950" lvl="1" indent="-285750">
              <a:buFont typeface="Arial"/>
              <a:buChar char="•"/>
            </a:pPr>
            <a:r>
              <a:rPr lang="en-US" dirty="0"/>
              <a:t>Mississippi</a:t>
            </a:r>
          </a:p>
          <a:p>
            <a:pPr marL="742950" lvl="1" indent="-285750">
              <a:buFont typeface="Arial"/>
              <a:buChar char="•"/>
            </a:pPr>
            <a:r>
              <a:rPr lang="en-US" dirty="0"/>
              <a:t>Louisiana</a:t>
            </a:r>
          </a:p>
          <a:p>
            <a:pPr marL="285750" indent="-285750">
              <a:buFont typeface="Arial"/>
              <a:buChar char="•"/>
            </a:pPr>
            <a:r>
              <a:rPr lang="en-US" dirty="0">
                <a:solidFill>
                  <a:schemeClr val="accent2">
                    <a:lumMod val="90000"/>
                    <a:lumOff val="10000"/>
                  </a:schemeClr>
                </a:solidFill>
              </a:rPr>
              <a:t>Small infestations have occurred in Texas</a:t>
            </a:r>
          </a:p>
          <a:p>
            <a:r>
              <a:rPr lang="en-US" b="1" i="1" dirty="0">
                <a:solidFill>
                  <a:srgbClr val="000000"/>
                </a:solidFill>
              </a:rPr>
              <a:t>U.S Spread: </a:t>
            </a:r>
          </a:p>
          <a:p>
            <a:pPr marL="285750" indent="-285750">
              <a:buFont typeface="Arial"/>
              <a:buChar char="•"/>
            </a:pPr>
            <a:r>
              <a:rPr lang="en-US" dirty="0"/>
              <a:t>Erosion control measure in 1900’s </a:t>
            </a:r>
          </a:p>
          <a:p>
            <a:pPr marL="285750" indent="-285750">
              <a:buFont typeface="Arial"/>
              <a:buChar char="•"/>
            </a:pPr>
            <a:r>
              <a:rPr lang="en-US" dirty="0">
                <a:solidFill>
                  <a:srgbClr val="000000"/>
                </a:solidFill>
              </a:rPr>
              <a:t>Contaminated </a:t>
            </a:r>
            <a:r>
              <a:rPr lang="en-US" dirty="0" err="1">
                <a:solidFill>
                  <a:srgbClr val="000000"/>
                </a:solidFill>
              </a:rPr>
              <a:t>pinestraw</a:t>
            </a:r>
            <a:endParaRPr lang="en-US" dirty="0">
              <a:solidFill>
                <a:srgbClr val="000000"/>
              </a:solidFill>
            </a:endParaRPr>
          </a:p>
          <a:p>
            <a:pPr marL="285750" indent="-285750">
              <a:buFont typeface="Arial"/>
              <a:buChar char="•"/>
            </a:pPr>
            <a:r>
              <a:rPr lang="en-US" dirty="0">
                <a:solidFill>
                  <a:srgbClr val="000000"/>
                </a:solidFill>
              </a:rPr>
              <a:t>Rhizomes in fill dirt</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240134"/>
            <a:ext cx="6477000" cy="4084466"/>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879769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Cogongrass</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Whole Plant</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05467"/>
            <a:ext cx="3327400" cy="49911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 name="Content Placeholder 2"/>
          <p:cNvSpPr>
            <a:spLocks noGrp="1"/>
          </p:cNvSpPr>
          <p:nvPr>
            <p:ph sz="half" idx="1"/>
          </p:nvPr>
        </p:nvSpPr>
        <p:spPr>
          <a:xfrm>
            <a:off x="3962400" y="1371600"/>
            <a:ext cx="4419600" cy="4114800"/>
          </a:xfrm>
        </p:spPr>
        <p:txBody>
          <a:bodyPr/>
          <a:lstStyle/>
          <a:p>
            <a:r>
              <a:rPr lang="en-US" dirty="0">
                <a:ea typeface="MS PGothic" charset="0"/>
                <a:cs typeface="Arial" charset="0"/>
              </a:rPr>
              <a:t>Tufted perennial</a:t>
            </a:r>
          </a:p>
          <a:p>
            <a:r>
              <a:rPr lang="en-US" dirty="0">
                <a:ea typeface="MS PGothic" charset="0"/>
                <a:cs typeface="Arial" charset="0"/>
              </a:rPr>
              <a:t>Height</a:t>
            </a:r>
          </a:p>
          <a:p>
            <a:pPr lvl="1">
              <a:buFont typeface="Arial" charset="0"/>
              <a:buChar char="•"/>
            </a:pPr>
            <a:r>
              <a:rPr lang="en-US" dirty="0">
                <a:ea typeface="ＭＳ Ｐゴシック" charset="0"/>
                <a:cs typeface="Arial" charset="0"/>
              </a:rPr>
              <a:t>Average 3-4 feet</a:t>
            </a:r>
          </a:p>
          <a:p>
            <a:pPr lvl="1">
              <a:buFont typeface="Arial" charset="0"/>
              <a:buChar char="•"/>
            </a:pPr>
            <a:r>
              <a:rPr lang="en-US" dirty="0">
                <a:ea typeface="ＭＳ Ｐゴシック" charset="0"/>
                <a:cs typeface="Arial" charset="0"/>
              </a:rPr>
              <a:t>Maximum 6 feet</a:t>
            </a:r>
          </a:p>
          <a:p>
            <a:r>
              <a:rPr lang="en-US" dirty="0">
                <a:ea typeface="MS PGothic" charset="0"/>
                <a:cs typeface="Arial" charset="0"/>
              </a:rPr>
              <a:t>Infestations circular</a:t>
            </a:r>
          </a:p>
        </p:txBody>
      </p:sp>
    </p:spTree>
    <p:extLst>
      <p:ext uri="{BB962C8B-B14F-4D97-AF65-F5344CB8AC3E}">
        <p14:creationId xmlns:p14="http://schemas.microsoft.com/office/powerpoint/2010/main" val="22613170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Cogongrass</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Leaf Blade</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371600"/>
            <a:ext cx="5943600" cy="39624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 name="Content Placeholder 2"/>
          <p:cNvSpPr txBox="1">
            <a:spLocks/>
          </p:cNvSpPr>
          <p:nvPr/>
        </p:nvSpPr>
        <p:spPr>
          <a:xfrm>
            <a:off x="6019800" y="609600"/>
            <a:ext cx="3124200" cy="48768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5"/>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6"/>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7"/>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7"/>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7"/>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7"/>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6"/>
              </a:buBlip>
              <a:defRPr lang="en-US" sz="1800" kern="1200" dirty="0">
                <a:solidFill>
                  <a:schemeClr val="tx1"/>
                </a:solidFill>
                <a:latin typeface="+mn-lt"/>
                <a:ea typeface="+mn-ea"/>
                <a:cs typeface="+mn-cs"/>
              </a:defRPr>
            </a:lvl9pPr>
          </a:lstStyle>
          <a:p>
            <a:pPr marL="0" indent="0">
              <a:buNone/>
              <a:defRPr/>
            </a:pPr>
            <a:endParaRPr lang="en-US" dirty="0">
              <a:cs typeface="ＭＳ Ｐゴシック" charset="0"/>
            </a:endParaRPr>
          </a:p>
          <a:p>
            <a:pPr>
              <a:defRPr/>
            </a:pPr>
            <a:r>
              <a:rPr lang="en-US" dirty="0">
                <a:cs typeface="Arial" pitchFamily="34" charset="0"/>
              </a:rPr>
              <a:t>Margins finely serrate</a:t>
            </a:r>
          </a:p>
          <a:p>
            <a:pPr>
              <a:defRPr/>
            </a:pPr>
            <a:r>
              <a:rPr lang="en-US" dirty="0">
                <a:cs typeface="Arial" pitchFamily="34" charset="0"/>
              </a:rPr>
              <a:t>Color yellow-green</a:t>
            </a:r>
          </a:p>
          <a:p>
            <a:pPr>
              <a:defRPr/>
            </a:pPr>
            <a:r>
              <a:rPr lang="en-US" dirty="0">
                <a:cs typeface="Arial" pitchFamily="34" charset="0"/>
              </a:rPr>
              <a:t>Width to 1 inch</a:t>
            </a:r>
          </a:p>
          <a:p>
            <a:pPr>
              <a:defRPr/>
            </a:pPr>
            <a:r>
              <a:rPr lang="en-US" dirty="0">
                <a:cs typeface="Arial" pitchFamily="34" charset="0"/>
              </a:rPr>
              <a:t>Length to 6 feet</a:t>
            </a:r>
          </a:p>
          <a:p>
            <a:pPr>
              <a:defRPr/>
            </a:pPr>
            <a:r>
              <a:rPr lang="en-US" dirty="0">
                <a:cs typeface="Arial" pitchFamily="34" charset="0"/>
              </a:rPr>
              <a:t>Mid-rib</a:t>
            </a:r>
          </a:p>
          <a:p>
            <a:pPr lvl="1">
              <a:buFont typeface="Arial" pitchFamily="34" charset="0"/>
              <a:buChar char="•"/>
              <a:defRPr/>
            </a:pPr>
            <a:r>
              <a:rPr lang="en-US" dirty="0">
                <a:cs typeface="Arial" pitchFamily="34" charset="0"/>
              </a:rPr>
              <a:t>Lighter that blade</a:t>
            </a:r>
          </a:p>
          <a:p>
            <a:pPr lvl="1">
              <a:buFont typeface="Arial" pitchFamily="34" charset="0"/>
              <a:buChar char="•"/>
              <a:defRPr/>
            </a:pPr>
            <a:r>
              <a:rPr lang="en-US" dirty="0">
                <a:cs typeface="Arial" pitchFamily="34" charset="0"/>
              </a:rPr>
              <a:t>Often off-center</a:t>
            </a:r>
          </a:p>
          <a:p>
            <a:pPr>
              <a:defRPr/>
            </a:pPr>
            <a:endParaRPr lang="en-US" dirty="0">
              <a:cs typeface="Arial" pitchFamily="34" charset="0"/>
            </a:endParaRPr>
          </a:p>
          <a:p>
            <a:pPr>
              <a:defRPr/>
            </a:pPr>
            <a:endParaRPr lang="en-US" dirty="0">
              <a:cs typeface="Arial" pitchFamily="34" charset="0"/>
            </a:endParaRPr>
          </a:p>
          <a:p>
            <a:pPr>
              <a:defRPr/>
            </a:pPr>
            <a:endParaRPr lang="en-US" dirty="0">
              <a:cs typeface="ＭＳ Ｐゴシック" charset="0"/>
            </a:endParaRPr>
          </a:p>
        </p:txBody>
      </p:sp>
    </p:spTree>
    <p:extLst>
      <p:ext uri="{BB962C8B-B14F-4D97-AF65-F5344CB8AC3E}">
        <p14:creationId xmlns:p14="http://schemas.microsoft.com/office/powerpoint/2010/main" val="20515262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Cogongrass</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Flowers/Seed Heads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67" y="1405467"/>
            <a:ext cx="3746500" cy="4995333"/>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 name="Content Placeholder 2"/>
          <p:cNvSpPr>
            <a:spLocks noGrp="1"/>
          </p:cNvSpPr>
          <p:nvPr>
            <p:ph sz="half" idx="1"/>
          </p:nvPr>
        </p:nvSpPr>
        <p:spPr>
          <a:xfrm>
            <a:off x="4191000" y="1371600"/>
            <a:ext cx="4343400" cy="4114800"/>
          </a:xfrm>
        </p:spPr>
        <p:txBody>
          <a:bodyPr/>
          <a:lstStyle/>
          <a:p>
            <a:r>
              <a:rPr lang="en-US" dirty="0">
                <a:ea typeface="MS PGothic" charset="0"/>
                <a:cs typeface="Arial" charset="0"/>
              </a:rPr>
              <a:t>Flower head </a:t>
            </a:r>
          </a:p>
          <a:p>
            <a:pPr lvl="1">
              <a:buFont typeface="Arial" charset="0"/>
              <a:buChar char="•"/>
            </a:pPr>
            <a:r>
              <a:rPr lang="en-US" dirty="0">
                <a:ea typeface="ＭＳ Ｐゴシック" charset="0"/>
                <a:cs typeface="Arial" charset="0"/>
              </a:rPr>
              <a:t>Cylindrical</a:t>
            </a:r>
          </a:p>
          <a:p>
            <a:pPr lvl="1">
              <a:buFont typeface="Arial" charset="0"/>
              <a:buChar char="•"/>
            </a:pPr>
            <a:r>
              <a:rPr lang="en-US" dirty="0">
                <a:ea typeface="ＭＳ Ｐゴシック" charset="0"/>
                <a:cs typeface="Arial" charset="0"/>
              </a:rPr>
              <a:t>Length to 8 inches</a:t>
            </a:r>
          </a:p>
          <a:p>
            <a:pPr lvl="1">
              <a:buFont typeface="Arial" charset="0"/>
              <a:buChar char="•"/>
            </a:pPr>
            <a:r>
              <a:rPr lang="en-US" dirty="0">
                <a:ea typeface="ＭＳ Ｐゴシック" charset="0"/>
                <a:cs typeface="Arial" charset="0"/>
              </a:rPr>
              <a:t>Blooms March – June</a:t>
            </a:r>
          </a:p>
          <a:p>
            <a:r>
              <a:rPr lang="en-US" dirty="0">
                <a:ea typeface="MS PGothic" charset="0"/>
                <a:cs typeface="Arial" charset="0"/>
              </a:rPr>
              <a:t>Seed heads </a:t>
            </a:r>
          </a:p>
          <a:p>
            <a:pPr lvl="1">
              <a:buFont typeface="Arial" charset="0"/>
              <a:buChar char="•"/>
            </a:pPr>
            <a:r>
              <a:rPr lang="en-US" dirty="0">
                <a:ea typeface="ＭＳ Ｐゴシック" charset="0"/>
                <a:cs typeface="Arial" charset="0"/>
              </a:rPr>
              <a:t>Fluffy</a:t>
            </a:r>
          </a:p>
          <a:p>
            <a:pPr lvl="1">
              <a:buFont typeface="Arial" charset="0"/>
              <a:buChar char="•"/>
            </a:pPr>
            <a:r>
              <a:rPr lang="en-US" dirty="0">
                <a:ea typeface="ＭＳ Ｐゴシック" charset="0"/>
                <a:cs typeface="Arial" charset="0"/>
              </a:rPr>
              <a:t>Silvery white</a:t>
            </a:r>
          </a:p>
          <a:p>
            <a:pPr marL="0" indent="0">
              <a:buNone/>
            </a:pPr>
            <a:endParaRPr lang="en-US" dirty="0">
              <a:latin typeface="Arial" charset="0"/>
              <a:ea typeface="MS PGothic" charset="0"/>
              <a:cs typeface="Arial" charset="0"/>
            </a:endParaRPr>
          </a:p>
          <a:p>
            <a:endParaRPr lang="en-US" dirty="0">
              <a:latin typeface="Arial" charset="0"/>
              <a:ea typeface="MS PGothic" charset="0"/>
              <a:cs typeface="Arial" charset="0"/>
            </a:endParaRPr>
          </a:p>
          <a:p>
            <a:pPr>
              <a:buFontTx/>
              <a:buNone/>
            </a:pPr>
            <a:endParaRPr lang="en-US" sz="2400" dirty="0">
              <a:latin typeface="Arial" charset="0"/>
              <a:ea typeface="MS PGothic" charset="0"/>
              <a:cs typeface="Arial" charset="0"/>
            </a:endParaRPr>
          </a:p>
          <a:p>
            <a:endParaRPr lang="en-US" dirty="0">
              <a:latin typeface="Times" charset="0"/>
              <a:ea typeface="MS PGothic" charset="0"/>
            </a:endParaRPr>
          </a:p>
          <a:p>
            <a:endParaRPr lang="en-US" dirty="0">
              <a:latin typeface="Times" charset="0"/>
              <a:ea typeface="MS PGothic" charset="0"/>
            </a:endParaRPr>
          </a:p>
        </p:txBody>
      </p:sp>
    </p:spTree>
    <p:extLst>
      <p:ext uri="{BB962C8B-B14F-4D97-AF65-F5344CB8AC3E}">
        <p14:creationId xmlns:p14="http://schemas.microsoft.com/office/powerpoint/2010/main" val="25811456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Cogongrass</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Rhizomes and Roots</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7" name="Content Placeholder 2"/>
          <p:cNvSpPr>
            <a:spLocks noGrp="1"/>
          </p:cNvSpPr>
          <p:nvPr>
            <p:ph idx="1"/>
          </p:nvPr>
        </p:nvSpPr>
        <p:spPr>
          <a:xfrm>
            <a:off x="6324601" y="1371600"/>
            <a:ext cx="2819400" cy="4056062"/>
          </a:xfrm>
        </p:spPr>
        <p:txBody>
          <a:bodyPr/>
          <a:lstStyle/>
          <a:p>
            <a:r>
              <a:rPr lang="en-US" dirty="0">
                <a:ea typeface="MS PGothic" charset="0"/>
                <a:cs typeface="Arial" charset="0"/>
              </a:rPr>
              <a:t>Dense mats</a:t>
            </a:r>
          </a:p>
          <a:p>
            <a:r>
              <a:rPr lang="en-US" dirty="0">
                <a:ea typeface="MS PGothic" charset="0"/>
                <a:cs typeface="Arial" charset="0"/>
              </a:rPr>
              <a:t>Rhizomes</a:t>
            </a:r>
          </a:p>
          <a:p>
            <a:pPr lvl="1">
              <a:buFont typeface="Arial"/>
              <a:buChar char="•"/>
            </a:pPr>
            <a:r>
              <a:rPr lang="en-US" dirty="0">
                <a:ea typeface="MS PGothic" charset="0"/>
                <a:cs typeface="Arial" charset="0"/>
              </a:rPr>
              <a:t>Numerous</a:t>
            </a:r>
          </a:p>
          <a:p>
            <a:pPr lvl="1">
              <a:buFont typeface="Arial"/>
              <a:buChar char="•"/>
            </a:pPr>
            <a:r>
              <a:rPr lang="en-US" dirty="0">
                <a:ea typeface="MS PGothic" charset="0"/>
                <a:cs typeface="Arial" charset="0"/>
              </a:rPr>
              <a:t>Strongly segmented</a:t>
            </a:r>
          </a:p>
          <a:p>
            <a:pPr lvl="1">
              <a:buFont typeface="Arial"/>
              <a:buChar char="•"/>
            </a:pPr>
            <a:r>
              <a:rPr lang="en-US" dirty="0">
                <a:ea typeface="MS PGothic" charset="0"/>
                <a:cs typeface="Arial" charset="0"/>
              </a:rPr>
              <a:t>Sharply pointed</a:t>
            </a:r>
          </a:p>
          <a:p>
            <a:pPr lvl="1">
              <a:buFont typeface="Arial"/>
              <a:buChar char="•"/>
            </a:pPr>
            <a:r>
              <a:rPr lang="en-US" dirty="0">
                <a:ea typeface="MS PGothic" charset="0"/>
                <a:cs typeface="Arial" charset="0"/>
              </a:rPr>
              <a:t>Covered with scales</a:t>
            </a:r>
          </a:p>
          <a:p>
            <a:pPr marL="0" indent="0">
              <a:buNone/>
            </a:pPr>
            <a:endParaRPr lang="en-US" dirty="0">
              <a:latin typeface="Arial" charset="0"/>
              <a:ea typeface="MS PGothic" charset="0"/>
              <a:cs typeface="Arial" charset="0"/>
            </a:endParaRPr>
          </a:p>
          <a:p>
            <a:endParaRPr lang="en-US" dirty="0">
              <a:latin typeface="Arial" charset="0"/>
              <a:ea typeface="MS PGothic" charset="0"/>
              <a:cs typeface="Arial" charset="0"/>
            </a:endParaRPr>
          </a:p>
          <a:p>
            <a:pPr>
              <a:buFontTx/>
              <a:buNone/>
            </a:pPr>
            <a:endParaRPr lang="en-US" sz="2400" dirty="0">
              <a:latin typeface="Arial" charset="0"/>
              <a:ea typeface="MS PGothic" charset="0"/>
              <a:cs typeface="Arial" charset="0"/>
            </a:endParaRPr>
          </a:p>
          <a:p>
            <a:endParaRPr lang="en-US" dirty="0">
              <a:latin typeface="Times" charset="0"/>
              <a:ea typeface="MS PGothic" charset="0"/>
            </a:endParaRPr>
          </a:p>
          <a:p>
            <a:endParaRPr lang="en-US" dirty="0">
              <a:latin typeface="Times" charset="0"/>
              <a:ea typeface="MS PGothic" charset="0"/>
            </a:endParaRPr>
          </a:p>
        </p:txBody>
      </p:sp>
      <p:pic>
        <p:nvPicPr>
          <p:cNvPr id="1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05466"/>
            <a:ext cx="6121402" cy="4080934"/>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97768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Cogongrass</a:t>
            </a:r>
            <a:r>
              <a:rPr lang="en-US" sz="4000" b="1" dirty="0">
                <a:solidFill>
                  <a:srgbClr val="000000"/>
                </a:solidFill>
                <a:ea typeface="MS PGothic" charset="0"/>
                <a:cs typeface="American Typewriter"/>
              </a:rPr>
              <a:t> </a:t>
            </a:r>
          </a:p>
          <a:p>
            <a:pPr algn="l"/>
            <a:r>
              <a:rPr lang="en-US" sz="3600" i="1" dirty="0">
                <a:solidFill>
                  <a:srgbClr val="008000"/>
                </a:solidFill>
                <a:ea typeface="MS PGothic" charset="0"/>
                <a:cs typeface="American Typewriter"/>
              </a:rPr>
              <a:t>Damages &amp; Control Efforts</a:t>
            </a:r>
            <a:endParaRPr lang="en-US" sz="3600" dirty="0">
              <a:solidFill>
                <a:srgbClr val="008000"/>
              </a:solidFill>
              <a:cs typeface="American Typewriter"/>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Content Placeholder 2"/>
          <p:cNvSpPr txBox="1">
            <a:spLocks/>
          </p:cNvSpPr>
          <p:nvPr/>
        </p:nvSpPr>
        <p:spPr>
          <a:xfrm>
            <a:off x="35437" y="1266894"/>
            <a:ext cx="3943282" cy="5210106"/>
          </a:xfrm>
          <a:prstGeom prst="rect">
            <a:avLst/>
          </a:prstGeom>
        </p:spPr>
        <p:txBody>
          <a:bodyPr vert="horz" lIns="91440" tIns="45720" rIns="91440" bIns="45720" rtlCol="0">
            <a:normAutofit lnSpcReduction="10000"/>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marL="0" indent="0">
              <a:lnSpc>
                <a:spcPct val="150000"/>
              </a:lnSpc>
              <a:spcBef>
                <a:spcPts val="0"/>
              </a:spcBef>
              <a:buNone/>
            </a:pPr>
            <a:r>
              <a:rPr lang="en-US" sz="3000" i="1" dirty="0">
                <a:solidFill>
                  <a:srgbClr val="800000"/>
                </a:solidFill>
                <a:latin typeface="Goudy Old Style"/>
              </a:rPr>
              <a:t>DAMAGE:</a:t>
            </a:r>
          </a:p>
          <a:p>
            <a:pPr>
              <a:lnSpc>
                <a:spcPct val="150000"/>
              </a:lnSpc>
              <a:spcBef>
                <a:spcPts val="0"/>
              </a:spcBef>
            </a:pPr>
            <a:r>
              <a:rPr lang="en-US" dirty="0">
                <a:solidFill>
                  <a:srgbClr val="800000"/>
                </a:solidFill>
              </a:rPr>
              <a:t>Status:  </a:t>
            </a:r>
          </a:p>
          <a:p>
            <a:pPr lvl="1">
              <a:spcBef>
                <a:spcPts val="0"/>
              </a:spcBef>
            </a:pPr>
            <a:r>
              <a:rPr lang="en-US" dirty="0">
                <a:solidFill>
                  <a:srgbClr val="800000"/>
                </a:solidFill>
              </a:rPr>
              <a:t>Federally-listed noxious weed</a:t>
            </a:r>
          </a:p>
          <a:p>
            <a:pPr lvl="1">
              <a:spcBef>
                <a:spcPts val="0"/>
              </a:spcBef>
            </a:pPr>
            <a:r>
              <a:rPr lang="en-US" dirty="0">
                <a:solidFill>
                  <a:srgbClr val="800000"/>
                </a:solidFill>
              </a:rPr>
              <a:t>Covers:</a:t>
            </a:r>
          </a:p>
          <a:p>
            <a:pPr lvl="2">
              <a:spcBef>
                <a:spcPts val="0"/>
              </a:spcBef>
            </a:pPr>
            <a:r>
              <a:rPr lang="en-US" dirty="0">
                <a:solidFill>
                  <a:srgbClr val="800000"/>
                </a:solidFill>
              </a:rPr>
              <a:t>1 million acres in Florida</a:t>
            </a:r>
          </a:p>
          <a:p>
            <a:pPr lvl="2">
              <a:spcBef>
                <a:spcPts val="0"/>
              </a:spcBef>
            </a:pPr>
            <a:r>
              <a:rPr lang="en-US" dirty="0">
                <a:solidFill>
                  <a:srgbClr val="800000"/>
                </a:solidFill>
              </a:rPr>
              <a:t>Tens of thousands in southern states</a:t>
            </a:r>
          </a:p>
          <a:p>
            <a:pPr>
              <a:spcBef>
                <a:spcPts val="0"/>
              </a:spcBef>
            </a:pPr>
            <a:r>
              <a:rPr lang="en-US" dirty="0">
                <a:solidFill>
                  <a:srgbClr val="800000"/>
                </a:solidFill>
              </a:rPr>
              <a:t>Impacts: </a:t>
            </a:r>
          </a:p>
          <a:p>
            <a:pPr lvl="1">
              <a:spcBef>
                <a:spcPts val="0"/>
              </a:spcBef>
            </a:pPr>
            <a:r>
              <a:rPr lang="en-US" dirty="0">
                <a:solidFill>
                  <a:srgbClr val="800000"/>
                </a:solidFill>
              </a:rPr>
              <a:t>Forest lands, pastures, </a:t>
            </a:r>
            <a:r>
              <a:rPr lang="en-US" dirty="0" err="1">
                <a:solidFill>
                  <a:srgbClr val="800000"/>
                </a:solidFill>
              </a:rPr>
              <a:t>ochards</a:t>
            </a:r>
            <a:endParaRPr lang="en-US" dirty="0">
              <a:solidFill>
                <a:srgbClr val="800000"/>
              </a:solidFill>
            </a:endParaRPr>
          </a:p>
          <a:p>
            <a:pPr lvl="1">
              <a:spcBef>
                <a:spcPts val="0"/>
              </a:spcBef>
            </a:pPr>
            <a:r>
              <a:rPr lang="en-US" dirty="0" err="1">
                <a:solidFill>
                  <a:srgbClr val="800000"/>
                </a:solidFill>
              </a:rPr>
              <a:t>Hghly</a:t>
            </a:r>
            <a:r>
              <a:rPr lang="en-US" dirty="0">
                <a:solidFill>
                  <a:srgbClr val="800000"/>
                </a:solidFill>
              </a:rPr>
              <a:t> flammable</a:t>
            </a:r>
          </a:p>
          <a:p>
            <a:pPr lvl="1">
              <a:spcBef>
                <a:spcPts val="0"/>
              </a:spcBef>
            </a:pPr>
            <a:r>
              <a:rPr lang="en-US" dirty="0">
                <a:solidFill>
                  <a:srgbClr val="800000"/>
                </a:solidFill>
              </a:rPr>
              <a:t>Reduced biodiversity</a:t>
            </a:r>
          </a:p>
          <a:p>
            <a:pPr>
              <a:spcBef>
                <a:spcPts val="0"/>
              </a:spcBef>
            </a:pPr>
            <a:r>
              <a:rPr lang="en-US" dirty="0">
                <a:solidFill>
                  <a:srgbClr val="800000"/>
                </a:solidFill>
              </a:rPr>
              <a:t>Treatment Cost: $200/acre</a:t>
            </a:r>
          </a:p>
        </p:txBody>
      </p:sp>
      <p:sp>
        <p:nvSpPr>
          <p:cNvPr id="12" name="Content Placeholder 14"/>
          <p:cNvSpPr>
            <a:spLocks noGrp="1"/>
          </p:cNvSpPr>
          <p:nvPr>
            <p:ph idx="1"/>
          </p:nvPr>
        </p:nvSpPr>
        <p:spPr>
          <a:xfrm>
            <a:off x="3844457" y="1192312"/>
            <a:ext cx="5220033" cy="5284688"/>
          </a:xfrm>
        </p:spPr>
        <p:txBody>
          <a:bodyPr>
            <a:normAutofit/>
          </a:bodyPr>
          <a:lstStyle/>
          <a:p>
            <a:pPr marL="0" indent="0">
              <a:lnSpc>
                <a:spcPct val="150000"/>
              </a:lnSpc>
              <a:spcBef>
                <a:spcPts val="0"/>
              </a:spcBef>
              <a:buNone/>
            </a:pPr>
            <a:r>
              <a:rPr lang="en-US" sz="3000" b="1" i="1" dirty="0">
                <a:solidFill>
                  <a:schemeClr val="accent6">
                    <a:lumMod val="50000"/>
                  </a:schemeClr>
                </a:solidFill>
              </a:rPr>
              <a:t>CONTROL:</a:t>
            </a:r>
          </a:p>
          <a:p>
            <a:pPr>
              <a:spcBef>
                <a:spcPts val="0"/>
              </a:spcBef>
            </a:pPr>
            <a:r>
              <a:rPr lang="en-US" dirty="0">
                <a:solidFill>
                  <a:schemeClr val="accent6">
                    <a:lumMod val="50000"/>
                  </a:schemeClr>
                </a:solidFill>
              </a:rPr>
              <a:t>Prevention: </a:t>
            </a:r>
          </a:p>
          <a:p>
            <a:pPr lvl="1">
              <a:spcBef>
                <a:spcPts val="0"/>
              </a:spcBef>
            </a:pPr>
            <a:r>
              <a:rPr lang="en-US" dirty="0">
                <a:solidFill>
                  <a:schemeClr val="accent6">
                    <a:lumMod val="50000"/>
                  </a:schemeClr>
                </a:solidFill>
              </a:rPr>
              <a:t>EDRR</a:t>
            </a:r>
          </a:p>
          <a:p>
            <a:pPr lvl="1">
              <a:spcBef>
                <a:spcPts val="0"/>
              </a:spcBef>
            </a:pPr>
            <a:r>
              <a:rPr lang="en-US" dirty="0">
                <a:solidFill>
                  <a:schemeClr val="accent6">
                    <a:lumMod val="50000"/>
                  </a:schemeClr>
                </a:solidFill>
              </a:rPr>
              <a:t>Cleaning equipment</a:t>
            </a:r>
          </a:p>
          <a:p>
            <a:pPr>
              <a:spcBef>
                <a:spcPts val="0"/>
              </a:spcBef>
            </a:pPr>
            <a:r>
              <a:rPr lang="en-US" dirty="0">
                <a:solidFill>
                  <a:schemeClr val="accent6">
                    <a:lumMod val="50000"/>
                  </a:schemeClr>
                </a:solidFill>
              </a:rPr>
              <a:t>Treatments:</a:t>
            </a:r>
          </a:p>
          <a:p>
            <a:pPr lvl="1">
              <a:spcBef>
                <a:spcPts val="0"/>
              </a:spcBef>
            </a:pPr>
            <a:r>
              <a:rPr lang="en-US" dirty="0">
                <a:solidFill>
                  <a:schemeClr val="accent6">
                    <a:lumMod val="50000"/>
                  </a:schemeClr>
                </a:solidFill>
              </a:rPr>
              <a:t>Cultural: fire </a:t>
            </a:r>
          </a:p>
          <a:p>
            <a:pPr lvl="1">
              <a:spcBef>
                <a:spcPts val="0"/>
              </a:spcBef>
            </a:pPr>
            <a:r>
              <a:rPr lang="en-US" dirty="0">
                <a:solidFill>
                  <a:schemeClr val="accent6">
                    <a:lumMod val="50000"/>
                  </a:schemeClr>
                </a:solidFill>
              </a:rPr>
              <a:t>Manual/Mechanical: tilling  </a:t>
            </a:r>
          </a:p>
          <a:p>
            <a:pPr lvl="2">
              <a:spcBef>
                <a:spcPts val="0"/>
              </a:spcBef>
            </a:pPr>
            <a:r>
              <a:rPr lang="en-US" dirty="0">
                <a:solidFill>
                  <a:schemeClr val="accent6">
                    <a:lumMod val="50000"/>
                  </a:schemeClr>
                </a:solidFill>
              </a:rPr>
              <a:t>At least 6 “</a:t>
            </a:r>
          </a:p>
          <a:p>
            <a:pPr lvl="2">
              <a:spcBef>
                <a:spcPts val="0"/>
              </a:spcBef>
            </a:pPr>
            <a:r>
              <a:rPr lang="en-US" dirty="0">
                <a:solidFill>
                  <a:schemeClr val="accent6">
                    <a:lumMod val="50000"/>
                  </a:schemeClr>
                </a:solidFill>
              </a:rPr>
              <a:t>Spring (march – May)</a:t>
            </a:r>
          </a:p>
          <a:p>
            <a:pPr lvl="2">
              <a:spcBef>
                <a:spcPts val="0"/>
              </a:spcBef>
            </a:pPr>
            <a:r>
              <a:rPr lang="en-US" dirty="0">
                <a:solidFill>
                  <a:schemeClr val="accent6">
                    <a:lumMod val="50000"/>
                  </a:schemeClr>
                </a:solidFill>
              </a:rPr>
              <a:t>Every 6 – 8 weeks </a:t>
            </a:r>
          </a:p>
          <a:p>
            <a:pPr lvl="1">
              <a:spcBef>
                <a:spcPts val="0"/>
              </a:spcBef>
            </a:pPr>
            <a:r>
              <a:rPr lang="en-US" dirty="0">
                <a:solidFill>
                  <a:schemeClr val="accent6">
                    <a:lumMod val="50000"/>
                  </a:schemeClr>
                </a:solidFill>
              </a:rPr>
              <a:t>Chemical: </a:t>
            </a:r>
          </a:p>
          <a:p>
            <a:pPr lvl="2">
              <a:spcBef>
                <a:spcPts val="0"/>
              </a:spcBef>
            </a:pPr>
            <a:r>
              <a:rPr lang="en-US" dirty="0" err="1">
                <a:solidFill>
                  <a:schemeClr val="accent6">
                    <a:lumMod val="50000"/>
                  </a:schemeClr>
                </a:solidFill>
              </a:rPr>
              <a:t>Gylphosate</a:t>
            </a:r>
            <a:r>
              <a:rPr lang="en-US" dirty="0">
                <a:solidFill>
                  <a:schemeClr val="accent6">
                    <a:lumMod val="50000"/>
                  </a:schemeClr>
                </a:solidFill>
              </a:rPr>
              <a:t> (Roundup) and </a:t>
            </a:r>
            <a:r>
              <a:rPr lang="en-US" dirty="0" err="1">
                <a:solidFill>
                  <a:schemeClr val="accent6">
                    <a:lumMod val="50000"/>
                  </a:schemeClr>
                </a:solidFill>
              </a:rPr>
              <a:t>Imazapyr</a:t>
            </a:r>
            <a:r>
              <a:rPr lang="en-US" dirty="0">
                <a:solidFill>
                  <a:schemeClr val="accent6">
                    <a:lumMod val="50000"/>
                  </a:schemeClr>
                </a:solidFill>
              </a:rPr>
              <a:t> ( Arsenal)</a:t>
            </a:r>
          </a:p>
          <a:p>
            <a:pPr lvl="2">
              <a:spcBef>
                <a:spcPts val="0"/>
              </a:spcBef>
            </a:pPr>
            <a:r>
              <a:rPr lang="en-US" dirty="0">
                <a:solidFill>
                  <a:schemeClr val="accent6">
                    <a:lumMod val="50000"/>
                  </a:schemeClr>
                </a:solidFill>
              </a:rPr>
              <a:t>Minimum 2 applications </a:t>
            </a:r>
          </a:p>
        </p:txBody>
      </p:sp>
      <p:sp>
        <p:nvSpPr>
          <p:cNvPr id="13" name="Rectangle 12"/>
          <p:cNvSpPr/>
          <p:nvPr/>
        </p:nvSpPr>
        <p:spPr>
          <a:xfrm>
            <a:off x="0" y="6553200"/>
            <a:ext cx="3157126" cy="307777"/>
          </a:xfrm>
          <a:prstGeom prst="rect">
            <a:avLst/>
          </a:prstGeom>
        </p:spPr>
        <p:txBody>
          <a:bodyPr wrap="none">
            <a:spAutoFit/>
          </a:bodyPr>
          <a:lstStyle/>
          <a:p>
            <a:r>
              <a:rPr lang="en-US" sz="1400" baseline="30000" dirty="0">
                <a:solidFill>
                  <a:srgbClr val="FFFFFF"/>
                </a:solidFill>
              </a:rPr>
              <a:t>1</a:t>
            </a:r>
            <a:r>
              <a:rPr lang="en-US" sz="1400" dirty="0">
                <a:solidFill>
                  <a:srgbClr val="FFFFFF"/>
                </a:solidFill>
              </a:rPr>
              <a:t>Nowak et al., 2001; </a:t>
            </a:r>
            <a:r>
              <a:rPr lang="en-US" sz="1400" baseline="30000" dirty="0">
                <a:solidFill>
                  <a:srgbClr val="FFFFFF"/>
                </a:solidFill>
              </a:rPr>
              <a:t>2</a:t>
            </a:r>
            <a:r>
              <a:rPr lang="en-US" sz="1400" i="1" dirty="0">
                <a:solidFill>
                  <a:srgbClr val="FFFFFF"/>
                </a:solidFill>
              </a:rPr>
              <a:t>www.beetlebusters.inf</a:t>
            </a:r>
            <a:r>
              <a:rPr lang="en-US" sz="1400" dirty="0">
                <a:solidFill>
                  <a:srgbClr val="FFFFFF"/>
                </a:solidFill>
              </a:rPr>
              <a:t>o</a:t>
            </a:r>
          </a:p>
        </p:txBody>
      </p:sp>
    </p:spTree>
    <p:extLst>
      <p:ext uri="{BB962C8B-B14F-4D97-AF65-F5344CB8AC3E}">
        <p14:creationId xmlns:p14="http://schemas.microsoft.com/office/powerpoint/2010/main" val="264163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92964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Hogweed</a:t>
            </a:r>
          </a:p>
          <a:p>
            <a:pPr algn="l"/>
            <a:r>
              <a:rPr lang="en-US" sz="3600" i="1" dirty="0" err="1">
                <a:solidFill>
                  <a:srgbClr val="408000"/>
                </a:solidFill>
                <a:latin typeface="+mn-lt"/>
                <a:ea typeface="MS PGothic" charset="0"/>
                <a:cs typeface="Arial" charset="0"/>
              </a:rPr>
              <a:t>Heracleum</a:t>
            </a:r>
            <a:r>
              <a:rPr lang="en-US" sz="3600" i="1" dirty="0">
                <a:solidFill>
                  <a:srgbClr val="408000"/>
                </a:solidFill>
                <a:latin typeface="+mn-lt"/>
                <a:ea typeface="MS PGothic" charset="0"/>
                <a:cs typeface="Arial" charset="0"/>
              </a:rPr>
              <a:t> </a:t>
            </a:r>
            <a:r>
              <a:rPr lang="en-US" sz="3600" i="1" dirty="0" err="1">
                <a:solidFill>
                  <a:srgbClr val="408000"/>
                </a:solidFill>
                <a:latin typeface="+mn-lt"/>
                <a:ea typeface="MS PGothic" charset="0"/>
                <a:cs typeface="Arial" charset="0"/>
              </a:rPr>
              <a:t>mantegazzianum</a:t>
            </a:r>
            <a:r>
              <a:rPr lang="en-US" sz="3600" i="1" dirty="0">
                <a:solidFill>
                  <a:srgbClr val="008000"/>
                </a:solidFill>
                <a:latin typeface="+mn-lt"/>
                <a:ea typeface="MS PGothic" charset="0"/>
                <a:cs typeface="American Typewriter"/>
              </a:rPr>
              <a:t> </a:t>
            </a:r>
            <a:r>
              <a:rPr lang="en-US" sz="3600" dirty="0" err="1">
                <a:solidFill>
                  <a:srgbClr val="008000"/>
                </a:solidFill>
                <a:ea typeface="MS PGothic" charset="0"/>
                <a:cs typeface="American Typewriter"/>
              </a:rPr>
              <a:t>Sommier</a:t>
            </a:r>
            <a:r>
              <a:rPr lang="en-US" sz="3600" dirty="0">
                <a:solidFill>
                  <a:srgbClr val="008000"/>
                </a:solidFill>
                <a:ea typeface="MS PGothic" charset="0"/>
                <a:cs typeface="American Typewriter"/>
              </a:rPr>
              <a:t> &amp; Levier</a:t>
            </a:r>
            <a:endParaRPr lang="en-US" sz="3600" dirty="0">
              <a:solidFill>
                <a:srgbClr val="008000"/>
              </a:solidFill>
              <a:cs typeface="American Typewriter"/>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6477000" cy="485775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 name="TextBox 10"/>
          <p:cNvSpPr txBox="1"/>
          <p:nvPr/>
        </p:nvSpPr>
        <p:spPr>
          <a:xfrm>
            <a:off x="990600" y="5715000"/>
            <a:ext cx="4419600" cy="369332"/>
          </a:xfrm>
          <a:prstGeom prst="rect">
            <a:avLst/>
          </a:prstGeom>
          <a:noFill/>
        </p:spPr>
        <p:txBody>
          <a:bodyPr wrap="square" rtlCol="0">
            <a:spAutoFit/>
          </a:bodyPr>
          <a:lstStyle/>
          <a:p>
            <a:r>
              <a:rPr lang="en-US" b="1" dirty="0">
                <a:solidFill>
                  <a:srgbClr val="FFFFFF"/>
                </a:solidFill>
                <a:latin typeface="American Typewriter"/>
                <a:cs typeface="American Typewriter"/>
              </a:rPr>
              <a:t>Family:  </a:t>
            </a:r>
            <a:r>
              <a:rPr lang="en-US" dirty="0" err="1">
                <a:solidFill>
                  <a:srgbClr val="FFFFFF"/>
                </a:solidFill>
                <a:latin typeface="American Typewriter"/>
                <a:ea typeface="MS PGothic" charset="0"/>
                <a:cs typeface="American Typewriter"/>
              </a:rPr>
              <a:t>Apiaceae</a:t>
            </a:r>
            <a:r>
              <a:rPr lang="en-US" dirty="0">
                <a:solidFill>
                  <a:srgbClr val="FFFFFF"/>
                </a:solidFill>
                <a:latin typeface="American Typewriter"/>
                <a:ea typeface="MS PGothic" charset="0"/>
                <a:cs typeface="American Typewriter"/>
              </a:rPr>
              <a:t> (carrot family)</a:t>
            </a:r>
          </a:p>
        </p:txBody>
      </p:sp>
    </p:spTree>
    <p:extLst>
      <p:ext uri="{BB962C8B-B14F-4D97-AF65-F5344CB8AC3E}">
        <p14:creationId xmlns:p14="http://schemas.microsoft.com/office/powerpoint/2010/main" val="1167489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2740089" y="3607274"/>
            <a:ext cx="2166705" cy="2347461"/>
            <a:chOff x="2776769" y="4370799"/>
            <a:chExt cx="2166705" cy="2347461"/>
          </a:xfrm>
          <a:solidFill>
            <a:schemeClr val="accent2">
              <a:lumMod val="75000"/>
              <a:lumOff val="25000"/>
            </a:schemeClr>
          </a:solidFill>
        </p:grpSpPr>
        <p:sp>
          <p:nvSpPr>
            <p:cNvPr id="87" name="Freeform 53"/>
            <p:cNvSpPr>
              <a:spLocks/>
            </p:cNvSpPr>
            <p:nvPr/>
          </p:nvSpPr>
          <p:spPr bwMode="auto">
            <a:xfrm rot="16200000">
              <a:off x="3680027" y="4073432"/>
              <a:ext cx="887747" cy="1482482"/>
            </a:xfrm>
            <a:custGeom>
              <a:avLst/>
              <a:gdLst>
                <a:gd name="T0" fmla="*/ 185 w 583"/>
                <a:gd name="T1" fmla="*/ 398 h 559"/>
                <a:gd name="T2" fmla="*/ 185 w 583"/>
                <a:gd name="T3" fmla="*/ 384 h 559"/>
                <a:gd name="T4" fmla="*/ 194 w 583"/>
                <a:gd name="T5" fmla="*/ 381 h 559"/>
                <a:gd name="T6" fmla="*/ 176 w 583"/>
                <a:gd name="T7" fmla="*/ 371 h 559"/>
                <a:gd name="T8" fmla="*/ 162 w 583"/>
                <a:gd name="T9" fmla="*/ 367 h 559"/>
                <a:gd name="T10" fmla="*/ 182 w 583"/>
                <a:gd name="T11" fmla="*/ 366 h 559"/>
                <a:gd name="T12" fmla="*/ 180 w 583"/>
                <a:gd name="T13" fmla="*/ 354 h 559"/>
                <a:gd name="T14" fmla="*/ 198 w 583"/>
                <a:gd name="T15" fmla="*/ 337 h 559"/>
                <a:gd name="T16" fmla="*/ 189 w 583"/>
                <a:gd name="T17" fmla="*/ 330 h 559"/>
                <a:gd name="T18" fmla="*/ 210 w 583"/>
                <a:gd name="T19" fmla="*/ 311 h 559"/>
                <a:gd name="T20" fmla="*/ 223 w 583"/>
                <a:gd name="T21" fmla="*/ 301 h 559"/>
                <a:gd name="T22" fmla="*/ 216 w 583"/>
                <a:gd name="T23" fmla="*/ 292 h 559"/>
                <a:gd name="T24" fmla="*/ 221 w 583"/>
                <a:gd name="T25" fmla="*/ 283 h 559"/>
                <a:gd name="T26" fmla="*/ 228 w 583"/>
                <a:gd name="T27" fmla="*/ 275 h 559"/>
                <a:gd name="T28" fmla="*/ 239 w 583"/>
                <a:gd name="T29" fmla="*/ 246 h 559"/>
                <a:gd name="T30" fmla="*/ 262 w 583"/>
                <a:gd name="T31" fmla="*/ 244 h 559"/>
                <a:gd name="T32" fmla="*/ 267 w 583"/>
                <a:gd name="T33" fmla="*/ 233 h 559"/>
                <a:gd name="T34" fmla="*/ 260 w 583"/>
                <a:gd name="T35" fmla="*/ 219 h 559"/>
                <a:gd name="T36" fmla="*/ 280 w 583"/>
                <a:gd name="T37" fmla="*/ 207 h 559"/>
                <a:gd name="T38" fmla="*/ 572 w 583"/>
                <a:gd name="T39" fmla="*/ 158 h 559"/>
                <a:gd name="T40" fmla="*/ 264 w 583"/>
                <a:gd name="T41" fmla="*/ 7 h 559"/>
                <a:gd name="T42" fmla="*/ 9 w 583"/>
                <a:gd name="T43" fmla="*/ 1 h 559"/>
                <a:gd name="T44" fmla="*/ 7 w 583"/>
                <a:gd name="T45" fmla="*/ 8 h 559"/>
                <a:gd name="T46" fmla="*/ 107 w 583"/>
                <a:gd name="T47" fmla="*/ 2 h 559"/>
                <a:gd name="T48" fmla="*/ 9 w 583"/>
                <a:gd name="T49" fmla="*/ 0 h 559"/>
                <a:gd name="T50" fmla="*/ 7 w 583"/>
                <a:gd name="T51" fmla="*/ 50 h 559"/>
                <a:gd name="T52" fmla="*/ 7 w 583"/>
                <a:gd name="T53" fmla="*/ 31 h 559"/>
                <a:gd name="T54" fmla="*/ 7 w 583"/>
                <a:gd name="T55" fmla="*/ 31 h 559"/>
                <a:gd name="T56" fmla="*/ 3 w 583"/>
                <a:gd name="T57" fmla="*/ 90 h 559"/>
                <a:gd name="T58" fmla="*/ 3 w 583"/>
                <a:gd name="T59" fmla="*/ 216 h 559"/>
                <a:gd name="T60" fmla="*/ 9 w 583"/>
                <a:gd name="T61" fmla="*/ 240 h 559"/>
                <a:gd name="T62" fmla="*/ 9 w 583"/>
                <a:gd name="T63" fmla="*/ 146 h 559"/>
                <a:gd name="T64" fmla="*/ 7 w 583"/>
                <a:gd name="T65" fmla="*/ 61 h 559"/>
                <a:gd name="T66" fmla="*/ 7 w 583"/>
                <a:gd name="T67" fmla="*/ 29 h 559"/>
                <a:gd name="T68" fmla="*/ 7 w 583"/>
                <a:gd name="T69" fmla="*/ 30 h 559"/>
                <a:gd name="T70" fmla="*/ 3 w 583"/>
                <a:gd name="T71" fmla="*/ 82 h 559"/>
                <a:gd name="T72" fmla="*/ 7 w 583"/>
                <a:gd name="T73" fmla="*/ 173 h 559"/>
                <a:gd name="T74" fmla="*/ 9 w 583"/>
                <a:gd name="T75" fmla="*/ 239 h 559"/>
                <a:gd name="T76" fmla="*/ 9 w 583"/>
                <a:gd name="T77" fmla="*/ 149 h 559"/>
                <a:gd name="T78" fmla="*/ 7 w 583"/>
                <a:gd name="T79" fmla="*/ 57 h 559"/>
                <a:gd name="T80" fmla="*/ 7 w 583"/>
                <a:gd name="T81" fmla="*/ 30 h 559"/>
                <a:gd name="T82" fmla="*/ 5 w 583"/>
                <a:gd name="T83" fmla="*/ 96 h 559"/>
                <a:gd name="T84" fmla="*/ 5 w 583"/>
                <a:gd name="T85" fmla="*/ 212 h 559"/>
                <a:gd name="T86" fmla="*/ 12 w 583"/>
                <a:gd name="T87" fmla="*/ 258 h 559"/>
                <a:gd name="T88" fmla="*/ 7 w 583"/>
                <a:gd name="T89" fmla="*/ 286 h 559"/>
                <a:gd name="T90" fmla="*/ 9 w 583"/>
                <a:gd name="T91" fmla="*/ 337 h 559"/>
                <a:gd name="T92" fmla="*/ 0 w 583"/>
                <a:gd name="T93" fmla="*/ 423 h 559"/>
                <a:gd name="T94" fmla="*/ 5 w 583"/>
                <a:gd name="T95" fmla="*/ 526 h 559"/>
                <a:gd name="T96" fmla="*/ 7 w 583"/>
                <a:gd name="T97" fmla="*/ 556 h 559"/>
                <a:gd name="T98" fmla="*/ 7 w 583"/>
                <a:gd name="T99" fmla="*/ 556 h 559"/>
                <a:gd name="T100" fmla="*/ 7 w 583"/>
                <a:gd name="T101" fmla="*/ 556 h 559"/>
                <a:gd name="T102" fmla="*/ 7 w 583"/>
                <a:gd name="T103" fmla="*/ 556 h 559"/>
                <a:gd name="T104" fmla="*/ 7 w 583"/>
                <a:gd name="T105" fmla="*/ 557 h 559"/>
                <a:gd name="T106" fmla="*/ 7 w 583"/>
                <a:gd name="T107" fmla="*/ 556 h 559"/>
                <a:gd name="T108" fmla="*/ 7 w 583"/>
                <a:gd name="T109" fmla="*/ 555 h 559"/>
                <a:gd name="T110" fmla="*/ 144 w 583"/>
                <a:gd name="T111" fmla="*/ 556 h 559"/>
                <a:gd name="T112" fmla="*/ 141 w 583"/>
                <a:gd name="T113" fmla="*/ 539 h 559"/>
                <a:gd name="T114" fmla="*/ 157 w 583"/>
                <a:gd name="T115" fmla="*/ 521 h 559"/>
                <a:gd name="T116" fmla="*/ 189 w 583"/>
                <a:gd name="T117" fmla="*/ 479 h 559"/>
                <a:gd name="T118" fmla="*/ 189 w 583"/>
                <a:gd name="T119" fmla="*/ 458 h 559"/>
                <a:gd name="T120" fmla="*/ 160 w 583"/>
                <a:gd name="T121" fmla="*/ 41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3" h="559">
                  <a:moveTo>
                    <a:pt x="160" y="417"/>
                  </a:moveTo>
                  <a:lnTo>
                    <a:pt x="180" y="402"/>
                  </a:lnTo>
                  <a:lnTo>
                    <a:pt x="182" y="402"/>
                  </a:lnTo>
                  <a:lnTo>
                    <a:pt x="185" y="400"/>
                  </a:lnTo>
                  <a:lnTo>
                    <a:pt x="185" y="400"/>
                  </a:lnTo>
                  <a:lnTo>
                    <a:pt x="185" y="398"/>
                  </a:lnTo>
                  <a:lnTo>
                    <a:pt x="185" y="397"/>
                  </a:lnTo>
                  <a:lnTo>
                    <a:pt x="185" y="397"/>
                  </a:lnTo>
                  <a:lnTo>
                    <a:pt x="182" y="394"/>
                  </a:lnTo>
                  <a:lnTo>
                    <a:pt x="180" y="393"/>
                  </a:lnTo>
                  <a:lnTo>
                    <a:pt x="178" y="391"/>
                  </a:lnTo>
                  <a:lnTo>
                    <a:pt x="185" y="384"/>
                  </a:lnTo>
                  <a:lnTo>
                    <a:pt x="185" y="384"/>
                  </a:lnTo>
                  <a:lnTo>
                    <a:pt x="185" y="383"/>
                  </a:lnTo>
                  <a:lnTo>
                    <a:pt x="189" y="384"/>
                  </a:lnTo>
                  <a:lnTo>
                    <a:pt x="191" y="384"/>
                  </a:lnTo>
                  <a:lnTo>
                    <a:pt x="194" y="383"/>
                  </a:lnTo>
                  <a:lnTo>
                    <a:pt x="194" y="381"/>
                  </a:lnTo>
                  <a:lnTo>
                    <a:pt x="194" y="381"/>
                  </a:lnTo>
                  <a:lnTo>
                    <a:pt x="191" y="378"/>
                  </a:lnTo>
                  <a:lnTo>
                    <a:pt x="187" y="374"/>
                  </a:lnTo>
                  <a:lnTo>
                    <a:pt x="182" y="372"/>
                  </a:lnTo>
                  <a:lnTo>
                    <a:pt x="176" y="371"/>
                  </a:lnTo>
                  <a:lnTo>
                    <a:pt x="176" y="371"/>
                  </a:lnTo>
                  <a:lnTo>
                    <a:pt x="171" y="371"/>
                  </a:lnTo>
                  <a:lnTo>
                    <a:pt x="169" y="371"/>
                  </a:lnTo>
                  <a:lnTo>
                    <a:pt x="169" y="371"/>
                  </a:lnTo>
                  <a:lnTo>
                    <a:pt x="164" y="369"/>
                  </a:lnTo>
                  <a:lnTo>
                    <a:pt x="162" y="367"/>
                  </a:lnTo>
                  <a:lnTo>
                    <a:pt x="162" y="367"/>
                  </a:lnTo>
                  <a:lnTo>
                    <a:pt x="162" y="366"/>
                  </a:lnTo>
                  <a:lnTo>
                    <a:pt x="164" y="365"/>
                  </a:lnTo>
                  <a:lnTo>
                    <a:pt x="171" y="365"/>
                  </a:lnTo>
                  <a:lnTo>
                    <a:pt x="171" y="365"/>
                  </a:lnTo>
                  <a:lnTo>
                    <a:pt x="176" y="366"/>
                  </a:lnTo>
                  <a:lnTo>
                    <a:pt x="182" y="366"/>
                  </a:lnTo>
                  <a:lnTo>
                    <a:pt x="182" y="366"/>
                  </a:lnTo>
                  <a:lnTo>
                    <a:pt x="187" y="366"/>
                  </a:lnTo>
                  <a:lnTo>
                    <a:pt x="187" y="366"/>
                  </a:lnTo>
                  <a:lnTo>
                    <a:pt x="189" y="363"/>
                  </a:lnTo>
                  <a:lnTo>
                    <a:pt x="187" y="361"/>
                  </a:lnTo>
                  <a:lnTo>
                    <a:pt x="180" y="354"/>
                  </a:lnTo>
                  <a:lnTo>
                    <a:pt x="180" y="354"/>
                  </a:lnTo>
                  <a:lnTo>
                    <a:pt x="180" y="351"/>
                  </a:lnTo>
                  <a:lnTo>
                    <a:pt x="180" y="351"/>
                  </a:lnTo>
                  <a:lnTo>
                    <a:pt x="189" y="344"/>
                  </a:lnTo>
                  <a:lnTo>
                    <a:pt x="196" y="341"/>
                  </a:lnTo>
                  <a:lnTo>
                    <a:pt x="198" y="337"/>
                  </a:lnTo>
                  <a:lnTo>
                    <a:pt x="198" y="337"/>
                  </a:lnTo>
                  <a:lnTo>
                    <a:pt x="201" y="335"/>
                  </a:lnTo>
                  <a:lnTo>
                    <a:pt x="196" y="332"/>
                  </a:lnTo>
                  <a:lnTo>
                    <a:pt x="196" y="332"/>
                  </a:lnTo>
                  <a:lnTo>
                    <a:pt x="194" y="331"/>
                  </a:lnTo>
                  <a:lnTo>
                    <a:pt x="189" y="330"/>
                  </a:lnTo>
                  <a:lnTo>
                    <a:pt x="182" y="330"/>
                  </a:lnTo>
                  <a:lnTo>
                    <a:pt x="187" y="318"/>
                  </a:lnTo>
                  <a:lnTo>
                    <a:pt x="203" y="318"/>
                  </a:lnTo>
                  <a:lnTo>
                    <a:pt x="203" y="318"/>
                  </a:lnTo>
                  <a:lnTo>
                    <a:pt x="205" y="313"/>
                  </a:lnTo>
                  <a:lnTo>
                    <a:pt x="210" y="311"/>
                  </a:lnTo>
                  <a:lnTo>
                    <a:pt x="214" y="310"/>
                  </a:lnTo>
                  <a:lnTo>
                    <a:pt x="214" y="310"/>
                  </a:lnTo>
                  <a:lnTo>
                    <a:pt x="216" y="310"/>
                  </a:lnTo>
                  <a:lnTo>
                    <a:pt x="221" y="310"/>
                  </a:lnTo>
                  <a:lnTo>
                    <a:pt x="221" y="310"/>
                  </a:lnTo>
                  <a:lnTo>
                    <a:pt x="223" y="301"/>
                  </a:lnTo>
                  <a:lnTo>
                    <a:pt x="226" y="298"/>
                  </a:lnTo>
                  <a:lnTo>
                    <a:pt x="223" y="294"/>
                  </a:lnTo>
                  <a:lnTo>
                    <a:pt x="223" y="294"/>
                  </a:lnTo>
                  <a:lnTo>
                    <a:pt x="221" y="293"/>
                  </a:lnTo>
                  <a:lnTo>
                    <a:pt x="219" y="292"/>
                  </a:lnTo>
                  <a:lnTo>
                    <a:pt x="216" y="292"/>
                  </a:lnTo>
                  <a:lnTo>
                    <a:pt x="214" y="289"/>
                  </a:lnTo>
                  <a:lnTo>
                    <a:pt x="214" y="289"/>
                  </a:lnTo>
                  <a:lnTo>
                    <a:pt x="214" y="288"/>
                  </a:lnTo>
                  <a:lnTo>
                    <a:pt x="214" y="286"/>
                  </a:lnTo>
                  <a:lnTo>
                    <a:pt x="221" y="283"/>
                  </a:lnTo>
                  <a:lnTo>
                    <a:pt x="221" y="283"/>
                  </a:lnTo>
                  <a:lnTo>
                    <a:pt x="226" y="282"/>
                  </a:lnTo>
                  <a:lnTo>
                    <a:pt x="230" y="281"/>
                  </a:lnTo>
                  <a:lnTo>
                    <a:pt x="230" y="280"/>
                  </a:lnTo>
                  <a:lnTo>
                    <a:pt x="230" y="280"/>
                  </a:lnTo>
                  <a:lnTo>
                    <a:pt x="230" y="277"/>
                  </a:lnTo>
                  <a:lnTo>
                    <a:pt x="228" y="275"/>
                  </a:lnTo>
                  <a:lnTo>
                    <a:pt x="228" y="275"/>
                  </a:lnTo>
                  <a:lnTo>
                    <a:pt x="228" y="273"/>
                  </a:lnTo>
                  <a:lnTo>
                    <a:pt x="228" y="270"/>
                  </a:lnTo>
                  <a:lnTo>
                    <a:pt x="228" y="270"/>
                  </a:lnTo>
                  <a:lnTo>
                    <a:pt x="232" y="258"/>
                  </a:lnTo>
                  <a:lnTo>
                    <a:pt x="239" y="246"/>
                  </a:lnTo>
                  <a:lnTo>
                    <a:pt x="239" y="246"/>
                  </a:lnTo>
                  <a:lnTo>
                    <a:pt x="244" y="245"/>
                  </a:lnTo>
                  <a:lnTo>
                    <a:pt x="251" y="244"/>
                  </a:lnTo>
                  <a:lnTo>
                    <a:pt x="255" y="244"/>
                  </a:lnTo>
                  <a:lnTo>
                    <a:pt x="255" y="244"/>
                  </a:lnTo>
                  <a:lnTo>
                    <a:pt x="262" y="244"/>
                  </a:lnTo>
                  <a:lnTo>
                    <a:pt x="267" y="241"/>
                  </a:lnTo>
                  <a:lnTo>
                    <a:pt x="269" y="238"/>
                  </a:lnTo>
                  <a:lnTo>
                    <a:pt x="269" y="235"/>
                  </a:lnTo>
                  <a:lnTo>
                    <a:pt x="269" y="235"/>
                  </a:lnTo>
                  <a:lnTo>
                    <a:pt x="269" y="234"/>
                  </a:lnTo>
                  <a:lnTo>
                    <a:pt x="267" y="233"/>
                  </a:lnTo>
                  <a:lnTo>
                    <a:pt x="264" y="232"/>
                  </a:lnTo>
                  <a:lnTo>
                    <a:pt x="262" y="232"/>
                  </a:lnTo>
                  <a:lnTo>
                    <a:pt x="262" y="232"/>
                  </a:lnTo>
                  <a:lnTo>
                    <a:pt x="260" y="228"/>
                  </a:lnTo>
                  <a:lnTo>
                    <a:pt x="260" y="225"/>
                  </a:lnTo>
                  <a:lnTo>
                    <a:pt x="260" y="219"/>
                  </a:lnTo>
                  <a:lnTo>
                    <a:pt x="260" y="219"/>
                  </a:lnTo>
                  <a:lnTo>
                    <a:pt x="262" y="216"/>
                  </a:lnTo>
                  <a:lnTo>
                    <a:pt x="262" y="215"/>
                  </a:lnTo>
                  <a:lnTo>
                    <a:pt x="262" y="215"/>
                  </a:lnTo>
                  <a:lnTo>
                    <a:pt x="271" y="210"/>
                  </a:lnTo>
                  <a:lnTo>
                    <a:pt x="280" y="207"/>
                  </a:lnTo>
                  <a:lnTo>
                    <a:pt x="289" y="203"/>
                  </a:lnTo>
                  <a:lnTo>
                    <a:pt x="292" y="200"/>
                  </a:lnTo>
                  <a:lnTo>
                    <a:pt x="292" y="197"/>
                  </a:lnTo>
                  <a:lnTo>
                    <a:pt x="562" y="202"/>
                  </a:lnTo>
                  <a:lnTo>
                    <a:pt x="562" y="202"/>
                  </a:lnTo>
                  <a:lnTo>
                    <a:pt x="572" y="158"/>
                  </a:lnTo>
                  <a:lnTo>
                    <a:pt x="581" y="112"/>
                  </a:lnTo>
                  <a:lnTo>
                    <a:pt x="583" y="68"/>
                  </a:lnTo>
                  <a:lnTo>
                    <a:pt x="583" y="23"/>
                  </a:lnTo>
                  <a:lnTo>
                    <a:pt x="583" y="23"/>
                  </a:lnTo>
                  <a:lnTo>
                    <a:pt x="371" y="12"/>
                  </a:lnTo>
                  <a:lnTo>
                    <a:pt x="264" y="7"/>
                  </a:lnTo>
                  <a:lnTo>
                    <a:pt x="157" y="4"/>
                  </a:lnTo>
                  <a:lnTo>
                    <a:pt x="62" y="2"/>
                  </a:lnTo>
                  <a:lnTo>
                    <a:pt x="30" y="2"/>
                  </a:lnTo>
                  <a:lnTo>
                    <a:pt x="30" y="2"/>
                  </a:lnTo>
                  <a:lnTo>
                    <a:pt x="18" y="1"/>
                  </a:lnTo>
                  <a:lnTo>
                    <a:pt x="9" y="1"/>
                  </a:lnTo>
                  <a:lnTo>
                    <a:pt x="7" y="1"/>
                  </a:lnTo>
                  <a:lnTo>
                    <a:pt x="7" y="2"/>
                  </a:lnTo>
                  <a:lnTo>
                    <a:pt x="7" y="2"/>
                  </a:lnTo>
                  <a:lnTo>
                    <a:pt x="5" y="4"/>
                  </a:lnTo>
                  <a:lnTo>
                    <a:pt x="7" y="6"/>
                  </a:lnTo>
                  <a:lnTo>
                    <a:pt x="7" y="8"/>
                  </a:lnTo>
                  <a:lnTo>
                    <a:pt x="7" y="2"/>
                  </a:lnTo>
                  <a:lnTo>
                    <a:pt x="7" y="2"/>
                  </a:lnTo>
                  <a:lnTo>
                    <a:pt x="23" y="1"/>
                  </a:lnTo>
                  <a:lnTo>
                    <a:pt x="39" y="0"/>
                  </a:lnTo>
                  <a:lnTo>
                    <a:pt x="73" y="1"/>
                  </a:lnTo>
                  <a:lnTo>
                    <a:pt x="107" y="2"/>
                  </a:lnTo>
                  <a:lnTo>
                    <a:pt x="139" y="4"/>
                  </a:lnTo>
                  <a:lnTo>
                    <a:pt x="137" y="4"/>
                  </a:lnTo>
                  <a:lnTo>
                    <a:pt x="128" y="4"/>
                  </a:lnTo>
                  <a:lnTo>
                    <a:pt x="21" y="0"/>
                  </a:lnTo>
                  <a:lnTo>
                    <a:pt x="21" y="0"/>
                  </a:lnTo>
                  <a:lnTo>
                    <a:pt x="9" y="0"/>
                  </a:lnTo>
                  <a:lnTo>
                    <a:pt x="7" y="0"/>
                  </a:lnTo>
                  <a:lnTo>
                    <a:pt x="5" y="1"/>
                  </a:lnTo>
                  <a:lnTo>
                    <a:pt x="7" y="5"/>
                  </a:lnTo>
                  <a:lnTo>
                    <a:pt x="7" y="23"/>
                  </a:lnTo>
                  <a:lnTo>
                    <a:pt x="7" y="41"/>
                  </a:lnTo>
                  <a:lnTo>
                    <a:pt x="7" y="50"/>
                  </a:lnTo>
                  <a:lnTo>
                    <a:pt x="7" y="31"/>
                  </a:lnTo>
                  <a:lnTo>
                    <a:pt x="7" y="30"/>
                  </a:lnTo>
                  <a:lnTo>
                    <a:pt x="7" y="30"/>
                  </a:lnTo>
                  <a:lnTo>
                    <a:pt x="7" y="30"/>
                  </a:lnTo>
                  <a:lnTo>
                    <a:pt x="7" y="31"/>
                  </a:lnTo>
                  <a:lnTo>
                    <a:pt x="7" y="31"/>
                  </a:lnTo>
                  <a:lnTo>
                    <a:pt x="7" y="31"/>
                  </a:lnTo>
                  <a:lnTo>
                    <a:pt x="7" y="31"/>
                  </a:lnTo>
                  <a:lnTo>
                    <a:pt x="7" y="31"/>
                  </a:lnTo>
                  <a:lnTo>
                    <a:pt x="7" y="30"/>
                  </a:lnTo>
                  <a:lnTo>
                    <a:pt x="7" y="31"/>
                  </a:lnTo>
                  <a:lnTo>
                    <a:pt x="7" y="31"/>
                  </a:lnTo>
                  <a:lnTo>
                    <a:pt x="7" y="25"/>
                  </a:lnTo>
                  <a:lnTo>
                    <a:pt x="7" y="45"/>
                  </a:lnTo>
                  <a:lnTo>
                    <a:pt x="7" y="57"/>
                  </a:lnTo>
                  <a:lnTo>
                    <a:pt x="5" y="75"/>
                  </a:lnTo>
                  <a:lnTo>
                    <a:pt x="3" y="79"/>
                  </a:lnTo>
                  <a:lnTo>
                    <a:pt x="3" y="90"/>
                  </a:lnTo>
                  <a:lnTo>
                    <a:pt x="3" y="90"/>
                  </a:lnTo>
                  <a:lnTo>
                    <a:pt x="7" y="123"/>
                  </a:lnTo>
                  <a:lnTo>
                    <a:pt x="9" y="140"/>
                  </a:lnTo>
                  <a:lnTo>
                    <a:pt x="9" y="157"/>
                  </a:lnTo>
                  <a:lnTo>
                    <a:pt x="7" y="172"/>
                  </a:lnTo>
                  <a:lnTo>
                    <a:pt x="3" y="216"/>
                  </a:lnTo>
                  <a:lnTo>
                    <a:pt x="3" y="216"/>
                  </a:lnTo>
                  <a:lnTo>
                    <a:pt x="3" y="221"/>
                  </a:lnTo>
                  <a:lnTo>
                    <a:pt x="7" y="226"/>
                  </a:lnTo>
                  <a:lnTo>
                    <a:pt x="12" y="246"/>
                  </a:lnTo>
                  <a:lnTo>
                    <a:pt x="9" y="240"/>
                  </a:lnTo>
                  <a:lnTo>
                    <a:pt x="9" y="240"/>
                  </a:lnTo>
                  <a:lnTo>
                    <a:pt x="5" y="219"/>
                  </a:lnTo>
                  <a:lnTo>
                    <a:pt x="3" y="209"/>
                  </a:lnTo>
                  <a:lnTo>
                    <a:pt x="3" y="197"/>
                  </a:lnTo>
                  <a:lnTo>
                    <a:pt x="3" y="197"/>
                  </a:lnTo>
                  <a:lnTo>
                    <a:pt x="7" y="163"/>
                  </a:lnTo>
                  <a:lnTo>
                    <a:pt x="9" y="146"/>
                  </a:lnTo>
                  <a:lnTo>
                    <a:pt x="9" y="128"/>
                  </a:lnTo>
                  <a:lnTo>
                    <a:pt x="9" y="128"/>
                  </a:lnTo>
                  <a:lnTo>
                    <a:pt x="5" y="102"/>
                  </a:lnTo>
                  <a:lnTo>
                    <a:pt x="5" y="88"/>
                  </a:lnTo>
                  <a:lnTo>
                    <a:pt x="5" y="76"/>
                  </a:lnTo>
                  <a:lnTo>
                    <a:pt x="7" y="61"/>
                  </a:lnTo>
                  <a:lnTo>
                    <a:pt x="7" y="45"/>
                  </a:lnTo>
                  <a:lnTo>
                    <a:pt x="7" y="30"/>
                  </a:lnTo>
                  <a:lnTo>
                    <a:pt x="7" y="25"/>
                  </a:lnTo>
                  <a:lnTo>
                    <a:pt x="7" y="26"/>
                  </a:lnTo>
                  <a:lnTo>
                    <a:pt x="7" y="29"/>
                  </a:lnTo>
                  <a:lnTo>
                    <a:pt x="7" y="29"/>
                  </a:lnTo>
                  <a:lnTo>
                    <a:pt x="7" y="30"/>
                  </a:lnTo>
                  <a:lnTo>
                    <a:pt x="7" y="31"/>
                  </a:lnTo>
                  <a:lnTo>
                    <a:pt x="7" y="30"/>
                  </a:lnTo>
                  <a:lnTo>
                    <a:pt x="7" y="30"/>
                  </a:lnTo>
                  <a:lnTo>
                    <a:pt x="7" y="31"/>
                  </a:lnTo>
                  <a:lnTo>
                    <a:pt x="7" y="30"/>
                  </a:lnTo>
                  <a:lnTo>
                    <a:pt x="7" y="29"/>
                  </a:lnTo>
                  <a:lnTo>
                    <a:pt x="7" y="27"/>
                  </a:lnTo>
                  <a:lnTo>
                    <a:pt x="7" y="25"/>
                  </a:lnTo>
                  <a:lnTo>
                    <a:pt x="7" y="25"/>
                  </a:lnTo>
                  <a:lnTo>
                    <a:pt x="5" y="54"/>
                  </a:lnTo>
                  <a:lnTo>
                    <a:pt x="3" y="82"/>
                  </a:lnTo>
                  <a:lnTo>
                    <a:pt x="3" y="82"/>
                  </a:lnTo>
                  <a:lnTo>
                    <a:pt x="7" y="117"/>
                  </a:lnTo>
                  <a:lnTo>
                    <a:pt x="9" y="134"/>
                  </a:lnTo>
                  <a:lnTo>
                    <a:pt x="9" y="151"/>
                  </a:lnTo>
                  <a:lnTo>
                    <a:pt x="9" y="151"/>
                  </a:lnTo>
                  <a:lnTo>
                    <a:pt x="7" y="173"/>
                  </a:lnTo>
                  <a:lnTo>
                    <a:pt x="3" y="195"/>
                  </a:lnTo>
                  <a:lnTo>
                    <a:pt x="3" y="206"/>
                  </a:lnTo>
                  <a:lnTo>
                    <a:pt x="3" y="216"/>
                  </a:lnTo>
                  <a:lnTo>
                    <a:pt x="5" y="228"/>
                  </a:lnTo>
                  <a:lnTo>
                    <a:pt x="9" y="239"/>
                  </a:lnTo>
                  <a:lnTo>
                    <a:pt x="9" y="239"/>
                  </a:lnTo>
                  <a:lnTo>
                    <a:pt x="5" y="228"/>
                  </a:lnTo>
                  <a:lnTo>
                    <a:pt x="3" y="216"/>
                  </a:lnTo>
                  <a:lnTo>
                    <a:pt x="3" y="206"/>
                  </a:lnTo>
                  <a:lnTo>
                    <a:pt x="3" y="195"/>
                  </a:lnTo>
                  <a:lnTo>
                    <a:pt x="9" y="149"/>
                  </a:lnTo>
                  <a:lnTo>
                    <a:pt x="9" y="149"/>
                  </a:lnTo>
                  <a:lnTo>
                    <a:pt x="9" y="131"/>
                  </a:lnTo>
                  <a:lnTo>
                    <a:pt x="7" y="114"/>
                  </a:lnTo>
                  <a:lnTo>
                    <a:pt x="5" y="94"/>
                  </a:lnTo>
                  <a:lnTo>
                    <a:pt x="5" y="76"/>
                  </a:lnTo>
                  <a:lnTo>
                    <a:pt x="7" y="41"/>
                  </a:lnTo>
                  <a:lnTo>
                    <a:pt x="7" y="57"/>
                  </a:lnTo>
                  <a:lnTo>
                    <a:pt x="7" y="30"/>
                  </a:lnTo>
                  <a:lnTo>
                    <a:pt x="7" y="25"/>
                  </a:lnTo>
                  <a:lnTo>
                    <a:pt x="7" y="27"/>
                  </a:lnTo>
                  <a:lnTo>
                    <a:pt x="7" y="29"/>
                  </a:lnTo>
                  <a:lnTo>
                    <a:pt x="7" y="29"/>
                  </a:lnTo>
                  <a:lnTo>
                    <a:pt x="7" y="30"/>
                  </a:lnTo>
                  <a:lnTo>
                    <a:pt x="7" y="31"/>
                  </a:lnTo>
                  <a:lnTo>
                    <a:pt x="7" y="36"/>
                  </a:lnTo>
                  <a:lnTo>
                    <a:pt x="7" y="56"/>
                  </a:lnTo>
                  <a:lnTo>
                    <a:pt x="5" y="74"/>
                  </a:lnTo>
                  <a:lnTo>
                    <a:pt x="5" y="74"/>
                  </a:lnTo>
                  <a:lnTo>
                    <a:pt x="5" y="96"/>
                  </a:lnTo>
                  <a:lnTo>
                    <a:pt x="7" y="117"/>
                  </a:lnTo>
                  <a:lnTo>
                    <a:pt x="7" y="117"/>
                  </a:lnTo>
                  <a:lnTo>
                    <a:pt x="7" y="141"/>
                  </a:lnTo>
                  <a:lnTo>
                    <a:pt x="7" y="165"/>
                  </a:lnTo>
                  <a:lnTo>
                    <a:pt x="5" y="212"/>
                  </a:lnTo>
                  <a:lnTo>
                    <a:pt x="5" y="212"/>
                  </a:lnTo>
                  <a:lnTo>
                    <a:pt x="9" y="240"/>
                  </a:lnTo>
                  <a:lnTo>
                    <a:pt x="12" y="269"/>
                  </a:lnTo>
                  <a:lnTo>
                    <a:pt x="12" y="273"/>
                  </a:lnTo>
                  <a:lnTo>
                    <a:pt x="12" y="265"/>
                  </a:lnTo>
                  <a:lnTo>
                    <a:pt x="12" y="265"/>
                  </a:lnTo>
                  <a:lnTo>
                    <a:pt x="12" y="258"/>
                  </a:lnTo>
                  <a:lnTo>
                    <a:pt x="12" y="256"/>
                  </a:lnTo>
                  <a:lnTo>
                    <a:pt x="12" y="253"/>
                  </a:lnTo>
                  <a:lnTo>
                    <a:pt x="12" y="258"/>
                  </a:lnTo>
                  <a:lnTo>
                    <a:pt x="12" y="267"/>
                  </a:lnTo>
                  <a:lnTo>
                    <a:pt x="7" y="286"/>
                  </a:lnTo>
                  <a:lnTo>
                    <a:pt x="7" y="286"/>
                  </a:lnTo>
                  <a:lnTo>
                    <a:pt x="5" y="295"/>
                  </a:lnTo>
                  <a:lnTo>
                    <a:pt x="5" y="305"/>
                  </a:lnTo>
                  <a:lnTo>
                    <a:pt x="5" y="305"/>
                  </a:lnTo>
                  <a:lnTo>
                    <a:pt x="9" y="325"/>
                  </a:lnTo>
                  <a:lnTo>
                    <a:pt x="9" y="345"/>
                  </a:lnTo>
                  <a:lnTo>
                    <a:pt x="9" y="337"/>
                  </a:lnTo>
                  <a:lnTo>
                    <a:pt x="3" y="366"/>
                  </a:lnTo>
                  <a:lnTo>
                    <a:pt x="0" y="375"/>
                  </a:lnTo>
                  <a:lnTo>
                    <a:pt x="0" y="386"/>
                  </a:lnTo>
                  <a:lnTo>
                    <a:pt x="0" y="408"/>
                  </a:lnTo>
                  <a:lnTo>
                    <a:pt x="0" y="416"/>
                  </a:lnTo>
                  <a:lnTo>
                    <a:pt x="0" y="423"/>
                  </a:lnTo>
                  <a:lnTo>
                    <a:pt x="0" y="443"/>
                  </a:lnTo>
                  <a:lnTo>
                    <a:pt x="0" y="477"/>
                  </a:lnTo>
                  <a:lnTo>
                    <a:pt x="0" y="463"/>
                  </a:lnTo>
                  <a:lnTo>
                    <a:pt x="0" y="495"/>
                  </a:lnTo>
                  <a:lnTo>
                    <a:pt x="3" y="510"/>
                  </a:lnTo>
                  <a:lnTo>
                    <a:pt x="5" y="526"/>
                  </a:lnTo>
                  <a:lnTo>
                    <a:pt x="5" y="544"/>
                  </a:lnTo>
                  <a:lnTo>
                    <a:pt x="5" y="547"/>
                  </a:lnTo>
                  <a:lnTo>
                    <a:pt x="7" y="557"/>
                  </a:lnTo>
                  <a:lnTo>
                    <a:pt x="7" y="556"/>
                  </a:lnTo>
                  <a:lnTo>
                    <a:pt x="7" y="556"/>
                  </a:lnTo>
                  <a:lnTo>
                    <a:pt x="7" y="556"/>
                  </a:lnTo>
                  <a:lnTo>
                    <a:pt x="7" y="556"/>
                  </a:lnTo>
                  <a:lnTo>
                    <a:pt x="7" y="556"/>
                  </a:lnTo>
                  <a:lnTo>
                    <a:pt x="7" y="556"/>
                  </a:lnTo>
                  <a:lnTo>
                    <a:pt x="7" y="556"/>
                  </a:lnTo>
                  <a:lnTo>
                    <a:pt x="7" y="557"/>
                  </a:lnTo>
                  <a:lnTo>
                    <a:pt x="7" y="556"/>
                  </a:lnTo>
                  <a:lnTo>
                    <a:pt x="7" y="556"/>
                  </a:lnTo>
                  <a:lnTo>
                    <a:pt x="7" y="556"/>
                  </a:lnTo>
                  <a:lnTo>
                    <a:pt x="7" y="556"/>
                  </a:lnTo>
                  <a:lnTo>
                    <a:pt x="7" y="556"/>
                  </a:lnTo>
                  <a:lnTo>
                    <a:pt x="7" y="556"/>
                  </a:lnTo>
                  <a:lnTo>
                    <a:pt x="7" y="556"/>
                  </a:lnTo>
                  <a:lnTo>
                    <a:pt x="7" y="556"/>
                  </a:lnTo>
                  <a:lnTo>
                    <a:pt x="7" y="556"/>
                  </a:lnTo>
                  <a:lnTo>
                    <a:pt x="7" y="557"/>
                  </a:lnTo>
                  <a:lnTo>
                    <a:pt x="7" y="557"/>
                  </a:lnTo>
                  <a:lnTo>
                    <a:pt x="7" y="556"/>
                  </a:lnTo>
                  <a:lnTo>
                    <a:pt x="7" y="556"/>
                  </a:lnTo>
                  <a:lnTo>
                    <a:pt x="7" y="556"/>
                  </a:lnTo>
                  <a:lnTo>
                    <a:pt x="7" y="556"/>
                  </a:lnTo>
                  <a:lnTo>
                    <a:pt x="7" y="556"/>
                  </a:lnTo>
                  <a:lnTo>
                    <a:pt x="7" y="556"/>
                  </a:lnTo>
                  <a:lnTo>
                    <a:pt x="7" y="556"/>
                  </a:lnTo>
                  <a:lnTo>
                    <a:pt x="7" y="557"/>
                  </a:lnTo>
                  <a:lnTo>
                    <a:pt x="7" y="556"/>
                  </a:lnTo>
                  <a:lnTo>
                    <a:pt x="7" y="556"/>
                  </a:lnTo>
                  <a:lnTo>
                    <a:pt x="7" y="556"/>
                  </a:lnTo>
                  <a:lnTo>
                    <a:pt x="7" y="556"/>
                  </a:lnTo>
                  <a:lnTo>
                    <a:pt x="7" y="556"/>
                  </a:lnTo>
                  <a:lnTo>
                    <a:pt x="7" y="556"/>
                  </a:lnTo>
                  <a:lnTo>
                    <a:pt x="7" y="556"/>
                  </a:lnTo>
                  <a:lnTo>
                    <a:pt x="7" y="557"/>
                  </a:lnTo>
                  <a:lnTo>
                    <a:pt x="7" y="557"/>
                  </a:lnTo>
                  <a:lnTo>
                    <a:pt x="7" y="557"/>
                  </a:lnTo>
                  <a:lnTo>
                    <a:pt x="7" y="555"/>
                  </a:lnTo>
                  <a:lnTo>
                    <a:pt x="7" y="555"/>
                  </a:lnTo>
                  <a:lnTo>
                    <a:pt x="23" y="557"/>
                  </a:lnTo>
                  <a:lnTo>
                    <a:pt x="41" y="558"/>
                  </a:lnTo>
                  <a:lnTo>
                    <a:pt x="75" y="559"/>
                  </a:lnTo>
                  <a:lnTo>
                    <a:pt x="110" y="558"/>
                  </a:lnTo>
                  <a:lnTo>
                    <a:pt x="144" y="556"/>
                  </a:lnTo>
                  <a:lnTo>
                    <a:pt x="144" y="556"/>
                  </a:lnTo>
                  <a:lnTo>
                    <a:pt x="148" y="555"/>
                  </a:lnTo>
                  <a:lnTo>
                    <a:pt x="150" y="551"/>
                  </a:lnTo>
                  <a:lnTo>
                    <a:pt x="148" y="546"/>
                  </a:lnTo>
                  <a:lnTo>
                    <a:pt x="148" y="546"/>
                  </a:lnTo>
                  <a:lnTo>
                    <a:pt x="146" y="543"/>
                  </a:lnTo>
                  <a:lnTo>
                    <a:pt x="141" y="539"/>
                  </a:lnTo>
                  <a:lnTo>
                    <a:pt x="141" y="539"/>
                  </a:lnTo>
                  <a:lnTo>
                    <a:pt x="139" y="536"/>
                  </a:lnTo>
                  <a:lnTo>
                    <a:pt x="141" y="532"/>
                  </a:lnTo>
                  <a:lnTo>
                    <a:pt x="144" y="530"/>
                  </a:lnTo>
                  <a:lnTo>
                    <a:pt x="148" y="526"/>
                  </a:lnTo>
                  <a:lnTo>
                    <a:pt x="157" y="521"/>
                  </a:lnTo>
                  <a:lnTo>
                    <a:pt x="164" y="516"/>
                  </a:lnTo>
                  <a:lnTo>
                    <a:pt x="196" y="488"/>
                  </a:lnTo>
                  <a:lnTo>
                    <a:pt x="196" y="488"/>
                  </a:lnTo>
                  <a:lnTo>
                    <a:pt x="196" y="484"/>
                  </a:lnTo>
                  <a:lnTo>
                    <a:pt x="194" y="482"/>
                  </a:lnTo>
                  <a:lnTo>
                    <a:pt x="189" y="479"/>
                  </a:lnTo>
                  <a:lnTo>
                    <a:pt x="187" y="477"/>
                  </a:lnTo>
                  <a:lnTo>
                    <a:pt x="187" y="477"/>
                  </a:lnTo>
                  <a:lnTo>
                    <a:pt x="187" y="472"/>
                  </a:lnTo>
                  <a:lnTo>
                    <a:pt x="187" y="467"/>
                  </a:lnTo>
                  <a:lnTo>
                    <a:pt x="189" y="458"/>
                  </a:lnTo>
                  <a:lnTo>
                    <a:pt x="189" y="458"/>
                  </a:lnTo>
                  <a:lnTo>
                    <a:pt x="191" y="452"/>
                  </a:lnTo>
                  <a:lnTo>
                    <a:pt x="189" y="447"/>
                  </a:lnTo>
                  <a:lnTo>
                    <a:pt x="185" y="436"/>
                  </a:lnTo>
                  <a:lnTo>
                    <a:pt x="173" y="426"/>
                  </a:lnTo>
                  <a:lnTo>
                    <a:pt x="160" y="417"/>
                  </a:lnTo>
                  <a:lnTo>
                    <a:pt x="160" y="417"/>
                  </a:lnTo>
                  <a:close/>
                </a:path>
              </a:pathLst>
            </a:custGeom>
            <a:grpFill/>
            <a:ln w="3175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54"/>
            <p:cNvSpPr>
              <a:spLocks/>
            </p:cNvSpPr>
            <p:nvPr/>
          </p:nvSpPr>
          <p:spPr bwMode="auto">
            <a:xfrm rot="16200000">
              <a:off x="3116308" y="4891093"/>
              <a:ext cx="1487628" cy="2166705"/>
            </a:xfrm>
            <a:custGeom>
              <a:avLst/>
              <a:gdLst>
                <a:gd name="T0" fmla="*/ 940 w 947"/>
                <a:gd name="T1" fmla="*/ 604 h 817"/>
                <a:gd name="T2" fmla="*/ 942 w 947"/>
                <a:gd name="T3" fmla="*/ 588 h 817"/>
                <a:gd name="T4" fmla="*/ 942 w 947"/>
                <a:gd name="T5" fmla="*/ 554 h 817"/>
                <a:gd name="T6" fmla="*/ 944 w 947"/>
                <a:gd name="T7" fmla="*/ 533 h 817"/>
                <a:gd name="T8" fmla="*/ 944 w 947"/>
                <a:gd name="T9" fmla="*/ 496 h 817"/>
                <a:gd name="T10" fmla="*/ 947 w 947"/>
                <a:gd name="T11" fmla="*/ 432 h 817"/>
                <a:gd name="T12" fmla="*/ 944 w 947"/>
                <a:gd name="T13" fmla="*/ 267 h 817"/>
                <a:gd name="T14" fmla="*/ 942 w 947"/>
                <a:gd name="T15" fmla="*/ 250 h 817"/>
                <a:gd name="T16" fmla="*/ 944 w 947"/>
                <a:gd name="T17" fmla="*/ 227 h 817"/>
                <a:gd name="T18" fmla="*/ 924 w 947"/>
                <a:gd name="T19" fmla="*/ 0 h 817"/>
                <a:gd name="T20" fmla="*/ 908 w 947"/>
                <a:gd name="T21" fmla="*/ 0 h 817"/>
                <a:gd name="T22" fmla="*/ 865 w 947"/>
                <a:gd name="T23" fmla="*/ 18 h 817"/>
                <a:gd name="T24" fmla="*/ 799 w 947"/>
                <a:gd name="T25" fmla="*/ 53 h 817"/>
                <a:gd name="T26" fmla="*/ 680 w 947"/>
                <a:gd name="T27" fmla="*/ 100 h 817"/>
                <a:gd name="T28" fmla="*/ 612 w 947"/>
                <a:gd name="T29" fmla="*/ 108 h 817"/>
                <a:gd name="T30" fmla="*/ 485 w 947"/>
                <a:gd name="T31" fmla="*/ 177 h 817"/>
                <a:gd name="T32" fmla="*/ 494 w 947"/>
                <a:gd name="T33" fmla="*/ 218 h 817"/>
                <a:gd name="T34" fmla="*/ 573 w 947"/>
                <a:gd name="T35" fmla="*/ 240 h 817"/>
                <a:gd name="T36" fmla="*/ 576 w 947"/>
                <a:gd name="T37" fmla="*/ 256 h 817"/>
                <a:gd name="T38" fmla="*/ 564 w 947"/>
                <a:gd name="T39" fmla="*/ 306 h 817"/>
                <a:gd name="T40" fmla="*/ 535 w 947"/>
                <a:gd name="T41" fmla="*/ 322 h 817"/>
                <a:gd name="T42" fmla="*/ 364 w 947"/>
                <a:gd name="T43" fmla="*/ 379 h 817"/>
                <a:gd name="T44" fmla="*/ 234 w 947"/>
                <a:gd name="T45" fmla="*/ 429 h 817"/>
                <a:gd name="T46" fmla="*/ 196 w 947"/>
                <a:gd name="T47" fmla="*/ 434 h 817"/>
                <a:gd name="T48" fmla="*/ 125 w 947"/>
                <a:gd name="T49" fmla="*/ 448 h 817"/>
                <a:gd name="T50" fmla="*/ 82 w 947"/>
                <a:gd name="T51" fmla="*/ 458 h 817"/>
                <a:gd name="T52" fmla="*/ 41 w 947"/>
                <a:gd name="T53" fmla="*/ 501 h 817"/>
                <a:gd name="T54" fmla="*/ 25 w 947"/>
                <a:gd name="T55" fmla="*/ 545 h 817"/>
                <a:gd name="T56" fmla="*/ 9 w 947"/>
                <a:gd name="T57" fmla="*/ 573 h 817"/>
                <a:gd name="T58" fmla="*/ 16 w 947"/>
                <a:gd name="T59" fmla="*/ 583 h 817"/>
                <a:gd name="T60" fmla="*/ 32 w 947"/>
                <a:gd name="T61" fmla="*/ 579 h 817"/>
                <a:gd name="T62" fmla="*/ 161 w 947"/>
                <a:gd name="T63" fmla="*/ 561 h 817"/>
                <a:gd name="T64" fmla="*/ 200 w 947"/>
                <a:gd name="T65" fmla="*/ 559 h 817"/>
                <a:gd name="T66" fmla="*/ 252 w 947"/>
                <a:gd name="T67" fmla="*/ 576 h 817"/>
                <a:gd name="T68" fmla="*/ 280 w 947"/>
                <a:gd name="T69" fmla="*/ 571 h 817"/>
                <a:gd name="T70" fmla="*/ 275 w 947"/>
                <a:gd name="T71" fmla="*/ 581 h 817"/>
                <a:gd name="T72" fmla="*/ 312 w 947"/>
                <a:gd name="T73" fmla="*/ 593 h 817"/>
                <a:gd name="T74" fmla="*/ 325 w 947"/>
                <a:gd name="T75" fmla="*/ 610 h 817"/>
                <a:gd name="T76" fmla="*/ 346 w 947"/>
                <a:gd name="T77" fmla="*/ 618 h 817"/>
                <a:gd name="T78" fmla="*/ 366 w 947"/>
                <a:gd name="T79" fmla="*/ 632 h 817"/>
                <a:gd name="T80" fmla="*/ 380 w 947"/>
                <a:gd name="T81" fmla="*/ 625 h 817"/>
                <a:gd name="T82" fmla="*/ 391 w 947"/>
                <a:gd name="T83" fmla="*/ 648 h 817"/>
                <a:gd name="T84" fmla="*/ 382 w 947"/>
                <a:gd name="T85" fmla="*/ 650 h 817"/>
                <a:gd name="T86" fmla="*/ 455 w 947"/>
                <a:gd name="T87" fmla="*/ 714 h 817"/>
                <a:gd name="T88" fmla="*/ 496 w 947"/>
                <a:gd name="T89" fmla="*/ 733 h 817"/>
                <a:gd name="T90" fmla="*/ 537 w 947"/>
                <a:gd name="T91" fmla="*/ 733 h 817"/>
                <a:gd name="T92" fmla="*/ 528 w 947"/>
                <a:gd name="T93" fmla="*/ 740 h 817"/>
                <a:gd name="T94" fmla="*/ 514 w 947"/>
                <a:gd name="T95" fmla="*/ 756 h 817"/>
                <a:gd name="T96" fmla="*/ 539 w 947"/>
                <a:gd name="T97" fmla="*/ 797 h 817"/>
                <a:gd name="T98" fmla="*/ 610 w 947"/>
                <a:gd name="T99" fmla="*/ 808 h 817"/>
                <a:gd name="T100" fmla="*/ 633 w 947"/>
                <a:gd name="T101" fmla="*/ 803 h 817"/>
                <a:gd name="T102" fmla="*/ 696 w 947"/>
                <a:gd name="T103" fmla="*/ 817 h 817"/>
                <a:gd name="T104" fmla="*/ 767 w 947"/>
                <a:gd name="T105" fmla="*/ 807 h 817"/>
                <a:gd name="T106" fmla="*/ 796 w 947"/>
                <a:gd name="T107" fmla="*/ 799 h 817"/>
                <a:gd name="T108" fmla="*/ 826 w 947"/>
                <a:gd name="T109" fmla="*/ 797 h 817"/>
                <a:gd name="T110" fmla="*/ 890 w 947"/>
                <a:gd name="T111" fmla="*/ 781 h 817"/>
                <a:gd name="T112" fmla="*/ 942 w 947"/>
                <a:gd name="T113" fmla="*/ 74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7" h="817">
                  <a:moveTo>
                    <a:pt x="940" y="625"/>
                  </a:moveTo>
                  <a:lnTo>
                    <a:pt x="940" y="626"/>
                  </a:lnTo>
                  <a:lnTo>
                    <a:pt x="940" y="624"/>
                  </a:lnTo>
                  <a:lnTo>
                    <a:pt x="940" y="619"/>
                  </a:lnTo>
                  <a:lnTo>
                    <a:pt x="940" y="617"/>
                  </a:lnTo>
                  <a:lnTo>
                    <a:pt x="940" y="614"/>
                  </a:lnTo>
                  <a:lnTo>
                    <a:pt x="940" y="606"/>
                  </a:lnTo>
                  <a:lnTo>
                    <a:pt x="940" y="604"/>
                  </a:lnTo>
                  <a:lnTo>
                    <a:pt x="940" y="601"/>
                  </a:lnTo>
                  <a:lnTo>
                    <a:pt x="940" y="594"/>
                  </a:lnTo>
                  <a:lnTo>
                    <a:pt x="940" y="597"/>
                  </a:lnTo>
                  <a:lnTo>
                    <a:pt x="940" y="595"/>
                  </a:lnTo>
                  <a:lnTo>
                    <a:pt x="940" y="594"/>
                  </a:lnTo>
                  <a:lnTo>
                    <a:pt x="942" y="591"/>
                  </a:lnTo>
                  <a:lnTo>
                    <a:pt x="942" y="591"/>
                  </a:lnTo>
                  <a:lnTo>
                    <a:pt x="942" y="588"/>
                  </a:lnTo>
                  <a:lnTo>
                    <a:pt x="942" y="585"/>
                  </a:lnTo>
                  <a:lnTo>
                    <a:pt x="942" y="582"/>
                  </a:lnTo>
                  <a:lnTo>
                    <a:pt x="942" y="580"/>
                  </a:lnTo>
                  <a:lnTo>
                    <a:pt x="942" y="565"/>
                  </a:lnTo>
                  <a:lnTo>
                    <a:pt x="942" y="563"/>
                  </a:lnTo>
                  <a:lnTo>
                    <a:pt x="942" y="565"/>
                  </a:lnTo>
                  <a:lnTo>
                    <a:pt x="942" y="557"/>
                  </a:lnTo>
                  <a:lnTo>
                    <a:pt x="942" y="554"/>
                  </a:lnTo>
                  <a:lnTo>
                    <a:pt x="944" y="545"/>
                  </a:lnTo>
                  <a:lnTo>
                    <a:pt x="944" y="544"/>
                  </a:lnTo>
                  <a:lnTo>
                    <a:pt x="944" y="536"/>
                  </a:lnTo>
                  <a:lnTo>
                    <a:pt x="944" y="537"/>
                  </a:lnTo>
                  <a:lnTo>
                    <a:pt x="944" y="537"/>
                  </a:lnTo>
                  <a:lnTo>
                    <a:pt x="944" y="532"/>
                  </a:lnTo>
                  <a:lnTo>
                    <a:pt x="944" y="532"/>
                  </a:lnTo>
                  <a:lnTo>
                    <a:pt x="944" y="533"/>
                  </a:lnTo>
                  <a:lnTo>
                    <a:pt x="944" y="526"/>
                  </a:lnTo>
                  <a:lnTo>
                    <a:pt x="944" y="495"/>
                  </a:lnTo>
                  <a:lnTo>
                    <a:pt x="944" y="494"/>
                  </a:lnTo>
                  <a:lnTo>
                    <a:pt x="944" y="494"/>
                  </a:lnTo>
                  <a:lnTo>
                    <a:pt x="944" y="494"/>
                  </a:lnTo>
                  <a:lnTo>
                    <a:pt x="944" y="495"/>
                  </a:lnTo>
                  <a:lnTo>
                    <a:pt x="944" y="495"/>
                  </a:lnTo>
                  <a:lnTo>
                    <a:pt x="944" y="496"/>
                  </a:lnTo>
                  <a:lnTo>
                    <a:pt x="944" y="496"/>
                  </a:lnTo>
                  <a:lnTo>
                    <a:pt x="944" y="496"/>
                  </a:lnTo>
                  <a:lnTo>
                    <a:pt x="944" y="493"/>
                  </a:lnTo>
                  <a:lnTo>
                    <a:pt x="944" y="487"/>
                  </a:lnTo>
                  <a:lnTo>
                    <a:pt x="944" y="478"/>
                  </a:lnTo>
                  <a:lnTo>
                    <a:pt x="944" y="459"/>
                  </a:lnTo>
                  <a:lnTo>
                    <a:pt x="944" y="455"/>
                  </a:lnTo>
                  <a:lnTo>
                    <a:pt x="947" y="432"/>
                  </a:lnTo>
                  <a:lnTo>
                    <a:pt x="947" y="432"/>
                  </a:lnTo>
                  <a:lnTo>
                    <a:pt x="947" y="368"/>
                  </a:lnTo>
                  <a:lnTo>
                    <a:pt x="947" y="305"/>
                  </a:lnTo>
                  <a:lnTo>
                    <a:pt x="947" y="305"/>
                  </a:lnTo>
                  <a:lnTo>
                    <a:pt x="947" y="286"/>
                  </a:lnTo>
                  <a:lnTo>
                    <a:pt x="944" y="268"/>
                  </a:lnTo>
                  <a:lnTo>
                    <a:pt x="944" y="267"/>
                  </a:lnTo>
                  <a:lnTo>
                    <a:pt x="944" y="267"/>
                  </a:lnTo>
                  <a:lnTo>
                    <a:pt x="944" y="264"/>
                  </a:lnTo>
                  <a:lnTo>
                    <a:pt x="944" y="264"/>
                  </a:lnTo>
                  <a:lnTo>
                    <a:pt x="944" y="264"/>
                  </a:lnTo>
                  <a:lnTo>
                    <a:pt x="944" y="267"/>
                  </a:lnTo>
                  <a:lnTo>
                    <a:pt x="944" y="268"/>
                  </a:lnTo>
                  <a:lnTo>
                    <a:pt x="944" y="265"/>
                  </a:lnTo>
                  <a:lnTo>
                    <a:pt x="944" y="257"/>
                  </a:lnTo>
                  <a:lnTo>
                    <a:pt x="942" y="250"/>
                  </a:lnTo>
                  <a:lnTo>
                    <a:pt x="944" y="268"/>
                  </a:lnTo>
                  <a:lnTo>
                    <a:pt x="944" y="265"/>
                  </a:lnTo>
                  <a:lnTo>
                    <a:pt x="944" y="262"/>
                  </a:lnTo>
                  <a:lnTo>
                    <a:pt x="944" y="237"/>
                  </a:lnTo>
                  <a:lnTo>
                    <a:pt x="944" y="238"/>
                  </a:lnTo>
                  <a:lnTo>
                    <a:pt x="944" y="237"/>
                  </a:lnTo>
                  <a:lnTo>
                    <a:pt x="944" y="233"/>
                  </a:lnTo>
                  <a:lnTo>
                    <a:pt x="944" y="227"/>
                  </a:lnTo>
                  <a:lnTo>
                    <a:pt x="885" y="221"/>
                  </a:lnTo>
                  <a:lnTo>
                    <a:pt x="885" y="221"/>
                  </a:lnTo>
                  <a:lnTo>
                    <a:pt x="908" y="111"/>
                  </a:lnTo>
                  <a:lnTo>
                    <a:pt x="917" y="56"/>
                  </a:lnTo>
                  <a:lnTo>
                    <a:pt x="926" y="1"/>
                  </a:lnTo>
                  <a:lnTo>
                    <a:pt x="926" y="1"/>
                  </a:lnTo>
                  <a:lnTo>
                    <a:pt x="926" y="0"/>
                  </a:lnTo>
                  <a:lnTo>
                    <a:pt x="924" y="0"/>
                  </a:lnTo>
                  <a:lnTo>
                    <a:pt x="924" y="0"/>
                  </a:lnTo>
                  <a:lnTo>
                    <a:pt x="922" y="1"/>
                  </a:lnTo>
                  <a:lnTo>
                    <a:pt x="919" y="2"/>
                  </a:lnTo>
                  <a:lnTo>
                    <a:pt x="917" y="2"/>
                  </a:lnTo>
                  <a:lnTo>
                    <a:pt x="917" y="2"/>
                  </a:lnTo>
                  <a:lnTo>
                    <a:pt x="913" y="0"/>
                  </a:lnTo>
                  <a:lnTo>
                    <a:pt x="913" y="0"/>
                  </a:lnTo>
                  <a:lnTo>
                    <a:pt x="908" y="0"/>
                  </a:lnTo>
                  <a:lnTo>
                    <a:pt x="908" y="0"/>
                  </a:lnTo>
                  <a:lnTo>
                    <a:pt x="903" y="0"/>
                  </a:lnTo>
                  <a:lnTo>
                    <a:pt x="901" y="2"/>
                  </a:lnTo>
                  <a:lnTo>
                    <a:pt x="894" y="6"/>
                  </a:lnTo>
                  <a:lnTo>
                    <a:pt x="887" y="11"/>
                  </a:lnTo>
                  <a:lnTo>
                    <a:pt x="881" y="14"/>
                  </a:lnTo>
                  <a:lnTo>
                    <a:pt x="881" y="14"/>
                  </a:lnTo>
                  <a:lnTo>
                    <a:pt x="865" y="18"/>
                  </a:lnTo>
                  <a:lnTo>
                    <a:pt x="849" y="22"/>
                  </a:lnTo>
                  <a:lnTo>
                    <a:pt x="849" y="22"/>
                  </a:lnTo>
                  <a:lnTo>
                    <a:pt x="840" y="25"/>
                  </a:lnTo>
                  <a:lnTo>
                    <a:pt x="835" y="29"/>
                  </a:lnTo>
                  <a:lnTo>
                    <a:pt x="831" y="32"/>
                  </a:lnTo>
                  <a:lnTo>
                    <a:pt x="826" y="37"/>
                  </a:lnTo>
                  <a:lnTo>
                    <a:pt x="826" y="37"/>
                  </a:lnTo>
                  <a:lnTo>
                    <a:pt x="799" y="53"/>
                  </a:lnTo>
                  <a:lnTo>
                    <a:pt x="771" y="67"/>
                  </a:lnTo>
                  <a:lnTo>
                    <a:pt x="712" y="96"/>
                  </a:lnTo>
                  <a:lnTo>
                    <a:pt x="712" y="96"/>
                  </a:lnTo>
                  <a:lnTo>
                    <a:pt x="705" y="98"/>
                  </a:lnTo>
                  <a:lnTo>
                    <a:pt x="696" y="99"/>
                  </a:lnTo>
                  <a:lnTo>
                    <a:pt x="689" y="99"/>
                  </a:lnTo>
                  <a:lnTo>
                    <a:pt x="680" y="100"/>
                  </a:lnTo>
                  <a:lnTo>
                    <a:pt x="680" y="100"/>
                  </a:lnTo>
                  <a:lnTo>
                    <a:pt x="676" y="102"/>
                  </a:lnTo>
                  <a:lnTo>
                    <a:pt x="669" y="105"/>
                  </a:lnTo>
                  <a:lnTo>
                    <a:pt x="662" y="108"/>
                  </a:lnTo>
                  <a:lnTo>
                    <a:pt x="655" y="108"/>
                  </a:lnTo>
                  <a:lnTo>
                    <a:pt x="655" y="108"/>
                  </a:lnTo>
                  <a:lnTo>
                    <a:pt x="633" y="108"/>
                  </a:lnTo>
                  <a:lnTo>
                    <a:pt x="612" y="108"/>
                  </a:lnTo>
                  <a:lnTo>
                    <a:pt x="612" y="108"/>
                  </a:lnTo>
                  <a:lnTo>
                    <a:pt x="603" y="108"/>
                  </a:lnTo>
                  <a:lnTo>
                    <a:pt x="592" y="110"/>
                  </a:lnTo>
                  <a:lnTo>
                    <a:pt x="580" y="114"/>
                  </a:lnTo>
                  <a:lnTo>
                    <a:pt x="569" y="118"/>
                  </a:lnTo>
                  <a:lnTo>
                    <a:pt x="546" y="130"/>
                  </a:lnTo>
                  <a:lnTo>
                    <a:pt x="521" y="146"/>
                  </a:lnTo>
                  <a:lnTo>
                    <a:pt x="501" y="161"/>
                  </a:lnTo>
                  <a:lnTo>
                    <a:pt x="485" y="177"/>
                  </a:lnTo>
                  <a:lnTo>
                    <a:pt x="473" y="190"/>
                  </a:lnTo>
                  <a:lnTo>
                    <a:pt x="469" y="196"/>
                  </a:lnTo>
                  <a:lnTo>
                    <a:pt x="469" y="201"/>
                  </a:lnTo>
                  <a:lnTo>
                    <a:pt x="469" y="201"/>
                  </a:lnTo>
                  <a:lnTo>
                    <a:pt x="469" y="204"/>
                  </a:lnTo>
                  <a:lnTo>
                    <a:pt x="471" y="207"/>
                  </a:lnTo>
                  <a:lnTo>
                    <a:pt x="480" y="213"/>
                  </a:lnTo>
                  <a:lnTo>
                    <a:pt x="494" y="218"/>
                  </a:lnTo>
                  <a:lnTo>
                    <a:pt x="510" y="221"/>
                  </a:lnTo>
                  <a:lnTo>
                    <a:pt x="544" y="228"/>
                  </a:lnTo>
                  <a:lnTo>
                    <a:pt x="557" y="232"/>
                  </a:lnTo>
                  <a:lnTo>
                    <a:pt x="569" y="236"/>
                  </a:lnTo>
                  <a:lnTo>
                    <a:pt x="569" y="236"/>
                  </a:lnTo>
                  <a:lnTo>
                    <a:pt x="571" y="238"/>
                  </a:lnTo>
                  <a:lnTo>
                    <a:pt x="573" y="240"/>
                  </a:lnTo>
                  <a:lnTo>
                    <a:pt x="573" y="240"/>
                  </a:lnTo>
                  <a:lnTo>
                    <a:pt x="573" y="243"/>
                  </a:lnTo>
                  <a:lnTo>
                    <a:pt x="571" y="246"/>
                  </a:lnTo>
                  <a:lnTo>
                    <a:pt x="567" y="251"/>
                  </a:lnTo>
                  <a:lnTo>
                    <a:pt x="567" y="251"/>
                  </a:lnTo>
                  <a:lnTo>
                    <a:pt x="569" y="252"/>
                  </a:lnTo>
                  <a:lnTo>
                    <a:pt x="569" y="252"/>
                  </a:lnTo>
                  <a:lnTo>
                    <a:pt x="569" y="252"/>
                  </a:lnTo>
                  <a:lnTo>
                    <a:pt x="576" y="256"/>
                  </a:lnTo>
                  <a:lnTo>
                    <a:pt x="585" y="258"/>
                  </a:lnTo>
                  <a:lnTo>
                    <a:pt x="560" y="301"/>
                  </a:lnTo>
                  <a:lnTo>
                    <a:pt x="560" y="301"/>
                  </a:lnTo>
                  <a:lnTo>
                    <a:pt x="560" y="302"/>
                  </a:lnTo>
                  <a:lnTo>
                    <a:pt x="560" y="304"/>
                  </a:lnTo>
                  <a:lnTo>
                    <a:pt x="562" y="305"/>
                  </a:lnTo>
                  <a:lnTo>
                    <a:pt x="564" y="306"/>
                  </a:lnTo>
                  <a:lnTo>
                    <a:pt x="564" y="306"/>
                  </a:lnTo>
                  <a:lnTo>
                    <a:pt x="562" y="310"/>
                  </a:lnTo>
                  <a:lnTo>
                    <a:pt x="557" y="313"/>
                  </a:lnTo>
                  <a:lnTo>
                    <a:pt x="555" y="317"/>
                  </a:lnTo>
                  <a:lnTo>
                    <a:pt x="548" y="319"/>
                  </a:lnTo>
                  <a:lnTo>
                    <a:pt x="548" y="319"/>
                  </a:lnTo>
                  <a:lnTo>
                    <a:pt x="542" y="320"/>
                  </a:lnTo>
                  <a:lnTo>
                    <a:pt x="535" y="322"/>
                  </a:lnTo>
                  <a:lnTo>
                    <a:pt x="535" y="322"/>
                  </a:lnTo>
                  <a:lnTo>
                    <a:pt x="523" y="326"/>
                  </a:lnTo>
                  <a:lnTo>
                    <a:pt x="514" y="331"/>
                  </a:lnTo>
                  <a:lnTo>
                    <a:pt x="496" y="343"/>
                  </a:lnTo>
                  <a:lnTo>
                    <a:pt x="475" y="353"/>
                  </a:lnTo>
                  <a:lnTo>
                    <a:pt x="464" y="357"/>
                  </a:lnTo>
                  <a:lnTo>
                    <a:pt x="453" y="361"/>
                  </a:lnTo>
                  <a:lnTo>
                    <a:pt x="364" y="379"/>
                  </a:lnTo>
                  <a:lnTo>
                    <a:pt x="364" y="379"/>
                  </a:lnTo>
                  <a:lnTo>
                    <a:pt x="348" y="384"/>
                  </a:lnTo>
                  <a:lnTo>
                    <a:pt x="332" y="389"/>
                  </a:lnTo>
                  <a:lnTo>
                    <a:pt x="305" y="400"/>
                  </a:lnTo>
                  <a:lnTo>
                    <a:pt x="277" y="414"/>
                  </a:lnTo>
                  <a:lnTo>
                    <a:pt x="248" y="426"/>
                  </a:lnTo>
                  <a:lnTo>
                    <a:pt x="248" y="426"/>
                  </a:lnTo>
                  <a:lnTo>
                    <a:pt x="241" y="428"/>
                  </a:lnTo>
                  <a:lnTo>
                    <a:pt x="234" y="429"/>
                  </a:lnTo>
                  <a:lnTo>
                    <a:pt x="225" y="430"/>
                  </a:lnTo>
                  <a:lnTo>
                    <a:pt x="218" y="430"/>
                  </a:lnTo>
                  <a:lnTo>
                    <a:pt x="218" y="430"/>
                  </a:lnTo>
                  <a:lnTo>
                    <a:pt x="214" y="429"/>
                  </a:lnTo>
                  <a:lnTo>
                    <a:pt x="207" y="429"/>
                  </a:lnTo>
                  <a:lnTo>
                    <a:pt x="207" y="429"/>
                  </a:lnTo>
                  <a:lnTo>
                    <a:pt x="202" y="433"/>
                  </a:lnTo>
                  <a:lnTo>
                    <a:pt x="196" y="434"/>
                  </a:lnTo>
                  <a:lnTo>
                    <a:pt x="196" y="434"/>
                  </a:lnTo>
                  <a:lnTo>
                    <a:pt x="180" y="435"/>
                  </a:lnTo>
                  <a:lnTo>
                    <a:pt x="161" y="436"/>
                  </a:lnTo>
                  <a:lnTo>
                    <a:pt x="161" y="436"/>
                  </a:lnTo>
                  <a:lnTo>
                    <a:pt x="152" y="438"/>
                  </a:lnTo>
                  <a:lnTo>
                    <a:pt x="143" y="441"/>
                  </a:lnTo>
                  <a:lnTo>
                    <a:pt x="125" y="448"/>
                  </a:lnTo>
                  <a:lnTo>
                    <a:pt x="125" y="448"/>
                  </a:lnTo>
                  <a:lnTo>
                    <a:pt x="118" y="449"/>
                  </a:lnTo>
                  <a:lnTo>
                    <a:pt x="114" y="451"/>
                  </a:lnTo>
                  <a:lnTo>
                    <a:pt x="100" y="451"/>
                  </a:lnTo>
                  <a:lnTo>
                    <a:pt x="89" y="453"/>
                  </a:lnTo>
                  <a:lnTo>
                    <a:pt x="84" y="454"/>
                  </a:lnTo>
                  <a:lnTo>
                    <a:pt x="82" y="457"/>
                  </a:lnTo>
                  <a:lnTo>
                    <a:pt x="82" y="457"/>
                  </a:lnTo>
                  <a:lnTo>
                    <a:pt x="82" y="458"/>
                  </a:lnTo>
                  <a:lnTo>
                    <a:pt x="82" y="459"/>
                  </a:lnTo>
                  <a:lnTo>
                    <a:pt x="82" y="459"/>
                  </a:lnTo>
                  <a:lnTo>
                    <a:pt x="79" y="464"/>
                  </a:lnTo>
                  <a:lnTo>
                    <a:pt x="77" y="469"/>
                  </a:lnTo>
                  <a:lnTo>
                    <a:pt x="77" y="469"/>
                  </a:lnTo>
                  <a:lnTo>
                    <a:pt x="66" y="481"/>
                  </a:lnTo>
                  <a:lnTo>
                    <a:pt x="54" y="490"/>
                  </a:lnTo>
                  <a:lnTo>
                    <a:pt x="41" y="501"/>
                  </a:lnTo>
                  <a:lnTo>
                    <a:pt x="36" y="507"/>
                  </a:lnTo>
                  <a:lnTo>
                    <a:pt x="34" y="513"/>
                  </a:lnTo>
                  <a:lnTo>
                    <a:pt x="34" y="513"/>
                  </a:lnTo>
                  <a:lnTo>
                    <a:pt x="32" y="520"/>
                  </a:lnTo>
                  <a:lnTo>
                    <a:pt x="29" y="527"/>
                  </a:lnTo>
                  <a:lnTo>
                    <a:pt x="27" y="542"/>
                  </a:lnTo>
                  <a:lnTo>
                    <a:pt x="27" y="542"/>
                  </a:lnTo>
                  <a:lnTo>
                    <a:pt x="25" y="545"/>
                  </a:lnTo>
                  <a:lnTo>
                    <a:pt x="23" y="549"/>
                  </a:lnTo>
                  <a:lnTo>
                    <a:pt x="11" y="555"/>
                  </a:lnTo>
                  <a:lnTo>
                    <a:pt x="2" y="562"/>
                  </a:lnTo>
                  <a:lnTo>
                    <a:pt x="0" y="565"/>
                  </a:lnTo>
                  <a:lnTo>
                    <a:pt x="0" y="569"/>
                  </a:lnTo>
                  <a:lnTo>
                    <a:pt x="0" y="569"/>
                  </a:lnTo>
                  <a:lnTo>
                    <a:pt x="2" y="571"/>
                  </a:lnTo>
                  <a:lnTo>
                    <a:pt x="9" y="573"/>
                  </a:lnTo>
                  <a:lnTo>
                    <a:pt x="13" y="574"/>
                  </a:lnTo>
                  <a:lnTo>
                    <a:pt x="16" y="576"/>
                  </a:lnTo>
                  <a:lnTo>
                    <a:pt x="16" y="576"/>
                  </a:lnTo>
                  <a:lnTo>
                    <a:pt x="16" y="577"/>
                  </a:lnTo>
                  <a:lnTo>
                    <a:pt x="16" y="579"/>
                  </a:lnTo>
                  <a:lnTo>
                    <a:pt x="16" y="582"/>
                  </a:lnTo>
                  <a:lnTo>
                    <a:pt x="16" y="582"/>
                  </a:lnTo>
                  <a:lnTo>
                    <a:pt x="16" y="583"/>
                  </a:lnTo>
                  <a:lnTo>
                    <a:pt x="18" y="583"/>
                  </a:lnTo>
                  <a:lnTo>
                    <a:pt x="18" y="583"/>
                  </a:lnTo>
                  <a:lnTo>
                    <a:pt x="23" y="585"/>
                  </a:lnTo>
                  <a:lnTo>
                    <a:pt x="25" y="585"/>
                  </a:lnTo>
                  <a:lnTo>
                    <a:pt x="25" y="583"/>
                  </a:lnTo>
                  <a:lnTo>
                    <a:pt x="32" y="579"/>
                  </a:lnTo>
                  <a:lnTo>
                    <a:pt x="32" y="579"/>
                  </a:lnTo>
                  <a:lnTo>
                    <a:pt x="32" y="579"/>
                  </a:lnTo>
                  <a:lnTo>
                    <a:pt x="34" y="579"/>
                  </a:lnTo>
                  <a:lnTo>
                    <a:pt x="34" y="579"/>
                  </a:lnTo>
                  <a:lnTo>
                    <a:pt x="86" y="568"/>
                  </a:lnTo>
                  <a:lnTo>
                    <a:pt x="114" y="563"/>
                  </a:lnTo>
                  <a:lnTo>
                    <a:pt x="141" y="559"/>
                  </a:lnTo>
                  <a:lnTo>
                    <a:pt x="141" y="559"/>
                  </a:lnTo>
                  <a:lnTo>
                    <a:pt x="152" y="559"/>
                  </a:lnTo>
                  <a:lnTo>
                    <a:pt x="161" y="561"/>
                  </a:lnTo>
                  <a:lnTo>
                    <a:pt x="180" y="565"/>
                  </a:lnTo>
                  <a:lnTo>
                    <a:pt x="180" y="565"/>
                  </a:lnTo>
                  <a:lnTo>
                    <a:pt x="186" y="567"/>
                  </a:lnTo>
                  <a:lnTo>
                    <a:pt x="191" y="567"/>
                  </a:lnTo>
                  <a:lnTo>
                    <a:pt x="193" y="565"/>
                  </a:lnTo>
                  <a:lnTo>
                    <a:pt x="193" y="565"/>
                  </a:lnTo>
                  <a:lnTo>
                    <a:pt x="196" y="562"/>
                  </a:lnTo>
                  <a:lnTo>
                    <a:pt x="200" y="559"/>
                  </a:lnTo>
                  <a:lnTo>
                    <a:pt x="200" y="559"/>
                  </a:lnTo>
                  <a:lnTo>
                    <a:pt x="202" y="561"/>
                  </a:lnTo>
                  <a:lnTo>
                    <a:pt x="202" y="561"/>
                  </a:lnTo>
                  <a:lnTo>
                    <a:pt x="207" y="567"/>
                  </a:lnTo>
                  <a:lnTo>
                    <a:pt x="209" y="569"/>
                  </a:lnTo>
                  <a:lnTo>
                    <a:pt x="216" y="570"/>
                  </a:lnTo>
                  <a:lnTo>
                    <a:pt x="252" y="576"/>
                  </a:lnTo>
                  <a:lnTo>
                    <a:pt x="252" y="576"/>
                  </a:lnTo>
                  <a:lnTo>
                    <a:pt x="252" y="574"/>
                  </a:lnTo>
                  <a:lnTo>
                    <a:pt x="255" y="573"/>
                  </a:lnTo>
                  <a:lnTo>
                    <a:pt x="255" y="573"/>
                  </a:lnTo>
                  <a:lnTo>
                    <a:pt x="259" y="570"/>
                  </a:lnTo>
                  <a:lnTo>
                    <a:pt x="264" y="570"/>
                  </a:lnTo>
                  <a:lnTo>
                    <a:pt x="273" y="570"/>
                  </a:lnTo>
                  <a:lnTo>
                    <a:pt x="273" y="570"/>
                  </a:lnTo>
                  <a:lnTo>
                    <a:pt x="280" y="571"/>
                  </a:lnTo>
                  <a:lnTo>
                    <a:pt x="282" y="573"/>
                  </a:lnTo>
                  <a:lnTo>
                    <a:pt x="282" y="575"/>
                  </a:lnTo>
                  <a:lnTo>
                    <a:pt x="282" y="575"/>
                  </a:lnTo>
                  <a:lnTo>
                    <a:pt x="282" y="576"/>
                  </a:lnTo>
                  <a:lnTo>
                    <a:pt x="277" y="577"/>
                  </a:lnTo>
                  <a:lnTo>
                    <a:pt x="275" y="579"/>
                  </a:lnTo>
                  <a:lnTo>
                    <a:pt x="275" y="581"/>
                  </a:lnTo>
                  <a:lnTo>
                    <a:pt x="275" y="581"/>
                  </a:lnTo>
                  <a:lnTo>
                    <a:pt x="275" y="583"/>
                  </a:lnTo>
                  <a:lnTo>
                    <a:pt x="280" y="587"/>
                  </a:lnTo>
                  <a:lnTo>
                    <a:pt x="289" y="592"/>
                  </a:lnTo>
                  <a:lnTo>
                    <a:pt x="289" y="592"/>
                  </a:lnTo>
                  <a:lnTo>
                    <a:pt x="298" y="594"/>
                  </a:lnTo>
                  <a:lnTo>
                    <a:pt x="307" y="594"/>
                  </a:lnTo>
                  <a:lnTo>
                    <a:pt x="307" y="594"/>
                  </a:lnTo>
                  <a:lnTo>
                    <a:pt x="312" y="593"/>
                  </a:lnTo>
                  <a:lnTo>
                    <a:pt x="314" y="592"/>
                  </a:lnTo>
                  <a:lnTo>
                    <a:pt x="314" y="589"/>
                  </a:lnTo>
                  <a:lnTo>
                    <a:pt x="323" y="592"/>
                  </a:lnTo>
                  <a:lnTo>
                    <a:pt x="321" y="597"/>
                  </a:lnTo>
                  <a:lnTo>
                    <a:pt x="323" y="606"/>
                  </a:lnTo>
                  <a:lnTo>
                    <a:pt x="323" y="606"/>
                  </a:lnTo>
                  <a:lnTo>
                    <a:pt x="323" y="608"/>
                  </a:lnTo>
                  <a:lnTo>
                    <a:pt x="325" y="610"/>
                  </a:lnTo>
                  <a:lnTo>
                    <a:pt x="332" y="610"/>
                  </a:lnTo>
                  <a:lnTo>
                    <a:pt x="343" y="608"/>
                  </a:lnTo>
                  <a:lnTo>
                    <a:pt x="343" y="608"/>
                  </a:lnTo>
                  <a:lnTo>
                    <a:pt x="348" y="610"/>
                  </a:lnTo>
                  <a:lnTo>
                    <a:pt x="348" y="610"/>
                  </a:lnTo>
                  <a:lnTo>
                    <a:pt x="348" y="613"/>
                  </a:lnTo>
                  <a:lnTo>
                    <a:pt x="346" y="618"/>
                  </a:lnTo>
                  <a:lnTo>
                    <a:pt x="346" y="618"/>
                  </a:lnTo>
                  <a:lnTo>
                    <a:pt x="346" y="622"/>
                  </a:lnTo>
                  <a:lnTo>
                    <a:pt x="348" y="628"/>
                  </a:lnTo>
                  <a:lnTo>
                    <a:pt x="353" y="634"/>
                  </a:lnTo>
                  <a:lnTo>
                    <a:pt x="357" y="635"/>
                  </a:lnTo>
                  <a:lnTo>
                    <a:pt x="359" y="635"/>
                  </a:lnTo>
                  <a:lnTo>
                    <a:pt x="364" y="635"/>
                  </a:lnTo>
                  <a:lnTo>
                    <a:pt x="364" y="635"/>
                  </a:lnTo>
                  <a:lnTo>
                    <a:pt x="366" y="632"/>
                  </a:lnTo>
                  <a:lnTo>
                    <a:pt x="369" y="630"/>
                  </a:lnTo>
                  <a:lnTo>
                    <a:pt x="371" y="628"/>
                  </a:lnTo>
                  <a:lnTo>
                    <a:pt x="373" y="625"/>
                  </a:lnTo>
                  <a:lnTo>
                    <a:pt x="373" y="625"/>
                  </a:lnTo>
                  <a:lnTo>
                    <a:pt x="375" y="625"/>
                  </a:lnTo>
                  <a:lnTo>
                    <a:pt x="378" y="625"/>
                  </a:lnTo>
                  <a:lnTo>
                    <a:pt x="380" y="625"/>
                  </a:lnTo>
                  <a:lnTo>
                    <a:pt x="380" y="625"/>
                  </a:lnTo>
                  <a:lnTo>
                    <a:pt x="382" y="632"/>
                  </a:lnTo>
                  <a:lnTo>
                    <a:pt x="387" y="640"/>
                  </a:lnTo>
                  <a:lnTo>
                    <a:pt x="387" y="640"/>
                  </a:lnTo>
                  <a:lnTo>
                    <a:pt x="391" y="644"/>
                  </a:lnTo>
                  <a:lnTo>
                    <a:pt x="396" y="648"/>
                  </a:lnTo>
                  <a:lnTo>
                    <a:pt x="396" y="648"/>
                  </a:lnTo>
                  <a:lnTo>
                    <a:pt x="396" y="648"/>
                  </a:lnTo>
                  <a:lnTo>
                    <a:pt x="391" y="648"/>
                  </a:lnTo>
                  <a:lnTo>
                    <a:pt x="391" y="648"/>
                  </a:lnTo>
                  <a:lnTo>
                    <a:pt x="391" y="647"/>
                  </a:lnTo>
                  <a:lnTo>
                    <a:pt x="389" y="647"/>
                  </a:lnTo>
                  <a:lnTo>
                    <a:pt x="389" y="647"/>
                  </a:lnTo>
                  <a:lnTo>
                    <a:pt x="384" y="647"/>
                  </a:lnTo>
                  <a:lnTo>
                    <a:pt x="382" y="649"/>
                  </a:lnTo>
                  <a:lnTo>
                    <a:pt x="382" y="650"/>
                  </a:lnTo>
                  <a:lnTo>
                    <a:pt x="382" y="650"/>
                  </a:lnTo>
                  <a:lnTo>
                    <a:pt x="384" y="659"/>
                  </a:lnTo>
                  <a:lnTo>
                    <a:pt x="391" y="668"/>
                  </a:lnTo>
                  <a:lnTo>
                    <a:pt x="405" y="684"/>
                  </a:lnTo>
                  <a:lnTo>
                    <a:pt x="423" y="699"/>
                  </a:lnTo>
                  <a:lnTo>
                    <a:pt x="446" y="714"/>
                  </a:lnTo>
                  <a:lnTo>
                    <a:pt x="446" y="714"/>
                  </a:lnTo>
                  <a:lnTo>
                    <a:pt x="450" y="714"/>
                  </a:lnTo>
                  <a:lnTo>
                    <a:pt x="455" y="714"/>
                  </a:lnTo>
                  <a:lnTo>
                    <a:pt x="460" y="714"/>
                  </a:lnTo>
                  <a:lnTo>
                    <a:pt x="462" y="715"/>
                  </a:lnTo>
                  <a:lnTo>
                    <a:pt x="462" y="715"/>
                  </a:lnTo>
                  <a:lnTo>
                    <a:pt x="475" y="724"/>
                  </a:lnTo>
                  <a:lnTo>
                    <a:pt x="491" y="733"/>
                  </a:lnTo>
                  <a:lnTo>
                    <a:pt x="491" y="733"/>
                  </a:lnTo>
                  <a:lnTo>
                    <a:pt x="494" y="733"/>
                  </a:lnTo>
                  <a:lnTo>
                    <a:pt x="496" y="733"/>
                  </a:lnTo>
                  <a:lnTo>
                    <a:pt x="496" y="733"/>
                  </a:lnTo>
                  <a:lnTo>
                    <a:pt x="505" y="729"/>
                  </a:lnTo>
                  <a:lnTo>
                    <a:pt x="514" y="726"/>
                  </a:lnTo>
                  <a:lnTo>
                    <a:pt x="514" y="726"/>
                  </a:lnTo>
                  <a:lnTo>
                    <a:pt x="523" y="726"/>
                  </a:lnTo>
                  <a:lnTo>
                    <a:pt x="530" y="727"/>
                  </a:lnTo>
                  <a:lnTo>
                    <a:pt x="530" y="727"/>
                  </a:lnTo>
                  <a:lnTo>
                    <a:pt x="537" y="733"/>
                  </a:lnTo>
                  <a:lnTo>
                    <a:pt x="542" y="739"/>
                  </a:lnTo>
                  <a:lnTo>
                    <a:pt x="542" y="739"/>
                  </a:lnTo>
                  <a:lnTo>
                    <a:pt x="542" y="740"/>
                  </a:lnTo>
                  <a:lnTo>
                    <a:pt x="539" y="741"/>
                  </a:lnTo>
                  <a:lnTo>
                    <a:pt x="539" y="741"/>
                  </a:lnTo>
                  <a:lnTo>
                    <a:pt x="537" y="742"/>
                  </a:lnTo>
                  <a:lnTo>
                    <a:pt x="532" y="741"/>
                  </a:lnTo>
                  <a:lnTo>
                    <a:pt x="528" y="740"/>
                  </a:lnTo>
                  <a:lnTo>
                    <a:pt x="523" y="740"/>
                  </a:lnTo>
                  <a:lnTo>
                    <a:pt x="516" y="741"/>
                  </a:lnTo>
                  <a:lnTo>
                    <a:pt x="516" y="741"/>
                  </a:lnTo>
                  <a:lnTo>
                    <a:pt x="519" y="747"/>
                  </a:lnTo>
                  <a:lnTo>
                    <a:pt x="519" y="754"/>
                  </a:lnTo>
                  <a:lnTo>
                    <a:pt x="519" y="754"/>
                  </a:lnTo>
                  <a:lnTo>
                    <a:pt x="516" y="756"/>
                  </a:lnTo>
                  <a:lnTo>
                    <a:pt x="514" y="756"/>
                  </a:lnTo>
                  <a:lnTo>
                    <a:pt x="514" y="756"/>
                  </a:lnTo>
                  <a:lnTo>
                    <a:pt x="521" y="764"/>
                  </a:lnTo>
                  <a:lnTo>
                    <a:pt x="528" y="771"/>
                  </a:lnTo>
                  <a:lnTo>
                    <a:pt x="535" y="779"/>
                  </a:lnTo>
                  <a:lnTo>
                    <a:pt x="537" y="788"/>
                  </a:lnTo>
                  <a:lnTo>
                    <a:pt x="537" y="799"/>
                  </a:lnTo>
                  <a:lnTo>
                    <a:pt x="539" y="797"/>
                  </a:lnTo>
                  <a:lnTo>
                    <a:pt x="539" y="797"/>
                  </a:lnTo>
                  <a:lnTo>
                    <a:pt x="548" y="795"/>
                  </a:lnTo>
                  <a:lnTo>
                    <a:pt x="553" y="794"/>
                  </a:lnTo>
                  <a:lnTo>
                    <a:pt x="557" y="794"/>
                  </a:lnTo>
                  <a:lnTo>
                    <a:pt x="557" y="794"/>
                  </a:lnTo>
                  <a:lnTo>
                    <a:pt x="582" y="803"/>
                  </a:lnTo>
                  <a:lnTo>
                    <a:pt x="596" y="807"/>
                  </a:lnTo>
                  <a:lnTo>
                    <a:pt x="603" y="808"/>
                  </a:lnTo>
                  <a:lnTo>
                    <a:pt x="610" y="808"/>
                  </a:lnTo>
                  <a:lnTo>
                    <a:pt x="610" y="808"/>
                  </a:lnTo>
                  <a:lnTo>
                    <a:pt x="614" y="807"/>
                  </a:lnTo>
                  <a:lnTo>
                    <a:pt x="617" y="806"/>
                  </a:lnTo>
                  <a:lnTo>
                    <a:pt x="621" y="803"/>
                  </a:lnTo>
                  <a:lnTo>
                    <a:pt x="621" y="803"/>
                  </a:lnTo>
                  <a:lnTo>
                    <a:pt x="628" y="803"/>
                  </a:lnTo>
                  <a:lnTo>
                    <a:pt x="633" y="803"/>
                  </a:lnTo>
                  <a:lnTo>
                    <a:pt x="633" y="803"/>
                  </a:lnTo>
                  <a:lnTo>
                    <a:pt x="651" y="803"/>
                  </a:lnTo>
                  <a:lnTo>
                    <a:pt x="658" y="803"/>
                  </a:lnTo>
                  <a:lnTo>
                    <a:pt x="664" y="807"/>
                  </a:lnTo>
                  <a:lnTo>
                    <a:pt x="671" y="811"/>
                  </a:lnTo>
                  <a:lnTo>
                    <a:pt x="671" y="811"/>
                  </a:lnTo>
                  <a:lnTo>
                    <a:pt x="678" y="813"/>
                  </a:lnTo>
                  <a:lnTo>
                    <a:pt x="683" y="815"/>
                  </a:lnTo>
                  <a:lnTo>
                    <a:pt x="696" y="817"/>
                  </a:lnTo>
                  <a:lnTo>
                    <a:pt x="712" y="817"/>
                  </a:lnTo>
                  <a:lnTo>
                    <a:pt x="726" y="817"/>
                  </a:lnTo>
                  <a:lnTo>
                    <a:pt x="726" y="817"/>
                  </a:lnTo>
                  <a:lnTo>
                    <a:pt x="737" y="814"/>
                  </a:lnTo>
                  <a:lnTo>
                    <a:pt x="746" y="812"/>
                  </a:lnTo>
                  <a:lnTo>
                    <a:pt x="755" y="808"/>
                  </a:lnTo>
                  <a:lnTo>
                    <a:pt x="767" y="807"/>
                  </a:lnTo>
                  <a:lnTo>
                    <a:pt x="767" y="807"/>
                  </a:lnTo>
                  <a:lnTo>
                    <a:pt x="771" y="807"/>
                  </a:lnTo>
                  <a:lnTo>
                    <a:pt x="776" y="808"/>
                  </a:lnTo>
                  <a:lnTo>
                    <a:pt x="776" y="808"/>
                  </a:lnTo>
                  <a:lnTo>
                    <a:pt x="785" y="806"/>
                  </a:lnTo>
                  <a:lnTo>
                    <a:pt x="790" y="805"/>
                  </a:lnTo>
                  <a:lnTo>
                    <a:pt x="794" y="802"/>
                  </a:lnTo>
                  <a:lnTo>
                    <a:pt x="794" y="802"/>
                  </a:lnTo>
                  <a:lnTo>
                    <a:pt x="796" y="799"/>
                  </a:lnTo>
                  <a:lnTo>
                    <a:pt x="801" y="796"/>
                  </a:lnTo>
                  <a:lnTo>
                    <a:pt x="803" y="796"/>
                  </a:lnTo>
                  <a:lnTo>
                    <a:pt x="803" y="796"/>
                  </a:lnTo>
                  <a:lnTo>
                    <a:pt x="810" y="799"/>
                  </a:lnTo>
                  <a:lnTo>
                    <a:pt x="815" y="800"/>
                  </a:lnTo>
                  <a:lnTo>
                    <a:pt x="819" y="800"/>
                  </a:lnTo>
                  <a:lnTo>
                    <a:pt x="819" y="800"/>
                  </a:lnTo>
                  <a:lnTo>
                    <a:pt x="826" y="797"/>
                  </a:lnTo>
                  <a:lnTo>
                    <a:pt x="831" y="796"/>
                  </a:lnTo>
                  <a:lnTo>
                    <a:pt x="842" y="790"/>
                  </a:lnTo>
                  <a:lnTo>
                    <a:pt x="851" y="785"/>
                  </a:lnTo>
                  <a:lnTo>
                    <a:pt x="858" y="783"/>
                  </a:lnTo>
                  <a:lnTo>
                    <a:pt x="865" y="782"/>
                  </a:lnTo>
                  <a:lnTo>
                    <a:pt x="865" y="782"/>
                  </a:lnTo>
                  <a:lnTo>
                    <a:pt x="876" y="781"/>
                  </a:lnTo>
                  <a:lnTo>
                    <a:pt x="890" y="781"/>
                  </a:lnTo>
                  <a:lnTo>
                    <a:pt x="917" y="781"/>
                  </a:lnTo>
                  <a:lnTo>
                    <a:pt x="940" y="781"/>
                  </a:lnTo>
                  <a:lnTo>
                    <a:pt x="940" y="781"/>
                  </a:lnTo>
                  <a:lnTo>
                    <a:pt x="940" y="779"/>
                  </a:lnTo>
                  <a:lnTo>
                    <a:pt x="940" y="778"/>
                  </a:lnTo>
                  <a:lnTo>
                    <a:pt x="940" y="779"/>
                  </a:lnTo>
                  <a:lnTo>
                    <a:pt x="940" y="773"/>
                  </a:lnTo>
                  <a:lnTo>
                    <a:pt x="942" y="745"/>
                  </a:lnTo>
                  <a:lnTo>
                    <a:pt x="942" y="728"/>
                  </a:lnTo>
                  <a:lnTo>
                    <a:pt x="940" y="703"/>
                  </a:lnTo>
                  <a:lnTo>
                    <a:pt x="940" y="675"/>
                  </a:lnTo>
                  <a:lnTo>
                    <a:pt x="940" y="647"/>
                  </a:lnTo>
                  <a:lnTo>
                    <a:pt x="940" y="625"/>
                  </a:lnTo>
                  <a:close/>
                </a:path>
              </a:pathLst>
            </a:custGeom>
            <a:grpFill/>
            <a:ln w="3175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73" name="Title 1"/>
          <p:cNvSpPr txBox="1">
            <a:spLocks/>
          </p:cNvSpPr>
          <p:nvPr/>
        </p:nvSpPr>
        <p:spPr>
          <a:xfrm>
            <a:off x="-23373" y="0"/>
            <a:ext cx="9144000" cy="115231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a:cs typeface="American Typewriter"/>
              </a:rPr>
              <a:t>The “Dirty Dozen” Pest List</a:t>
            </a:r>
            <a:br>
              <a:rPr lang="en-US" sz="4000" b="1" dirty="0">
                <a:cs typeface="American Typewriter"/>
              </a:rPr>
            </a:br>
            <a:endParaRPr lang="en-US" sz="4000" dirty="0">
              <a:solidFill>
                <a:schemeClr val="accent2">
                  <a:lumMod val="50000"/>
                  <a:lumOff val="50000"/>
                </a:schemeClr>
              </a:solidFill>
              <a:latin typeface="Big Caslon"/>
              <a:cs typeface="Big Caslon"/>
            </a:endParaRPr>
          </a:p>
        </p:txBody>
      </p:sp>
      <p:grpSp>
        <p:nvGrpSpPr>
          <p:cNvPr id="74" name="Group 73"/>
          <p:cNvGrpSpPr/>
          <p:nvPr/>
        </p:nvGrpSpPr>
        <p:grpSpPr>
          <a:xfrm>
            <a:off x="0" y="6019800"/>
            <a:ext cx="9144000" cy="838200"/>
            <a:chOff x="0" y="6019800"/>
            <a:chExt cx="9144000" cy="838200"/>
          </a:xfrm>
        </p:grpSpPr>
        <p:sp>
          <p:nvSpPr>
            <p:cNvPr id="75" name="Round Same Side Corner Rectangle 74"/>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6" name="Picture 75" descr="color_blac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7" name="Freeform 43"/>
          <p:cNvSpPr>
            <a:spLocks/>
          </p:cNvSpPr>
          <p:nvPr/>
        </p:nvSpPr>
        <p:spPr bwMode="auto">
          <a:xfrm rot="16200000">
            <a:off x="2114949" y="443879"/>
            <a:ext cx="1102451" cy="1585912"/>
          </a:xfrm>
          <a:custGeom>
            <a:avLst/>
            <a:gdLst>
              <a:gd name="T0" fmla="*/ 89 w 724"/>
              <a:gd name="T1" fmla="*/ 209 h 598"/>
              <a:gd name="T2" fmla="*/ 25 w 724"/>
              <a:gd name="T3" fmla="*/ 199 h 598"/>
              <a:gd name="T4" fmla="*/ 57 w 724"/>
              <a:gd name="T5" fmla="*/ 189 h 598"/>
              <a:gd name="T6" fmla="*/ 37 w 724"/>
              <a:gd name="T7" fmla="*/ 183 h 598"/>
              <a:gd name="T8" fmla="*/ 37 w 724"/>
              <a:gd name="T9" fmla="*/ 175 h 598"/>
              <a:gd name="T10" fmla="*/ 35 w 724"/>
              <a:gd name="T11" fmla="*/ 166 h 598"/>
              <a:gd name="T12" fmla="*/ 39 w 724"/>
              <a:gd name="T13" fmla="*/ 162 h 598"/>
              <a:gd name="T14" fmla="*/ 44 w 724"/>
              <a:gd name="T15" fmla="*/ 151 h 598"/>
              <a:gd name="T16" fmla="*/ 48 w 724"/>
              <a:gd name="T17" fmla="*/ 143 h 598"/>
              <a:gd name="T18" fmla="*/ 39 w 724"/>
              <a:gd name="T19" fmla="*/ 134 h 598"/>
              <a:gd name="T20" fmla="*/ 39 w 724"/>
              <a:gd name="T21" fmla="*/ 131 h 598"/>
              <a:gd name="T22" fmla="*/ 48 w 724"/>
              <a:gd name="T23" fmla="*/ 119 h 598"/>
              <a:gd name="T24" fmla="*/ 30 w 724"/>
              <a:gd name="T25" fmla="*/ 111 h 598"/>
              <a:gd name="T26" fmla="*/ 39 w 724"/>
              <a:gd name="T27" fmla="*/ 103 h 598"/>
              <a:gd name="T28" fmla="*/ 57 w 724"/>
              <a:gd name="T29" fmla="*/ 101 h 598"/>
              <a:gd name="T30" fmla="*/ 78 w 724"/>
              <a:gd name="T31" fmla="*/ 102 h 598"/>
              <a:gd name="T32" fmla="*/ 82 w 724"/>
              <a:gd name="T33" fmla="*/ 102 h 598"/>
              <a:gd name="T34" fmla="*/ 98 w 724"/>
              <a:gd name="T35" fmla="*/ 96 h 598"/>
              <a:gd name="T36" fmla="*/ 117 w 724"/>
              <a:gd name="T37" fmla="*/ 84 h 598"/>
              <a:gd name="T38" fmla="*/ 126 w 724"/>
              <a:gd name="T39" fmla="*/ 86 h 598"/>
              <a:gd name="T40" fmla="*/ 137 w 724"/>
              <a:gd name="T41" fmla="*/ 88 h 598"/>
              <a:gd name="T42" fmla="*/ 146 w 724"/>
              <a:gd name="T43" fmla="*/ 84 h 598"/>
              <a:gd name="T44" fmla="*/ 164 w 724"/>
              <a:gd name="T45" fmla="*/ 79 h 598"/>
              <a:gd name="T46" fmla="*/ 198 w 724"/>
              <a:gd name="T47" fmla="*/ 78 h 598"/>
              <a:gd name="T48" fmla="*/ 217 w 724"/>
              <a:gd name="T49" fmla="*/ 79 h 598"/>
              <a:gd name="T50" fmla="*/ 226 w 724"/>
              <a:gd name="T51" fmla="*/ 74 h 598"/>
              <a:gd name="T52" fmla="*/ 237 w 724"/>
              <a:gd name="T53" fmla="*/ 71 h 598"/>
              <a:gd name="T54" fmla="*/ 235 w 724"/>
              <a:gd name="T55" fmla="*/ 68 h 598"/>
              <a:gd name="T56" fmla="*/ 223 w 724"/>
              <a:gd name="T57" fmla="*/ 60 h 598"/>
              <a:gd name="T58" fmla="*/ 210 w 724"/>
              <a:gd name="T59" fmla="*/ 52 h 598"/>
              <a:gd name="T60" fmla="*/ 230 w 724"/>
              <a:gd name="T61" fmla="*/ 40 h 598"/>
              <a:gd name="T62" fmla="*/ 242 w 724"/>
              <a:gd name="T63" fmla="*/ 42 h 598"/>
              <a:gd name="T64" fmla="*/ 262 w 724"/>
              <a:gd name="T65" fmla="*/ 42 h 598"/>
              <a:gd name="T66" fmla="*/ 283 w 724"/>
              <a:gd name="T67" fmla="*/ 50 h 598"/>
              <a:gd name="T68" fmla="*/ 308 w 724"/>
              <a:gd name="T69" fmla="*/ 50 h 598"/>
              <a:gd name="T70" fmla="*/ 324 w 724"/>
              <a:gd name="T71" fmla="*/ 54 h 598"/>
              <a:gd name="T72" fmla="*/ 374 w 724"/>
              <a:gd name="T73" fmla="*/ 62 h 598"/>
              <a:gd name="T74" fmla="*/ 390 w 724"/>
              <a:gd name="T75" fmla="*/ 50 h 598"/>
              <a:gd name="T76" fmla="*/ 390 w 724"/>
              <a:gd name="T77" fmla="*/ 43 h 598"/>
              <a:gd name="T78" fmla="*/ 422 w 724"/>
              <a:gd name="T79" fmla="*/ 35 h 598"/>
              <a:gd name="T80" fmla="*/ 467 w 724"/>
              <a:gd name="T81" fmla="*/ 24 h 598"/>
              <a:gd name="T82" fmla="*/ 497 w 724"/>
              <a:gd name="T83" fmla="*/ 13 h 598"/>
              <a:gd name="T84" fmla="*/ 508 w 724"/>
              <a:gd name="T85" fmla="*/ 6 h 598"/>
              <a:gd name="T86" fmla="*/ 517 w 724"/>
              <a:gd name="T87" fmla="*/ 10 h 598"/>
              <a:gd name="T88" fmla="*/ 528 w 724"/>
              <a:gd name="T89" fmla="*/ 11 h 598"/>
              <a:gd name="T90" fmla="*/ 560 w 724"/>
              <a:gd name="T91" fmla="*/ 7 h 598"/>
              <a:gd name="T92" fmla="*/ 724 w 724"/>
              <a:gd name="T93" fmla="*/ 13 h 598"/>
              <a:gd name="T94" fmla="*/ 674 w 724"/>
              <a:gd name="T95" fmla="*/ 158 h 598"/>
              <a:gd name="T96" fmla="*/ 629 w 724"/>
              <a:gd name="T97" fmla="*/ 304 h 598"/>
              <a:gd name="T98" fmla="*/ 590 w 724"/>
              <a:gd name="T99" fmla="*/ 451 h 598"/>
              <a:gd name="T100" fmla="*/ 563 w 724"/>
              <a:gd name="T101" fmla="*/ 598 h 598"/>
              <a:gd name="T102" fmla="*/ 0 w 724"/>
              <a:gd name="T103" fmla="*/ 573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4" h="598">
                <a:moveTo>
                  <a:pt x="0" y="573"/>
                </a:moveTo>
                <a:lnTo>
                  <a:pt x="89" y="209"/>
                </a:lnTo>
                <a:lnTo>
                  <a:pt x="16" y="205"/>
                </a:lnTo>
                <a:lnTo>
                  <a:pt x="25" y="199"/>
                </a:lnTo>
                <a:lnTo>
                  <a:pt x="44" y="196"/>
                </a:lnTo>
                <a:lnTo>
                  <a:pt x="57" y="189"/>
                </a:lnTo>
                <a:lnTo>
                  <a:pt x="48" y="183"/>
                </a:lnTo>
                <a:lnTo>
                  <a:pt x="37" y="183"/>
                </a:lnTo>
                <a:lnTo>
                  <a:pt x="37" y="183"/>
                </a:lnTo>
                <a:lnTo>
                  <a:pt x="37" y="175"/>
                </a:lnTo>
                <a:lnTo>
                  <a:pt x="37" y="169"/>
                </a:lnTo>
                <a:lnTo>
                  <a:pt x="35" y="166"/>
                </a:lnTo>
                <a:lnTo>
                  <a:pt x="35" y="166"/>
                </a:lnTo>
                <a:lnTo>
                  <a:pt x="39" y="162"/>
                </a:lnTo>
                <a:lnTo>
                  <a:pt x="41" y="157"/>
                </a:lnTo>
                <a:lnTo>
                  <a:pt x="44" y="151"/>
                </a:lnTo>
                <a:lnTo>
                  <a:pt x="44" y="146"/>
                </a:lnTo>
                <a:lnTo>
                  <a:pt x="48" y="143"/>
                </a:lnTo>
                <a:lnTo>
                  <a:pt x="46" y="139"/>
                </a:lnTo>
                <a:lnTo>
                  <a:pt x="39" y="134"/>
                </a:lnTo>
                <a:lnTo>
                  <a:pt x="39" y="134"/>
                </a:lnTo>
                <a:lnTo>
                  <a:pt x="39" y="131"/>
                </a:lnTo>
                <a:lnTo>
                  <a:pt x="41" y="126"/>
                </a:lnTo>
                <a:lnTo>
                  <a:pt x="48" y="119"/>
                </a:lnTo>
                <a:lnTo>
                  <a:pt x="44" y="115"/>
                </a:lnTo>
                <a:lnTo>
                  <a:pt x="30" y="111"/>
                </a:lnTo>
                <a:lnTo>
                  <a:pt x="39" y="103"/>
                </a:lnTo>
                <a:lnTo>
                  <a:pt x="39" y="103"/>
                </a:lnTo>
                <a:lnTo>
                  <a:pt x="51" y="101"/>
                </a:lnTo>
                <a:lnTo>
                  <a:pt x="57" y="101"/>
                </a:lnTo>
                <a:lnTo>
                  <a:pt x="64" y="102"/>
                </a:lnTo>
                <a:lnTo>
                  <a:pt x="78" y="102"/>
                </a:lnTo>
                <a:lnTo>
                  <a:pt x="78" y="102"/>
                </a:lnTo>
                <a:lnTo>
                  <a:pt x="82" y="102"/>
                </a:lnTo>
                <a:lnTo>
                  <a:pt x="89" y="99"/>
                </a:lnTo>
                <a:lnTo>
                  <a:pt x="98" y="96"/>
                </a:lnTo>
                <a:lnTo>
                  <a:pt x="98" y="89"/>
                </a:lnTo>
                <a:lnTo>
                  <a:pt x="117" y="84"/>
                </a:lnTo>
                <a:lnTo>
                  <a:pt x="117" y="84"/>
                </a:lnTo>
                <a:lnTo>
                  <a:pt x="126" y="86"/>
                </a:lnTo>
                <a:lnTo>
                  <a:pt x="132" y="88"/>
                </a:lnTo>
                <a:lnTo>
                  <a:pt x="137" y="88"/>
                </a:lnTo>
                <a:lnTo>
                  <a:pt x="137" y="88"/>
                </a:lnTo>
                <a:lnTo>
                  <a:pt x="146" y="84"/>
                </a:lnTo>
                <a:lnTo>
                  <a:pt x="155" y="82"/>
                </a:lnTo>
                <a:lnTo>
                  <a:pt x="164" y="79"/>
                </a:lnTo>
                <a:lnTo>
                  <a:pt x="176" y="78"/>
                </a:lnTo>
                <a:lnTo>
                  <a:pt x="198" y="78"/>
                </a:lnTo>
                <a:lnTo>
                  <a:pt x="217" y="79"/>
                </a:lnTo>
                <a:lnTo>
                  <a:pt x="217" y="79"/>
                </a:lnTo>
                <a:lnTo>
                  <a:pt x="221" y="78"/>
                </a:lnTo>
                <a:lnTo>
                  <a:pt x="226" y="74"/>
                </a:lnTo>
                <a:lnTo>
                  <a:pt x="235" y="73"/>
                </a:lnTo>
                <a:lnTo>
                  <a:pt x="237" y="71"/>
                </a:lnTo>
                <a:lnTo>
                  <a:pt x="237" y="71"/>
                </a:lnTo>
                <a:lnTo>
                  <a:pt x="235" y="68"/>
                </a:lnTo>
                <a:lnTo>
                  <a:pt x="233" y="66"/>
                </a:lnTo>
                <a:lnTo>
                  <a:pt x="223" y="60"/>
                </a:lnTo>
                <a:lnTo>
                  <a:pt x="212" y="55"/>
                </a:lnTo>
                <a:lnTo>
                  <a:pt x="210" y="52"/>
                </a:lnTo>
                <a:lnTo>
                  <a:pt x="210" y="49"/>
                </a:lnTo>
                <a:lnTo>
                  <a:pt x="230" y="40"/>
                </a:lnTo>
                <a:lnTo>
                  <a:pt x="242" y="42"/>
                </a:lnTo>
                <a:lnTo>
                  <a:pt x="242" y="42"/>
                </a:lnTo>
                <a:lnTo>
                  <a:pt x="251" y="42"/>
                </a:lnTo>
                <a:lnTo>
                  <a:pt x="262" y="42"/>
                </a:lnTo>
                <a:lnTo>
                  <a:pt x="271" y="50"/>
                </a:lnTo>
                <a:lnTo>
                  <a:pt x="283" y="50"/>
                </a:lnTo>
                <a:lnTo>
                  <a:pt x="287" y="49"/>
                </a:lnTo>
                <a:lnTo>
                  <a:pt x="308" y="50"/>
                </a:lnTo>
                <a:lnTo>
                  <a:pt x="315" y="54"/>
                </a:lnTo>
                <a:lnTo>
                  <a:pt x="324" y="54"/>
                </a:lnTo>
                <a:lnTo>
                  <a:pt x="367" y="65"/>
                </a:lnTo>
                <a:lnTo>
                  <a:pt x="374" y="62"/>
                </a:lnTo>
                <a:lnTo>
                  <a:pt x="378" y="50"/>
                </a:lnTo>
                <a:lnTo>
                  <a:pt x="390" y="50"/>
                </a:lnTo>
                <a:lnTo>
                  <a:pt x="390" y="43"/>
                </a:lnTo>
                <a:lnTo>
                  <a:pt x="390" y="43"/>
                </a:lnTo>
                <a:lnTo>
                  <a:pt x="406" y="39"/>
                </a:lnTo>
                <a:lnTo>
                  <a:pt x="422" y="35"/>
                </a:lnTo>
                <a:lnTo>
                  <a:pt x="453" y="28"/>
                </a:lnTo>
                <a:lnTo>
                  <a:pt x="467" y="24"/>
                </a:lnTo>
                <a:lnTo>
                  <a:pt x="483" y="19"/>
                </a:lnTo>
                <a:lnTo>
                  <a:pt x="497" y="13"/>
                </a:lnTo>
                <a:lnTo>
                  <a:pt x="508" y="6"/>
                </a:lnTo>
                <a:lnTo>
                  <a:pt x="508" y="6"/>
                </a:lnTo>
                <a:lnTo>
                  <a:pt x="513" y="7"/>
                </a:lnTo>
                <a:lnTo>
                  <a:pt x="517" y="10"/>
                </a:lnTo>
                <a:lnTo>
                  <a:pt x="528" y="11"/>
                </a:lnTo>
                <a:lnTo>
                  <a:pt x="528" y="11"/>
                </a:lnTo>
                <a:lnTo>
                  <a:pt x="544" y="10"/>
                </a:lnTo>
                <a:lnTo>
                  <a:pt x="560" y="7"/>
                </a:lnTo>
                <a:lnTo>
                  <a:pt x="588" y="0"/>
                </a:lnTo>
                <a:lnTo>
                  <a:pt x="724" y="13"/>
                </a:lnTo>
                <a:lnTo>
                  <a:pt x="724" y="13"/>
                </a:lnTo>
                <a:lnTo>
                  <a:pt x="674" y="158"/>
                </a:lnTo>
                <a:lnTo>
                  <a:pt x="651" y="231"/>
                </a:lnTo>
                <a:lnTo>
                  <a:pt x="629" y="304"/>
                </a:lnTo>
                <a:lnTo>
                  <a:pt x="608" y="377"/>
                </a:lnTo>
                <a:lnTo>
                  <a:pt x="590" y="451"/>
                </a:lnTo>
                <a:lnTo>
                  <a:pt x="574" y="524"/>
                </a:lnTo>
                <a:lnTo>
                  <a:pt x="563" y="598"/>
                </a:lnTo>
                <a:lnTo>
                  <a:pt x="563" y="598"/>
                </a:lnTo>
                <a:lnTo>
                  <a:pt x="0" y="573"/>
                </a:lnTo>
                <a:lnTo>
                  <a:pt x="0" y="573"/>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44"/>
          <p:cNvSpPr>
            <a:spLocks/>
          </p:cNvSpPr>
          <p:nvPr/>
        </p:nvSpPr>
        <p:spPr bwMode="auto">
          <a:xfrm rot="16200000">
            <a:off x="2361500" y="1601841"/>
            <a:ext cx="980633" cy="1082026"/>
          </a:xfrm>
          <a:custGeom>
            <a:avLst/>
            <a:gdLst>
              <a:gd name="T0" fmla="*/ 0 w 644"/>
              <a:gd name="T1" fmla="*/ 383 h 408"/>
              <a:gd name="T2" fmla="*/ 555 w 644"/>
              <a:gd name="T3" fmla="*/ 408 h 408"/>
              <a:gd name="T4" fmla="*/ 644 w 644"/>
              <a:gd name="T5" fmla="*/ 44 h 408"/>
              <a:gd name="T6" fmla="*/ 644 w 644"/>
              <a:gd name="T7" fmla="*/ 44 h 408"/>
              <a:gd name="T8" fmla="*/ 537 w 644"/>
              <a:gd name="T9" fmla="*/ 37 h 408"/>
              <a:gd name="T10" fmla="*/ 433 w 644"/>
              <a:gd name="T11" fmla="*/ 29 h 408"/>
              <a:gd name="T12" fmla="*/ 223 w 644"/>
              <a:gd name="T13" fmla="*/ 12 h 408"/>
              <a:gd name="T14" fmla="*/ 89 w 644"/>
              <a:gd name="T15" fmla="*/ 0 h 408"/>
              <a:gd name="T16" fmla="*/ 89 w 644"/>
              <a:gd name="T17" fmla="*/ 0 h 408"/>
              <a:gd name="T18" fmla="*/ 73 w 644"/>
              <a:gd name="T19" fmla="*/ 47 h 408"/>
              <a:gd name="T20" fmla="*/ 59 w 644"/>
              <a:gd name="T21" fmla="*/ 95 h 408"/>
              <a:gd name="T22" fmla="*/ 46 w 644"/>
              <a:gd name="T23" fmla="*/ 142 h 408"/>
              <a:gd name="T24" fmla="*/ 36 w 644"/>
              <a:gd name="T25" fmla="*/ 192 h 408"/>
              <a:gd name="T26" fmla="*/ 16 w 644"/>
              <a:gd name="T27" fmla="*/ 287 h 408"/>
              <a:gd name="T28" fmla="*/ 0 w 644"/>
              <a:gd name="T29" fmla="*/ 383 h 408"/>
              <a:gd name="T30" fmla="*/ 0 w 644"/>
              <a:gd name="T31" fmla="*/ 383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4" h="408">
                <a:moveTo>
                  <a:pt x="0" y="383"/>
                </a:moveTo>
                <a:lnTo>
                  <a:pt x="555" y="408"/>
                </a:lnTo>
                <a:lnTo>
                  <a:pt x="644" y="44"/>
                </a:lnTo>
                <a:lnTo>
                  <a:pt x="644" y="44"/>
                </a:lnTo>
                <a:lnTo>
                  <a:pt x="537" y="37"/>
                </a:lnTo>
                <a:lnTo>
                  <a:pt x="433" y="29"/>
                </a:lnTo>
                <a:lnTo>
                  <a:pt x="223" y="12"/>
                </a:lnTo>
                <a:lnTo>
                  <a:pt x="89" y="0"/>
                </a:lnTo>
                <a:lnTo>
                  <a:pt x="89" y="0"/>
                </a:lnTo>
                <a:lnTo>
                  <a:pt x="73" y="47"/>
                </a:lnTo>
                <a:lnTo>
                  <a:pt x="59" y="95"/>
                </a:lnTo>
                <a:lnTo>
                  <a:pt x="46" y="142"/>
                </a:lnTo>
                <a:lnTo>
                  <a:pt x="36" y="192"/>
                </a:lnTo>
                <a:lnTo>
                  <a:pt x="16" y="287"/>
                </a:lnTo>
                <a:lnTo>
                  <a:pt x="0" y="383"/>
                </a:lnTo>
                <a:lnTo>
                  <a:pt x="0" y="383"/>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46"/>
          <p:cNvSpPr>
            <a:spLocks/>
          </p:cNvSpPr>
          <p:nvPr/>
        </p:nvSpPr>
        <p:spPr bwMode="auto">
          <a:xfrm rot="16200000">
            <a:off x="2567425" y="2470092"/>
            <a:ext cx="974542" cy="1127111"/>
          </a:xfrm>
          <a:custGeom>
            <a:avLst/>
            <a:gdLst>
              <a:gd name="T0" fmla="*/ 82 w 640"/>
              <a:gd name="T1" fmla="*/ 0 h 425"/>
              <a:gd name="T2" fmla="*/ 640 w 640"/>
              <a:gd name="T3" fmla="*/ 41 h 425"/>
              <a:gd name="T4" fmla="*/ 640 w 640"/>
              <a:gd name="T5" fmla="*/ 41 h 425"/>
              <a:gd name="T6" fmla="*/ 597 w 640"/>
              <a:gd name="T7" fmla="*/ 232 h 425"/>
              <a:gd name="T8" fmla="*/ 579 w 640"/>
              <a:gd name="T9" fmla="*/ 328 h 425"/>
              <a:gd name="T10" fmla="*/ 565 w 640"/>
              <a:gd name="T11" fmla="*/ 425 h 425"/>
              <a:gd name="T12" fmla="*/ 0 w 640"/>
              <a:gd name="T13" fmla="*/ 407 h 425"/>
              <a:gd name="T14" fmla="*/ 0 w 640"/>
              <a:gd name="T15" fmla="*/ 407 h 425"/>
              <a:gd name="T16" fmla="*/ 3 w 640"/>
              <a:gd name="T17" fmla="*/ 360 h 425"/>
              <a:gd name="T18" fmla="*/ 9 w 640"/>
              <a:gd name="T19" fmla="*/ 310 h 425"/>
              <a:gd name="T20" fmla="*/ 19 w 640"/>
              <a:gd name="T21" fmla="*/ 257 h 425"/>
              <a:gd name="T22" fmla="*/ 32 w 640"/>
              <a:gd name="T23" fmla="*/ 205 h 425"/>
              <a:gd name="T24" fmla="*/ 57 w 640"/>
              <a:gd name="T25" fmla="*/ 98 h 425"/>
              <a:gd name="T26" fmla="*/ 82 w 640"/>
              <a:gd name="T27" fmla="*/ 0 h 425"/>
              <a:gd name="T28" fmla="*/ 82 w 640"/>
              <a:gd name="T2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0" h="425">
                <a:moveTo>
                  <a:pt x="82" y="0"/>
                </a:moveTo>
                <a:lnTo>
                  <a:pt x="640" y="41"/>
                </a:lnTo>
                <a:lnTo>
                  <a:pt x="640" y="41"/>
                </a:lnTo>
                <a:lnTo>
                  <a:pt x="597" y="232"/>
                </a:lnTo>
                <a:lnTo>
                  <a:pt x="579" y="328"/>
                </a:lnTo>
                <a:lnTo>
                  <a:pt x="565" y="425"/>
                </a:lnTo>
                <a:lnTo>
                  <a:pt x="0" y="407"/>
                </a:lnTo>
                <a:lnTo>
                  <a:pt x="0" y="407"/>
                </a:lnTo>
                <a:lnTo>
                  <a:pt x="3" y="360"/>
                </a:lnTo>
                <a:lnTo>
                  <a:pt x="9" y="310"/>
                </a:lnTo>
                <a:lnTo>
                  <a:pt x="19" y="257"/>
                </a:lnTo>
                <a:lnTo>
                  <a:pt x="32" y="205"/>
                </a:lnTo>
                <a:lnTo>
                  <a:pt x="57" y="98"/>
                </a:lnTo>
                <a:lnTo>
                  <a:pt x="82" y="0"/>
                </a:lnTo>
                <a:lnTo>
                  <a:pt x="82" y="0"/>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48"/>
          <p:cNvSpPr>
            <a:spLocks/>
          </p:cNvSpPr>
          <p:nvPr/>
        </p:nvSpPr>
        <p:spPr bwMode="auto">
          <a:xfrm rot="16200000">
            <a:off x="3569227" y="770282"/>
            <a:ext cx="697407" cy="1018378"/>
          </a:xfrm>
          <a:custGeom>
            <a:avLst/>
            <a:gdLst>
              <a:gd name="T0" fmla="*/ 32 w 458"/>
              <a:gd name="T1" fmla="*/ 0 h 384"/>
              <a:gd name="T2" fmla="*/ 458 w 458"/>
              <a:gd name="T3" fmla="*/ 19 h 384"/>
              <a:gd name="T4" fmla="*/ 458 w 458"/>
              <a:gd name="T5" fmla="*/ 19 h 384"/>
              <a:gd name="T6" fmla="*/ 444 w 458"/>
              <a:gd name="T7" fmla="*/ 101 h 384"/>
              <a:gd name="T8" fmla="*/ 433 w 458"/>
              <a:gd name="T9" fmla="*/ 185 h 384"/>
              <a:gd name="T10" fmla="*/ 428 w 458"/>
              <a:gd name="T11" fmla="*/ 269 h 384"/>
              <a:gd name="T12" fmla="*/ 426 w 458"/>
              <a:gd name="T13" fmla="*/ 353 h 384"/>
              <a:gd name="T14" fmla="*/ 426 w 458"/>
              <a:gd name="T15" fmla="*/ 353 h 384"/>
              <a:gd name="T16" fmla="*/ 414 w 458"/>
              <a:gd name="T17" fmla="*/ 354 h 384"/>
              <a:gd name="T18" fmla="*/ 403 w 458"/>
              <a:gd name="T19" fmla="*/ 355 h 384"/>
              <a:gd name="T20" fmla="*/ 380 w 458"/>
              <a:gd name="T21" fmla="*/ 360 h 384"/>
              <a:gd name="T22" fmla="*/ 380 w 458"/>
              <a:gd name="T23" fmla="*/ 360 h 384"/>
              <a:gd name="T24" fmla="*/ 373 w 458"/>
              <a:gd name="T25" fmla="*/ 357 h 384"/>
              <a:gd name="T26" fmla="*/ 364 w 458"/>
              <a:gd name="T27" fmla="*/ 356 h 384"/>
              <a:gd name="T28" fmla="*/ 346 w 458"/>
              <a:gd name="T29" fmla="*/ 355 h 384"/>
              <a:gd name="T30" fmla="*/ 346 w 458"/>
              <a:gd name="T31" fmla="*/ 355 h 384"/>
              <a:gd name="T32" fmla="*/ 305 w 458"/>
              <a:gd name="T33" fmla="*/ 356 h 384"/>
              <a:gd name="T34" fmla="*/ 285 w 458"/>
              <a:gd name="T35" fmla="*/ 359 h 384"/>
              <a:gd name="T36" fmla="*/ 264 w 458"/>
              <a:gd name="T37" fmla="*/ 361 h 384"/>
              <a:gd name="T38" fmla="*/ 251 w 458"/>
              <a:gd name="T39" fmla="*/ 367 h 384"/>
              <a:gd name="T40" fmla="*/ 251 w 458"/>
              <a:gd name="T41" fmla="*/ 367 h 384"/>
              <a:gd name="T42" fmla="*/ 230 w 458"/>
              <a:gd name="T43" fmla="*/ 369 h 384"/>
              <a:gd name="T44" fmla="*/ 210 w 458"/>
              <a:gd name="T45" fmla="*/ 369 h 384"/>
              <a:gd name="T46" fmla="*/ 169 w 458"/>
              <a:gd name="T47" fmla="*/ 370 h 384"/>
              <a:gd name="T48" fmla="*/ 128 w 458"/>
              <a:gd name="T49" fmla="*/ 370 h 384"/>
              <a:gd name="T50" fmla="*/ 109 w 458"/>
              <a:gd name="T51" fmla="*/ 372 h 384"/>
              <a:gd name="T52" fmla="*/ 91 w 458"/>
              <a:gd name="T53" fmla="*/ 374 h 384"/>
              <a:gd name="T54" fmla="*/ 91 w 458"/>
              <a:gd name="T55" fmla="*/ 374 h 384"/>
              <a:gd name="T56" fmla="*/ 64 w 458"/>
              <a:gd name="T57" fmla="*/ 379 h 384"/>
              <a:gd name="T58" fmla="*/ 39 w 458"/>
              <a:gd name="T59" fmla="*/ 384 h 384"/>
              <a:gd name="T60" fmla="*/ 39 w 458"/>
              <a:gd name="T61" fmla="*/ 384 h 384"/>
              <a:gd name="T62" fmla="*/ 21 w 458"/>
              <a:gd name="T63" fmla="*/ 382 h 384"/>
              <a:gd name="T64" fmla="*/ 0 w 458"/>
              <a:gd name="T65" fmla="*/ 382 h 384"/>
              <a:gd name="T66" fmla="*/ 32 w 458"/>
              <a:gd name="T6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8" h="384">
                <a:moveTo>
                  <a:pt x="32" y="0"/>
                </a:moveTo>
                <a:lnTo>
                  <a:pt x="458" y="19"/>
                </a:lnTo>
                <a:lnTo>
                  <a:pt x="458" y="19"/>
                </a:lnTo>
                <a:lnTo>
                  <a:pt x="444" y="101"/>
                </a:lnTo>
                <a:lnTo>
                  <a:pt x="433" y="185"/>
                </a:lnTo>
                <a:lnTo>
                  <a:pt x="428" y="269"/>
                </a:lnTo>
                <a:lnTo>
                  <a:pt x="426" y="353"/>
                </a:lnTo>
                <a:lnTo>
                  <a:pt x="426" y="353"/>
                </a:lnTo>
                <a:lnTo>
                  <a:pt x="414" y="354"/>
                </a:lnTo>
                <a:lnTo>
                  <a:pt x="403" y="355"/>
                </a:lnTo>
                <a:lnTo>
                  <a:pt x="380" y="360"/>
                </a:lnTo>
                <a:lnTo>
                  <a:pt x="380" y="360"/>
                </a:lnTo>
                <a:lnTo>
                  <a:pt x="373" y="357"/>
                </a:lnTo>
                <a:lnTo>
                  <a:pt x="364" y="356"/>
                </a:lnTo>
                <a:lnTo>
                  <a:pt x="346" y="355"/>
                </a:lnTo>
                <a:lnTo>
                  <a:pt x="346" y="355"/>
                </a:lnTo>
                <a:lnTo>
                  <a:pt x="305" y="356"/>
                </a:lnTo>
                <a:lnTo>
                  <a:pt x="285" y="359"/>
                </a:lnTo>
                <a:lnTo>
                  <a:pt x="264" y="361"/>
                </a:lnTo>
                <a:lnTo>
                  <a:pt x="251" y="367"/>
                </a:lnTo>
                <a:lnTo>
                  <a:pt x="251" y="367"/>
                </a:lnTo>
                <a:lnTo>
                  <a:pt x="230" y="369"/>
                </a:lnTo>
                <a:lnTo>
                  <a:pt x="210" y="369"/>
                </a:lnTo>
                <a:lnTo>
                  <a:pt x="169" y="370"/>
                </a:lnTo>
                <a:lnTo>
                  <a:pt x="128" y="370"/>
                </a:lnTo>
                <a:lnTo>
                  <a:pt x="109" y="372"/>
                </a:lnTo>
                <a:lnTo>
                  <a:pt x="91" y="374"/>
                </a:lnTo>
                <a:lnTo>
                  <a:pt x="91" y="374"/>
                </a:lnTo>
                <a:lnTo>
                  <a:pt x="64" y="379"/>
                </a:lnTo>
                <a:lnTo>
                  <a:pt x="39" y="384"/>
                </a:lnTo>
                <a:lnTo>
                  <a:pt x="39" y="384"/>
                </a:lnTo>
                <a:lnTo>
                  <a:pt x="21" y="382"/>
                </a:lnTo>
                <a:lnTo>
                  <a:pt x="0" y="382"/>
                </a:lnTo>
                <a:lnTo>
                  <a:pt x="32" y="0"/>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49"/>
          <p:cNvSpPr>
            <a:spLocks/>
          </p:cNvSpPr>
          <p:nvPr/>
        </p:nvSpPr>
        <p:spPr bwMode="auto">
          <a:xfrm rot="16200000">
            <a:off x="3500217" y="1437583"/>
            <a:ext cx="800952" cy="1084679"/>
          </a:xfrm>
          <a:custGeom>
            <a:avLst/>
            <a:gdLst>
              <a:gd name="T0" fmla="*/ 114 w 526"/>
              <a:gd name="T1" fmla="*/ 0 h 409"/>
              <a:gd name="T2" fmla="*/ 526 w 526"/>
              <a:gd name="T3" fmla="*/ 19 h 409"/>
              <a:gd name="T4" fmla="*/ 494 w 526"/>
              <a:gd name="T5" fmla="*/ 401 h 409"/>
              <a:gd name="T6" fmla="*/ 483 w 526"/>
              <a:gd name="T7" fmla="*/ 403 h 409"/>
              <a:gd name="T8" fmla="*/ 483 w 526"/>
              <a:gd name="T9" fmla="*/ 403 h 409"/>
              <a:gd name="T10" fmla="*/ 476 w 526"/>
              <a:gd name="T11" fmla="*/ 400 h 409"/>
              <a:gd name="T12" fmla="*/ 465 w 526"/>
              <a:gd name="T13" fmla="*/ 397 h 409"/>
              <a:gd name="T14" fmla="*/ 451 w 526"/>
              <a:gd name="T15" fmla="*/ 389 h 409"/>
              <a:gd name="T16" fmla="*/ 435 w 526"/>
              <a:gd name="T17" fmla="*/ 389 h 409"/>
              <a:gd name="T18" fmla="*/ 405 w 526"/>
              <a:gd name="T19" fmla="*/ 409 h 409"/>
              <a:gd name="T20" fmla="*/ 148 w 526"/>
              <a:gd name="T21" fmla="*/ 409 h 409"/>
              <a:gd name="T22" fmla="*/ 150 w 526"/>
              <a:gd name="T23" fmla="*/ 406 h 409"/>
              <a:gd name="T24" fmla="*/ 148 w 526"/>
              <a:gd name="T25" fmla="*/ 401 h 409"/>
              <a:gd name="T26" fmla="*/ 132 w 526"/>
              <a:gd name="T27" fmla="*/ 405 h 409"/>
              <a:gd name="T28" fmla="*/ 119 w 526"/>
              <a:gd name="T29" fmla="*/ 403 h 409"/>
              <a:gd name="T30" fmla="*/ 109 w 526"/>
              <a:gd name="T31" fmla="*/ 406 h 409"/>
              <a:gd name="T32" fmla="*/ 89 w 526"/>
              <a:gd name="T33" fmla="*/ 409 h 409"/>
              <a:gd name="T34" fmla="*/ 82 w 526"/>
              <a:gd name="T35" fmla="*/ 404 h 409"/>
              <a:gd name="T36" fmla="*/ 71 w 526"/>
              <a:gd name="T37" fmla="*/ 406 h 409"/>
              <a:gd name="T38" fmla="*/ 46 w 526"/>
              <a:gd name="T39" fmla="*/ 400 h 409"/>
              <a:gd name="T40" fmla="*/ 46 w 526"/>
              <a:gd name="T41" fmla="*/ 400 h 409"/>
              <a:gd name="T42" fmla="*/ 25 w 526"/>
              <a:gd name="T43" fmla="*/ 404 h 409"/>
              <a:gd name="T44" fmla="*/ 5 w 526"/>
              <a:gd name="T45" fmla="*/ 407 h 409"/>
              <a:gd name="T46" fmla="*/ 0 w 526"/>
              <a:gd name="T47" fmla="*/ 406 h 409"/>
              <a:gd name="T48" fmla="*/ 0 w 526"/>
              <a:gd name="T49" fmla="*/ 406 h 409"/>
              <a:gd name="T50" fmla="*/ 16 w 526"/>
              <a:gd name="T51" fmla="*/ 395 h 409"/>
              <a:gd name="T52" fmla="*/ 34 w 526"/>
              <a:gd name="T53" fmla="*/ 382 h 409"/>
              <a:gd name="T54" fmla="*/ 41 w 526"/>
              <a:gd name="T55" fmla="*/ 375 h 409"/>
              <a:gd name="T56" fmla="*/ 48 w 526"/>
              <a:gd name="T57" fmla="*/ 369 h 409"/>
              <a:gd name="T58" fmla="*/ 50 w 526"/>
              <a:gd name="T59" fmla="*/ 362 h 409"/>
              <a:gd name="T60" fmla="*/ 50 w 526"/>
              <a:gd name="T61" fmla="*/ 356 h 409"/>
              <a:gd name="T62" fmla="*/ 50 w 526"/>
              <a:gd name="T63" fmla="*/ 356 h 409"/>
              <a:gd name="T64" fmla="*/ 43 w 526"/>
              <a:gd name="T65" fmla="*/ 352 h 409"/>
              <a:gd name="T66" fmla="*/ 39 w 526"/>
              <a:gd name="T67" fmla="*/ 349 h 409"/>
              <a:gd name="T68" fmla="*/ 37 w 526"/>
              <a:gd name="T69" fmla="*/ 344 h 409"/>
              <a:gd name="T70" fmla="*/ 34 w 526"/>
              <a:gd name="T71" fmla="*/ 340 h 409"/>
              <a:gd name="T72" fmla="*/ 34 w 526"/>
              <a:gd name="T73" fmla="*/ 340 h 409"/>
              <a:gd name="T74" fmla="*/ 37 w 526"/>
              <a:gd name="T75" fmla="*/ 337 h 409"/>
              <a:gd name="T76" fmla="*/ 39 w 526"/>
              <a:gd name="T77" fmla="*/ 333 h 409"/>
              <a:gd name="T78" fmla="*/ 57 w 526"/>
              <a:gd name="T79" fmla="*/ 329 h 409"/>
              <a:gd name="T80" fmla="*/ 64 w 526"/>
              <a:gd name="T81" fmla="*/ 323 h 409"/>
              <a:gd name="T82" fmla="*/ 64 w 526"/>
              <a:gd name="T83" fmla="*/ 323 h 409"/>
              <a:gd name="T84" fmla="*/ 62 w 526"/>
              <a:gd name="T85" fmla="*/ 319 h 409"/>
              <a:gd name="T86" fmla="*/ 62 w 526"/>
              <a:gd name="T87" fmla="*/ 314 h 409"/>
              <a:gd name="T88" fmla="*/ 62 w 526"/>
              <a:gd name="T89" fmla="*/ 305 h 409"/>
              <a:gd name="T90" fmla="*/ 82 w 526"/>
              <a:gd name="T91" fmla="*/ 297 h 409"/>
              <a:gd name="T92" fmla="*/ 114 w 526"/>
              <a:gd name="T93"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6" h="409">
                <a:moveTo>
                  <a:pt x="114" y="0"/>
                </a:moveTo>
                <a:lnTo>
                  <a:pt x="526" y="19"/>
                </a:lnTo>
                <a:lnTo>
                  <a:pt x="494" y="401"/>
                </a:lnTo>
                <a:lnTo>
                  <a:pt x="483" y="403"/>
                </a:lnTo>
                <a:lnTo>
                  <a:pt x="483" y="403"/>
                </a:lnTo>
                <a:lnTo>
                  <a:pt x="476" y="400"/>
                </a:lnTo>
                <a:lnTo>
                  <a:pt x="465" y="397"/>
                </a:lnTo>
                <a:lnTo>
                  <a:pt x="451" y="389"/>
                </a:lnTo>
                <a:lnTo>
                  <a:pt x="435" y="389"/>
                </a:lnTo>
                <a:lnTo>
                  <a:pt x="405" y="409"/>
                </a:lnTo>
                <a:lnTo>
                  <a:pt x="148" y="409"/>
                </a:lnTo>
                <a:lnTo>
                  <a:pt x="150" y="406"/>
                </a:lnTo>
                <a:lnTo>
                  <a:pt x="148" y="401"/>
                </a:lnTo>
                <a:lnTo>
                  <a:pt x="132" y="405"/>
                </a:lnTo>
                <a:lnTo>
                  <a:pt x="119" y="403"/>
                </a:lnTo>
                <a:lnTo>
                  <a:pt x="109" y="406"/>
                </a:lnTo>
                <a:lnTo>
                  <a:pt x="89" y="409"/>
                </a:lnTo>
                <a:lnTo>
                  <a:pt x="82" y="404"/>
                </a:lnTo>
                <a:lnTo>
                  <a:pt x="71" y="406"/>
                </a:lnTo>
                <a:lnTo>
                  <a:pt x="46" y="400"/>
                </a:lnTo>
                <a:lnTo>
                  <a:pt x="46" y="400"/>
                </a:lnTo>
                <a:lnTo>
                  <a:pt x="25" y="404"/>
                </a:lnTo>
                <a:lnTo>
                  <a:pt x="5" y="407"/>
                </a:lnTo>
                <a:lnTo>
                  <a:pt x="0" y="406"/>
                </a:lnTo>
                <a:lnTo>
                  <a:pt x="0" y="406"/>
                </a:lnTo>
                <a:lnTo>
                  <a:pt x="16" y="395"/>
                </a:lnTo>
                <a:lnTo>
                  <a:pt x="34" y="382"/>
                </a:lnTo>
                <a:lnTo>
                  <a:pt x="41" y="375"/>
                </a:lnTo>
                <a:lnTo>
                  <a:pt x="48" y="369"/>
                </a:lnTo>
                <a:lnTo>
                  <a:pt x="50" y="362"/>
                </a:lnTo>
                <a:lnTo>
                  <a:pt x="50" y="356"/>
                </a:lnTo>
                <a:lnTo>
                  <a:pt x="50" y="356"/>
                </a:lnTo>
                <a:lnTo>
                  <a:pt x="43" y="352"/>
                </a:lnTo>
                <a:lnTo>
                  <a:pt x="39" y="349"/>
                </a:lnTo>
                <a:lnTo>
                  <a:pt x="37" y="344"/>
                </a:lnTo>
                <a:lnTo>
                  <a:pt x="34" y="340"/>
                </a:lnTo>
                <a:lnTo>
                  <a:pt x="34" y="340"/>
                </a:lnTo>
                <a:lnTo>
                  <a:pt x="37" y="337"/>
                </a:lnTo>
                <a:lnTo>
                  <a:pt x="39" y="333"/>
                </a:lnTo>
                <a:lnTo>
                  <a:pt x="57" y="329"/>
                </a:lnTo>
                <a:lnTo>
                  <a:pt x="64" y="323"/>
                </a:lnTo>
                <a:lnTo>
                  <a:pt x="64" y="323"/>
                </a:lnTo>
                <a:lnTo>
                  <a:pt x="62" y="319"/>
                </a:lnTo>
                <a:lnTo>
                  <a:pt x="62" y="314"/>
                </a:lnTo>
                <a:lnTo>
                  <a:pt x="62" y="305"/>
                </a:lnTo>
                <a:lnTo>
                  <a:pt x="82" y="297"/>
                </a:lnTo>
                <a:lnTo>
                  <a:pt x="114" y="0"/>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50"/>
          <p:cNvSpPr>
            <a:spLocks/>
          </p:cNvSpPr>
          <p:nvPr/>
        </p:nvSpPr>
        <p:spPr bwMode="auto">
          <a:xfrm rot="16200000">
            <a:off x="3617725" y="1915612"/>
            <a:ext cx="695884" cy="1278277"/>
          </a:xfrm>
          <a:custGeom>
            <a:avLst/>
            <a:gdLst>
              <a:gd name="T0" fmla="*/ 457 w 457"/>
              <a:gd name="T1" fmla="*/ 12 h 482"/>
              <a:gd name="T2" fmla="*/ 405 w 457"/>
              <a:gd name="T3" fmla="*/ 317 h 482"/>
              <a:gd name="T4" fmla="*/ 405 w 457"/>
              <a:gd name="T5" fmla="*/ 326 h 482"/>
              <a:gd name="T6" fmla="*/ 407 w 457"/>
              <a:gd name="T7" fmla="*/ 335 h 482"/>
              <a:gd name="T8" fmla="*/ 382 w 457"/>
              <a:gd name="T9" fmla="*/ 345 h 482"/>
              <a:gd name="T10" fmla="*/ 380 w 457"/>
              <a:gd name="T11" fmla="*/ 349 h 482"/>
              <a:gd name="T12" fmla="*/ 377 w 457"/>
              <a:gd name="T13" fmla="*/ 352 h 482"/>
              <a:gd name="T14" fmla="*/ 382 w 457"/>
              <a:gd name="T15" fmla="*/ 361 h 482"/>
              <a:gd name="T16" fmla="*/ 393 w 457"/>
              <a:gd name="T17" fmla="*/ 368 h 482"/>
              <a:gd name="T18" fmla="*/ 393 w 457"/>
              <a:gd name="T19" fmla="*/ 378 h 482"/>
              <a:gd name="T20" fmla="*/ 386 w 457"/>
              <a:gd name="T21" fmla="*/ 385 h 482"/>
              <a:gd name="T22" fmla="*/ 343 w 457"/>
              <a:gd name="T23" fmla="*/ 418 h 482"/>
              <a:gd name="T24" fmla="*/ 323 w 457"/>
              <a:gd name="T25" fmla="*/ 427 h 482"/>
              <a:gd name="T26" fmla="*/ 316 w 457"/>
              <a:gd name="T27" fmla="*/ 427 h 482"/>
              <a:gd name="T28" fmla="*/ 293 w 457"/>
              <a:gd name="T29" fmla="*/ 423 h 482"/>
              <a:gd name="T30" fmla="*/ 289 w 457"/>
              <a:gd name="T31" fmla="*/ 425 h 482"/>
              <a:gd name="T32" fmla="*/ 270 w 457"/>
              <a:gd name="T33" fmla="*/ 430 h 482"/>
              <a:gd name="T34" fmla="*/ 252 w 457"/>
              <a:gd name="T35" fmla="*/ 435 h 482"/>
              <a:gd name="T36" fmla="*/ 236 w 457"/>
              <a:gd name="T37" fmla="*/ 436 h 482"/>
              <a:gd name="T38" fmla="*/ 213 w 457"/>
              <a:gd name="T39" fmla="*/ 447 h 482"/>
              <a:gd name="T40" fmla="*/ 204 w 457"/>
              <a:gd name="T41" fmla="*/ 448 h 482"/>
              <a:gd name="T42" fmla="*/ 170 w 457"/>
              <a:gd name="T43" fmla="*/ 445 h 482"/>
              <a:gd name="T44" fmla="*/ 152 w 457"/>
              <a:gd name="T45" fmla="*/ 454 h 482"/>
              <a:gd name="T46" fmla="*/ 141 w 457"/>
              <a:gd name="T47" fmla="*/ 450 h 482"/>
              <a:gd name="T48" fmla="*/ 118 w 457"/>
              <a:gd name="T49" fmla="*/ 456 h 482"/>
              <a:gd name="T50" fmla="*/ 107 w 457"/>
              <a:gd name="T51" fmla="*/ 454 h 482"/>
              <a:gd name="T52" fmla="*/ 59 w 457"/>
              <a:gd name="T53" fmla="*/ 466 h 482"/>
              <a:gd name="T54" fmla="*/ 25 w 457"/>
              <a:gd name="T55" fmla="*/ 479 h 482"/>
              <a:gd name="T56" fmla="*/ 4 w 457"/>
              <a:gd name="T57" fmla="*/ 479 h 482"/>
              <a:gd name="T58" fmla="*/ 18 w 457"/>
              <a:gd name="T59" fmla="*/ 105 h 482"/>
              <a:gd name="T60" fmla="*/ 159 w 457"/>
              <a:gd name="T61" fmla="*/ 110 h 482"/>
              <a:gd name="T62" fmla="*/ 173 w 457"/>
              <a:gd name="T63" fmla="*/ 55 h 482"/>
              <a:gd name="T64" fmla="*/ 177 w 457"/>
              <a:gd name="T65" fmla="*/ 12 h 482"/>
              <a:gd name="T66" fmla="*/ 177 w 457"/>
              <a:gd name="T67"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7" h="482">
                <a:moveTo>
                  <a:pt x="177" y="0"/>
                </a:moveTo>
                <a:lnTo>
                  <a:pt x="457" y="12"/>
                </a:lnTo>
                <a:lnTo>
                  <a:pt x="425" y="309"/>
                </a:lnTo>
                <a:lnTo>
                  <a:pt x="405" y="317"/>
                </a:lnTo>
                <a:lnTo>
                  <a:pt x="405" y="317"/>
                </a:lnTo>
                <a:lnTo>
                  <a:pt x="405" y="326"/>
                </a:lnTo>
                <a:lnTo>
                  <a:pt x="405" y="331"/>
                </a:lnTo>
                <a:lnTo>
                  <a:pt x="407" y="335"/>
                </a:lnTo>
                <a:lnTo>
                  <a:pt x="400" y="341"/>
                </a:lnTo>
                <a:lnTo>
                  <a:pt x="382" y="345"/>
                </a:lnTo>
                <a:lnTo>
                  <a:pt x="382" y="345"/>
                </a:lnTo>
                <a:lnTo>
                  <a:pt x="380" y="349"/>
                </a:lnTo>
                <a:lnTo>
                  <a:pt x="377" y="352"/>
                </a:lnTo>
                <a:lnTo>
                  <a:pt x="377" y="352"/>
                </a:lnTo>
                <a:lnTo>
                  <a:pt x="380" y="356"/>
                </a:lnTo>
                <a:lnTo>
                  <a:pt x="382" y="361"/>
                </a:lnTo>
                <a:lnTo>
                  <a:pt x="386" y="364"/>
                </a:lnTo>
                <a:lnTo>
                  <a:pt x="393" y="368"/>
                </a:lnTo>
                <a:lnTo>
                  <a:pt x="393" y="378"/>
                </a:lnTo>
                <a:lnTo>
                  <a:pt x="393" y="378"/>
                </a:lnTo>
                <a:lnTo>
                  <a:pt x="391" y="380"/>
                </a:lnTo>
                <a:lnTo>
                  <a:pt x="386" y="385"/>
                </a:lnTo>
                <a:lnTo>
                  <a:pt x="373" y="397"/>
                </a:lnTo>
                <a:lnTo>
                  <a:pt x="343" y="418"/>
                </a:lnTo>
                <a:lnTo>
                  <a:pt x="330" y="419"/>
                </a:lnTo>
                <a:lnTo>
                  <a:pt x="323" y="427"/>
                </a:lnTo>
                <a:lnTo>
                  <a:pt x="323" y="427"/>
                </a:lnTo>
                <a:lnTo>
                  <a:pt x="316" y="427"/>
                </a:lnTo>
                <a:lnTo>
                  <a:pt x="307" y="427"/>
                </a:lnTo>
                <a:lnTo>
                  <a:pt x="293" y="423"/>
                </a:lnTo>
                <a:lnTo>
                  <a:pt x="293" y="423"/>
                </a:lnTo>
                <a:lnTo>
                  <a:pt x="289" y="425"/>
                </a:lnTo>
                <a:lnTo>
                  <a:pt x="282" y="428"/>
                </a:lnTo>
                <a:lnTo>
                  <a:pt x="270" y="430"/>
                </a:lnTo>
                <a:lnTo>
                  <a:pt x="257" y="434"/>
                </a:lnTo>
                <a:lnTo>
                  <a:pt x="252" y="435"/>
                </a:lnTo>
                <a:lnTo>
                  <a:pt x="248" y="439"/>
                </a:lnTo>
                <a:lnTo>
                  <a:pt x="236" y="436"/>
                </a:lnTo>
                <a:lnTo>
                  <a:pt x="225" y="439"/>
                </a:lnTo>
                <a:lnTo>
                  <a:pt x="213" y="447"/>
                </a:lnTo>
                <a:lnTo>
                  <a:pt x="213" y="447"/>
                </a:lnTo>
                <a:lnTo>
                  <a:pt x="204" y="448"/>
                </a:lnTo>
                <a:lnTo>
                  <a:pt x="193" y="447"/>
                </a:lnTo>
                <a:lnTo>
                  <a:pt x="170" y="445"/>
                </a:lnTo>
                <a:lnTo>
                  <a:pt x="161" y="452"/>
                </a:lnTo>
                <a:lnTo>
                  <a:pt x="152" y="454"/>
                </a:lnTo>
                <a:lnTo>
                  <a:pt x="141" y="450"/>
                </a:lnTo>
                <a:lnTo>
                  <a:pt x="141" y="450"/>
                </a:lnTo>
                <a:lnTo>
                  <a:pt x="127" y="452"/>
                </a:lnTo>
                <a:lnTo>
                  <a:pt x="118" y="456"/>
                </a:lnTo>
                <a:lnTo>
                  <a:pt x="107" y="454"/>
                </a:lnTo>
                <a:lnTo>
                  <a:pt x="107" y="454"/>
                </a:lnTo>
                <a:lnTo>
                  <a:pt x="86" y="458"/>
                </a:lnTo>
                <a:lnTo>
                  <a:pt x="59" y="466"/>
                </a:lnTo>
                <a:lnTo>
                  <a:pt x="31" y="476"/>
                </a:lnTo>
                <a:lnTo>
                  <a:pt x="25" y="479"/>
                </a:lnTo>
                <a:lnTo>
                  <a:pt x="20" y="482"/>
                </a:lnTo>
                <a:lnTo>
                  <a:pt x="4" y="479"/>
                </a:lnTo>
                <a:lnTo>
                  <a:pt x="0" y="480"/>
                </a:lnTo>
                <a:lnTo>
                  <a:pt x="18" y="105"/>
                </a:lnTo>
                <a:lnTo>
                  <a:pt x="159" y="110"/>
                </a:lnTo>
                <a:lnTo>
                  <a:pt x="159" y="110"/>
                </a:lnTo>
                <a:lnTo>
                  <a:pt x="166" y="83"/>
                </a:lnTo>
                <a:lnTo>
                  <a:pt x="173" y="55"/>
                </a:lnTo>
                <a:lnTo>
                  <a:pt x="177" y="26"/>
                </a:lnTo>
                <a:lnTo>
                  <a:pt x="177" y="12"/>
                </a:lnTo>
                <a:lnTo>
                  <a:pt x="177" y="0"/>
                </a:lnTo>
                <a:lnTo>
                  <a:pt x="177" y="0"/>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51"/>
          <p:cNvSpPr>
            <a:spLocks/>
          </p:cNvSpPr>
          <p:nvPr/>
        </p:nvSpPr>
        <p:spPr bwMode="auto">
          <a:xfrm rot="16200000">
            <a:off x="3808158" y="2637642"/>
            <a:ext cx="673044" cy="1148328"/>
          </a:xfrm>
          <a:custGeom>
            <a:avLst/>
            <a:gdLst>
              <a:gd name="T0" fmla="*/ 442 w 442"/>
              <a:gd name="T1" fmla="*/ 13 h 433"/>
              <a:gd name="T2" fmla="*/ 424 w 442"/>
              <a:gd name="T3" fmla="*/ 388 h 433"/>
              <a:gd name="T4" fmla="*/ 389 w 442"/>
              <a:gd name="T5" fmla="*/ 413 h 433"/>
              <a:gd name="T6" fmla="*/ 373 w 442"/>
              <a:gd name="T7" fmla="*/ 405 h 433"/>
              <a:gd name="T8" fmla="*/ 355 w 442"/>
              <a:gd name="T9" fmla="*/ 404 h 433"/>
              <a:gd name="T10" fmla="*/ 346 w 442"/>
              <a:gd name="T11" fmla="*/ 408 h 433"/>
              <a:gd name="T12" fmla="*/ 342 w 442"/>
              <a:gd name="T13" fmla="*/ 413 h 433"/>
              <a:gd name="T14" fmla="*/ 317 w 442"/>
              <a:gd name="T15" fmla="*/ 417 h 433"/>
              <a:gd name="T16" fmla="*/ 317 w 442"/>
              <a:gd name="T17" fmla="*/ 417 h 433"/>
              <a:gd name="T18" fmla="*/ 312 w 442"/>
              <a:gd name="T19" fmla="*/ 421 h 433"/>
              <a:gd name="T20" fmla="*/ 310 w 442"/>
              <a:gd name="T21" fmla="*/ 424 h 433"/>
              <a:gd name="T22" fmla="*/ 303 w 442"/>
              <a:gd name="T23" fmla="*/ 431 h 433"/>
              <a:gd name="T24" fmla="*/ 0 w 442"/>
              <a:gd name="T25" fmla="*/ 433 h 433"/>
              <a:gd name="T26" fmla="*/ 18 w 442"/>
              <a:gd name="T27" fmla="*/ 0 h 433"/>
              <a:gd name="T28" fmla="*/ 442 w 442"/>
              <a:gd name="T29" fmla="*/ 1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2" h="433">
                <a:moveTo>
                  <a:pt x="442" y="13"/>
                </a:moveTo>
                <a:lnTo>
                  <a:pt x="424" y="388"/>
                </a:lnTo>
                <a:lnTo>
                  <a:pt x="389" y="413"/>
                </a:lnTo>
                <a:lnTo>
                  <a:pt x="373" y="405"/>
                </a:lnTo>
                <a:lnTo>
                  <a:pt x="355" y="404"/>
                </a:lnTo>
                <a:lnTo>
                  <a:pt x="346" y="408"/>
                </a:lnTo>
                <a:lnTo>
                  <a:pt x="342" y="413"/>
                </a:lnTo>
                <a:lnTo>
                  <a:pt x="317" y="417"/>
                </a:lnTo>
                <a:lnTo>
                  <a:pt x="317" y="417"/>
                </a:lnTo>
                <a:lnTo>
                  <a:pt x="312" y="421"/>
                </a:lnTo>
                <a:lnTo>
                  <a:pt x="310" y="424"/>
                </a:lnTo>
                <a:lnTo>
                  <a:pt x="303" y="431"/>
                </a:lnTo>
                <a:lnTo>
                  <a:pt x="0" y="433"/>
                </a:lnTo>
                <a:lnTo>
                  <a:pt x="18" y="0"/>
                </a:lnTo>
                <a:lnTo>
                  <a:pt x="442" y="13"/>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52"/>
          <p:cNvSpPr>
            <a:spLocks/>
          </p:cNvSpPr>
          <p:nvPr/>
        </p:nvSpPr>
        <p:spPr bwMode="auto">
          <a:xfrm rot="16200000">
            <a:off x="3702070" y="3222236"/>
            <a:ext cx="755270" cy="1331317"/>
          </a:xfrm>
          <a:custGeom>
            <a:avLst/>
            <a:gdLst>
              <a:gd name="T0" fmla="*/ 471 w 496"/>
              <a:gd name="T1" fmla="*/ 492 h 502"/>
              <a:gd name="T2" fmla="*/ 487 w 496"/>
              <a:gd name="T3" fmla="*/ 123 h 502"/>
              <a:gd name="T4" fmla="*/ 428 w 496"/>
              <a:gd name="T5" fmla="*/ 0 h 502"/>
              <a:gd name="T6" fmla="*/ 137 w 496"/>
              <a:gd name="T7" fmla="*/ 171 h 502"/>
              <a:gd name="T8" fmla="*/ 137 w 496"/>
              <a:gd name="T9" fmla="*/ 175 h 502"/>
              <a:gd name="T10" fmla="*/ 127 w 496"/>
              <a:gd name="T11" fmla="*/ 182 h 502"/>
              <a:gd name="T12" fmla="*/ 107 w 496"/>
              <a:gd name="T13" fmla="*/ 189 h 502"/>
              <a:gd name="T14" fmla="*/ 107 w 496"/>
              <a:gd name="T15" fmla="*/ 206 h 502"/>
              <a:gd name="T16" fmla="*/ 114 w 496"/>
              <a:gd name="T17" fmla="*/ 209 h 502"/>
              <a:gd name="T18" fmla="*/ 100 w 496"/>
              <a:gd name="T19" fmla="*/ 218 h 502"/>
              <a:gd name="T20" fmla="*/ 84 w 496"/>
              <a:gd name="T21" fmla="*/ 220 h 502"/>
              <a:gd name="T22" fmla="*/ 82 w 496"/>
              <a:gd name="T23" fmla="*/ 223 h 502"/>
              <a:gd name="T24" fmla="*/ 73 w 496"/>
              <a:gd name="T25" fmla="*/ 245 h 502"/>
              <a:gd name="T26" fmla="*/ 73 w 496"/>
              <a:gd name="T27" fmla="*/ 249 h 502"/>
              <a:gd name="T28" fmla="*/ 66 w 496"/>
              <a:gd name="T29" fmla="*/ 257 h 502"/>
              <a:gd name="T30" fmla="*/ 68 w 496"/>
              <a:gd name="T31" fmla="*/ 268 h 502"/>
              <a:gd name="T32" fmla="*/ 59 w 496"/>
              <a:gd name="T33" fmla="*/ 284 h 502"/>
              <a:gd name="T34" fmla="*/ 52 w 496"/>
              <a:gd name="T35" fmla="*/ 288 h 502"/>
              <a:gd name="T36" fmla="*/ 48 w 496"/>
              <a:gd name="T37" fmla="*/ 292 h 502"/>
              <a:gd name="T38" fmla="*/ 27 w 496"/>
              <a:gd name="T39" fmla="*/ 304 h 502"/>
              <a:gd name="T40" fmla="*/ 43 w 496"/>
              <a:gd name="T41" fmla="*/ 311 h 502"/>
              <a:gd name="T42" fmla="*/ 25 w 496"/>
              <a:gd name="T43" fmla="*/ 328 h 502"/>
              <a:gd name="T44" fmla="*/ 32 w 496"/>
              <a:gd name="T45" fmla="*/ 340 h 502"/>
              <a:gd name="T46" fmla="*/ 27 w 496"/>
              <a:gd name="T47" fmla="*/ 340 h 502"/>
              <a:gd name="T48" fmla="*/ 16 w 496"/>
              <a:gd name="T49" fmla="*/ 339 h 502"/>
              <a:gd name="T50" fmla="*/ 14 w 496"/>
              <a:gd name="T51" fmla="*/ 345 h 502"/>
              <a:gd name="T52" fmla="*/ 21 w 496"/>
              <a:gd name="T53" fmla="*/ 345 h 502"/>
              <a:gd name="T54" fmla="*/ 36 w 496"/>
              <a:gd name="T55" fmla="*/ 354 h 502"/>
              <a:gd name="T56" fmla="*/ 39 w 496"/>
              <a:gd name="T57" fmla="*/ 357 h 502"/>
              <a:gd name="T58" fmla="*/ 30 w 496"/>
              <a:gd name="T59" fmla="*/ 358 h 502"/>
              <a:gd name="T60" fmla="*/ 23 w 496"/>
              <a:gd name="T61" fmla="*/ 365 h 502"/>
              <a:gd name="T62" fmla="*/ 30 w 496"/>
              <a:gd name="T63" fmla="*/ 371 h 502"/>
              <a:gd name="T64" fmla="*/ 30 w 496"/>
              <a:gd name="T65" fmla="*/ 374 h 502"/>
              <a:gd name="T66" fmla="*/ 25 w 496"/>
              <a:gd name="T67" fmla="*/ 376 h 502"/>
              <a:gd name="T68" fmla="*/ 21 w 496"/>
              <a:gd name="T69" fmla="*/ 379 h 502"/>
              <a:gd name="T70" fmla="*/ 5 w 496"/>
              <a:gd name="T71" fmla="*/ 391 h 502"/>
              <a:gd name="T72" fmla="*/ 16 w 496"/>
              <a:gd name="T73" fmla="*/ 397 h 502"/>
              <a:gd name="T74" fmla="*/ 27 w 496"/>
              <a:gd name="T75" fmla="*/ 412 h 502"/>
              <a:gd name="T76" fmla="*/ 32 w 496"/>
              <a:gd name="T77" fmla="*/ 435 h 502"/>
              <a:gd name="T78" fmla="*/ 32 w 496"/>
              <a:gd name="T79" fmla="*/ 451 h 502"/>
              <a:gd name="T80" fmla="*/ 36 w 496"/>
              <a:gd name="T81" fmla="*/ 459 h 502"/>
              <a:gd name="T82" fmla="*/ 41 w 496"/>
              <a:gd name="T83" fmla="*/ 462 h 502"/>
              <a:gd name="T84" fmla="*/ 0 w 496"/>
              <a:gd name="T85" fmla="*/ 501 h 502"/>
              <a:gd name="T86" fmla="*/ 125 w 496"/>
              <a:gd name="T87" fmla="*/ 502 h 502"/>
              <a:gd name="T88" fmla="*/ 248 w 496"/>
              <a:gd name="T89" fmla="*/ 502 h 502"/>
              <a:gd name="T90" fmla="*/ 303 w 496"/>
              <a:gd name="T91" fmla="*/ 501 h 502"/>
              <a:gd name="T92" fmla="*/ 414 w 496"/>
              <a:gd name="T93" fmla="*/ 492 h 502"/>
              <a:gd name="T94" fmla="*/ 471 w 496"/>
              <a:gd name="T95" fmla="*/ 49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6" h="502">
                <a:moveTo>
                  <a:pt x="471" y="492"/>
                </a:moveTo>
                <a:lnTo>
                  <a:pt x="471" y="492"/>
                </a:lnTo>
                <a:lnTo>
                  <a:pt x="480" y="247"/>
                </a:lnTo>
                <a:lnTo>
                  <a:pt x="487" y="123"/>
                </a:lnTo>
                <a:lnTo>
                  <a:pt x="496" y="3"/>
                </a:lnTo>
                <a:lnTo>
                  <a:pt x="428" y="0"/>
                </a:lnTo>
                <a:lnTo>
                  <a:pt x="407" y="176"/>
                </a:lnTo>
                <a:lnTo>
                  <a:pt x="137" y="171"/>
                </a:lnTo>
                <a:lnTo>
                  <a:pt x="137" y="171"/>
                </a:lnTo>
                <a:lnTo>
                  <a:pt x="137" y="175"/>
                </a:lnTo>
                <a:lnTo>
                  <a:pt x="134" y="177"/>
                </a:lnTo>
                <a:lnTo>
                  <a:pt x="127" y="182"/>
                </a:lnTo>
                <a:lnTo>
                  <a:pt x="118" y="186"/>
                </a:lnTo>
                <a:lnTo>
                  <a:pt x="107" y="189"/>
                </a:lnTo>
                <a:lnTo>
                  <a:pt x="105" y="193"/>
                </a:lnTo>
                <a:lnTo>
                  <a:pt x="107" y="206"/>
                </a:lnTo>
                <a:lnTo>
                  <a:pt x="114" y="209"/>
                </a:lnTo>
                <a:lnTo>
                  <a:pt x="114" y="209"/>
                </a:lnTo>
                <a:lnTo>
                  <a:pt x="109" y="214"/>
                </a:lnTo>
                <a:lnTo>
                  <a:pt x="100" y="218"/>
                </a:lnTo>
                <a:lnTo>
                  <a:pt x="96" y="218"/>
                </a:lnTo>
                <a:lnTo>
                  <a:pt x="84" y="220"/>
                </a:lnTo>
                <a:lnTo>
                  <a:pt x="82" y="223"/>
                </a:lnTo>
                <a:lnTo>
                  <a:pt x="82" y="223"/>
                </a:lnTo>
                <a:lnTo>
                  <a:pt x="75" y="237"/>
                </a:lnTo>
                <a:lnTo>
                  <a:pt x="73" y="245"/>
                </a:lnTo>
                <a:lnTo>
                  <a:pt x="73" y="248"/>
                </a:lnTo>
                <a:lnTo>
                  <a:pt x="73" y="249"/>
                </a:lnTo>
                <a:lnTo>
                  <a:pt x="75" y="254"/>
                </a:lnTo>
                <a:lnTo>
                  <a:pt x="66" y="257"/>
                </a:lnTo>
                <a:lnTo>
                  <a:pt x="59" y="263"/>
                </a:lnTo>
                <a:lnTo>
                  <a:pt x="68" y="268"/>
                </a:lnTo>
                <a:lnTo>
                  <a:pt x="66" y="284"/>
                </a:lnTo>
                <a:lnTo>
                  <a:pt x="59" y="284"/>
                </a:lnTo>
                <a:lnTo>
                  <a:pt x="59" y="284"/>
                </a:lnTo>
                <a:lnTo>
                  <a:pt x="52" y="288"/>
                </a:lnTo>
                <a:lnTo>
                  <a:pt x="48" y="290"/>
                </a:lnTo>
                <a:lnTo>
                  <a:pt x="48" y="292"/>
                </a:lnTo>
                <a:lnTo>
                  <a:pt x="32" y="292"/>
                </a:lnTo>
                <a:lnTo>
                  <a:pt x="27" y="304"/>
                </a:lnTo>
                <a:lnTo>
                  <a:pt x="41" y="306"/>
                </a:lnTo>
                <a:lnTo>
                  <a:pt x="43" y="311"/>
                </a:lnTo>
                <a:lnTo>
                  <a:pt x="25" y="325"/>
                </a:lnTo>
                <a:lnTo>
                  <a:pt x="25" y="328"/>
                </a:lnTo>
                <a:lnTo>
                  <a:pt x="32" y="335"/>
                </a:lnTo>
                <a:lnTo>
                  <a:pt x="32" y="340"/>
                </a:lnTo>
                <a:lnTo>
                  <a:pt x="32" y="340"/>
                </a:lnTo>
                <a:lnTo>
                  <a:pt x="27" y="340"/>
                </a:lnTo>
                <a:lnTo>
                  <a:pt x="23" y="340"/>
                </a:lnTo>
                <a:lnTo>
                  <a:pt x="16" y="339"/>
                </a:lnTo>
                <a:lnTo>
                  <a:pt x="7" y="341"/>
                </a:lnTo>
                <a:lnTo>
                  <a:pt x="14" y="345"/>
                </a:lnTo>
                <a:lnTo>
                  <a:pt x="21" y="345"/>
                </a:lnTo>
                <a:lnTo>
                  <a:pt x="21" y="345"/>
                </a:lnTo>
                <a:lnTo>
                  <a:pt x="32" y="351"/>
                </a:lnTo>
                <a:lnTo>
                  <a:pt x="36" y="354"/>
                </a:lnTo>
                <a:lnTo>
                  <a:pt x="39" y="355"/>
                </a:lnTo>
                <a:lnTo>
                  <a:pt x="39" y="357"/>
                </a:lnTo>
                <a:lnTo>
                  <a:pt x="30" y="358"/>
                </a:lnTo>
                <a:lnTo>
                  <a:pt x="30" y="358"/>
                </a:lnTo>
                <a:lnTo>
                  <a:pt x="25" y="362"/>
                </a:lnTo>
                <a:lnTo>
                  <a:pt x="23" y="365"/>
                </a:lnTo>
                <a:lnTo>
                  <a:pt x="25" y="367"/>
                </a:lnTo>
                <a:lnTo>
                  <a:pt x="30" y="371"/>
                </a:lnTo>
                <a:lnTo>
                  <a:pt x="30" y="374"/>
                </a:lnTo>
                <a:lnTo>
                  <a:pt x="30" y="374"/>
                </a:lnTo>
                <a:lnTo>
                  <a:pt x="27" y="376"/>
                </a:lnTo>
                <a:lnTo>
                  <a:pt x="25" y="376"/>
                </a:lnTo>
                <a:lnTo>
                  <a:pt x="25" y="376"/>
                </a:lnTo>
                <a:lnTo>
                  <a:pt x="21" y="379"/>
                </a:lnTo>
                <a:lnTo>
                  <a:pt x="16" y="384"/>
                </a:lnTo>
                <a:lnTo>
                  <a:pt x="5" y="391"/>
                </a:lnTo>
                <a:lnTo>
                  <a:pt x="5" y="391"/>
                </a:lnTo>
                <a:lnTo>
                  <a:pt x="16" y="397"/>
                </a:lnTo>
                <a:lnTo>
                  <a:pt x="23" y="403"/>
                </a:lnTo>
                <a:lnTo>
                  <a:pt x="27" y="412"/>
                </a:lnTo>
                <a:lnTo>
                  <a:pt x="30" y="419"/>
                </a:lnTo>
                <a:lnTo>
                  <a:pt x="32" y="435"/>
                </a:lnTo>
                <a:lnTo>
                  <a:pt x="32" y="451"/>
                </a:lnTo>
                <a:lnTo>
                  <a:pt x="32" y="451"/>
                </a:lnTo>
                <a:lnTo>
                  <a:pt x="34" y="456"/>
                </a:lnTo>
                <a:lnTo>
                  <a:pt x="36" y="459"/>
                </a:lnTo>
                <a:lnTo>
                  <a:pt x="41" y="462"/>
                </a:lnTo>
                <a:lnTo>
                  <a:pt x="41" y="462"/>
                </a:lnTo>
                <a:lnTo>
                  <a:pt x="21" y="481"/>
                </a:lnTo>
                <a:lnTo>
                  <a:pt x="0" y="501"/>
                </a:lnTo>
                <a:lnTo>
                  <a:pt x="0" y="501"/>
                </a:lnTo>
                <a:lnTo>
                  <a:pt x="125" y="502"/>
                </a:lnTo>
                <a:lnTo>
                  <a:pt x="248" y="502"/>
                </a:lnTo>
                <a:lnTo>
                  <a:pt x="248" y="502"/>
                </a:lnTo>
                <a:lnTo>
                  <a:pt x="275" y="502"/>
                </a:lnTo>
                <a:lnTo>
                  <a:pt x="303" y="501"/>
                </a:lnTo>
                <a:lnTo>
                  <a:pt x="360" y="496"/>
                </a:lnTo>
                <a:lnTo>
                  <a:pt x="414" y="492"/>
                </a:lnTo>
                <a:lnTo>
                  <a:pt x="444" y="492"/>
                </a:lnTo>
                <a:lnTo>
                  <a:pt x="471" y="492"/>
                </a:lnTo>
                <a:lnTo>
                  <a:pt x="471" y="492"/>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6" name="Group 15"/>
          <p:cNvGrpSpPr/>
          <p:nvPr/>
        </p:nvGrpSpPr>
        <p:grpSpPr>
          <a:xfrm>
            <a:off x="152400" y="457200"/>
            <a:ext cx="3269603" cy="6400800"/>
            <a:chOff x="434987" y="63785"/>
            <a:chExt cx="3255333" cy="5901573"/>
          </a:xfrm>
          <a:solidFill>
            <a:srgbClr val="164072"/>
          </a:solidFill>
        </p:grpSpPr>
        <p:sp>
          <p:nvSpPr>
            <p:cNvPr id="17" name="Freeform 5"/>
            <p:cNvSpPr>
              <a:spLocks/>
            </p:cNvSpPr>
            <p:nvPr/>
          </p:nvSpPr>
          <p:spPr bwMode="auto">
            <a:xfrm rot="16200000">
              <a:off x="1678207" y="4290765"/>
              <a:ext cx="1545758" cy="1803428"/>
            </a:xfrm>
            <a:custGeom>
              <a:avLst/>
              <a:gdLst>
                <a:gd name="T0" fmla="*/ 917 w 1101"/>
                <a:gd name="T1" fmla="*/ 41 h 683"/>
                <a:gd name="T2" fmla="*/ 860 w 1101"/>
                <a:gd name="T3" fmla="*/ 63 h 683"/>
                <a:gd name="T4" fmla="*/ 758 w 1101"/>
                <a:gd name="T5" fmla="*/ 92 h 683"/>
                <a:gd name="T6" fmla="*/ 803 w 1101"/>
                <a:gd name="T7" fmla="*/ 65 h 683"/>
                <a:gd name="T8" fmla="*/ 758 w 1101"/>
                <a:gd name="T9" fmla="*/ 0 h 683"/>
                <a:gd name="T10" fmla="*/ 683 w 1101"/>
                <a:gd name="T11" fmla="*/ 18 h 683"/>
                <a:gd name="T12" fmla="*/ 658 w 1101"/>
                <a:gd name="T13" fmla="*/ 45 h 683"/>
                <a:gd name="T14" fmla="*/ 683 w 1101"/>
                <a:gd name="T15" fmla="*/ 99 h 683"/>
                <a:gd name="T16" fmla="*/ 571 w 1101"/>
                <a:gd name="T17" fmla="*/ 75 h 683"/>
                <a:gd name="T18" fmla="*/ 583 w 1101"/>
                <a:gd name="T19" fmla="*/ 47 h 683"/>
                <a:gd name="T20" fmla="*/ 528 w 1101"/>
                <a:gd name="T21" fmla="*/ 30 h 683"/>
                <a:gd name="T22" fmla="*/ 428 w 1101"/>
                <a:gd name="T23" fmla="*/ 23 h 683"/>
                <a:gd name="T24" fmla="*/ 362 w 1101"/>
                <a:gd name="T25" fmla="*/ 69 h 683"/>
                <a:gd name="T26" fmla="*/ 275 w 1101"/>
                <a:gd name="T27" fmla="*/ 81 h 683"/>
                <a:gd name="T28" fmla="*/ 284 w 1101"/>
                <a:gd name="T29" fmla="*/ 161 h 683"/>
                <a:gd name="T30" fmla="*/ 243 w 1101"/>
                <a:gd name="T31" fmla="*/ 152 h 683"/>
                <a:gd name="T32" fmla="*/ 196 w 1101"/>
                <a:gd name="T33" fmla="*/ 151 h 683"/>
                <a:gd name="T34" fmla="*/ 148 w 1101"/>
                <a:gd name="T35" fmla="*/ 115 h 683"/>
                <a:gd name="T36" fmla="*/ 102 w 1101"/>
                <a:gd name="T37" fmla="*/ 92 h 683"/>
                <a:gd name="T38" fmla="*/ 86 w 1101"/>
                <a:gd name="T39" fmla="*/ 69 h 683"/>
                <a:gd name="T40" fmla="*/ 57 w 1101"/>
                <a:gd name="T41" fmla="*/ 51 h 683"/>
                <a:gd name="T42" fmla="*/ 36 w 1101"/>
                <a:gd name="T43" fmla="*/ 26 h 683"/>
                <a:gd name="T44" fmla="*/ 9 w 1101"/>
                <a:gd name="T45" fmla="*/ 0 h 683"/>
                <a:gd name="T46" fmla="*/ 25 w 1101"/>
                <a:gd name="T47" fmla="*/ 47 h 683"/>
                <a:gd name="T48" fmla="*/ 105 w 1101"/>
                <a:gd name="T49" fmla="*/ 128 h 683"/>
                <a:gd name="T50" fmla="*/ 221 w 1101"/>
                <a:gd name="T51" fmla="*/ 200 h 683"/>
                <a:gd name="T52" fmla="*/ 284 w 1101"/>
                <a:gd name="T53" fmla="*/ 228 h 683"/>
                <a:gd name="T54" fmla="*/ 296 w 1101"/>
                <a:gd name="T55" fmla="*/ 214 h 683"/>
                <a:gd name="T56" fmla="*/ 407 w 1101"/>
                <a:gd name="T57" fmla="*/ 255 h 683"/>
                <a:gd name="T58" fmla="*/ 448 w 1101"/>
                <a:gd name="T59" fmla="*/ 275 h 683"/>
                <a:gd name="T60" fmla="*/ 407 w 1101"/>
                <a:gd name="T61" fmla="*/ 261 h 683"/>
                <a:gd name="T62" fmla="*/ 330 w 1101"/>
                <a:gd name="T63" fmla="*/ 255 h 683"/>
                <a:gd name="T64" fmla="*/ 332 w 1101"/>
                <a:gd name="T65" fmla="*/ 271 h 683"/>
                <a:gd name="T66" fmla="*/ 371 w 1101"/>
                <a:gd name="T67" fmla="*/ 306 h 683"/>
                <a:gd name="T68" fmla="*/ 428 w 1101"/>
                <a:gd name="T69" fmla="*/ 312 h 683"/>
                <a:gd name="T70" fmla="*/ 416 w 1101"/>
                <a:gd name="T71" fmla="*/ 423 h 683"/>
                <a:gd name="T72" fmla="*/ 410 w 1101"/>
                <a:gd name="T73" fmla="*/ 434 h 683"/>
                <a:gd name="T74" fmla="*/ 407 w 1101"/>
                <a:gd name="T75" fmla="*/ 459 h 683"/>
                <a:gd name="T76" fmla="*/ 394 w 1101"/>
                <a:gd name="T77" fmla="*/ 479 h 683"/>
                <a:gd name="T78" fmla="*/ 350 w 1101"/>
                <a:gd name="T79" fmla="*/ 527 h 683"/>
                <a:gd name="T80" fmla="*/ 318 w 1101"/>
                <a:gd name="T81" fmla="*/ 542 h 683"/>
                <a:gd name="T82" fmla="*/ 284 w 1101"/>
                <a:gd name="T83" fmla="*/ 556 h 683"/>
                <a:gd name="T84" fmla="*/ 198 w 1101"/>
                <a:gd name="T85" fmla="*/ 620 h 683"/>
                <a:gd name="T86" fmla="*/ 250 w 1101"/>
                <a:gd name="T87" fmla="*/ 683 h 683"/>
                <a:gd name="T88" fmla="*/ 296 w 1101"/>
                <a:gd name="T89" fmla="*/ 672 h 683"/>
                <a:gd name="T90" fmla="*/ 307 w 1101"/>
                <a:gd name="T91" fmla="*/ 646 h 683"/>
                <a:gd name="T92" fmla="*/ 341 w 1101"/>
                <a:gd name="T93" fmla="*/ 612 h 683"/>
                <a:gd name="T94" fmla="*/ 460 w 1101"/>
                <a:gd name="T95" fmla="*/ 544 h 683"/>
                <a:gd name="T96" fmla="*/ 435 w 1101"/>
                <a:gd name="T97" fmla="*/ 528 h 683"/>
                <a:gd name="T98" fmla="*/ 394 w 1101"/>
                <a:gd name="T99" fmla="*/ 509 h 683"/>
                <a:gd name="T100" fmla="*/ 439 w 1101"/>
                <a:gd name="T101" fmla="*/ 435 h 683"/>
                <a:gd name="T102" fmla="*/ 589 w 1101"/>
                <a:gd name="T103" fmla="*/ 418 h 683"/>
                <a:gd name="T104" fmla="*/ 1033 w 1101"/>
                <a:gd name="T105" fmla="*/ 360 h 683"/>
                <a:gd name="T106" fmla="*/ 1045 w 1101"/>
                <a:gd name="T107" fmla="*/ 307 h 683"/>
                <a:gd name="T108" fmla="*/ 1067 w 1101"/>
                <a:gd name="T109" fmla="*/ 249 h 683"/>
                <a:gd name="T110" fmla="*/ 1067 w 1101"/>
                <a:gd name="T111" fmla="*/ 215 h 683"/>
                <a:gd name="T112" fmla="*/ 1076 w 1101"/>
                <a:gd name="T113" fmla="*/ 157 h 683"/>
                <a:gd name="T114" fmla="*/ 1060 w 1101"/>
                <a:gd name="T115" fmla="*/ 115 h 683"/>
                <a:gd name="T116" fmla="*/ 1004 w 1101"/>
                <a:gd name="T117" fmla="*/ 88 h 683"/>
                <a:gd name="T118" fmla="*/ 958 w 1101"/>
                <a:gd name="T119" fmla="*/ 69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1" h="683">
                  <a:moveTo>
                    <a:pt x="924" y="35"/>
                  </a:moveTo>
                  <a:lnTo>
                    <a:pt x="924" y="35"/>
                  </a:lnTo>
                  <a:lnTo>
                    <a:pt x="917" y="41"/>
                  </a:lnTo>
                  <a:lnTo>
                    <a:pt x="906" y="45"/>
                  </a:lnTo>
                  <a:lnTo>
                    <a:pt x="885" y="55"/>
                  </a:lnTo>
                  <a:lnTo>
                    <a:pt x="860" y="63"/>
                  </a:lnTo>
                  <a:lnTo>
                    <a:pt x="837" y="69"/>
                  </a:lnTo>
                  <a:lnTo>
                    <a:pt x="826" y="93"/>
                  </a:lnTo>
                  <a:lnTo>
                    <a:pt x="758" y="92"/>
                  </a:lnTo>
                  <a:lnTo>
                    <a:pt x="758" y="65"/>
                  </a:lnTo>
                  <a:lnTo>
                    <a:pt x="803" y="65"/>
                  </a:lnTo>
                  <a:lnTo>
                    <a:pt x="803" y="65"/>
                  </a:lnTo>
                  <a:lnTo>
                    <a:pt x="803" y="61"/>
                  </a:lnTo>
                  <a:lnTo>
                    <a:pt x="803" y="59"/>
                  </a:lnTo>
                  <a:lnTo>
                    <a:pt x="758" y="0"/>
                  </a:lnTo>
                  <a:lnTo>
                    <a:pt x="726" y="18"/>
                  </a:lnTo>
                  <a:lnTo>
                    <a:pt x="683" y="18"/>
                  </a:lnTo>
                  <a:lnTo>
                    <a:pt x="683" y="18"/>
                  </a:lnTo>
                  <a:lnTo>
                    <a:pt x="674" y="24"/>
                  </a:lnTo>
                  <a:lnTo>
                    <a:pt x="669" y="30"/>
                  </a:lnTo>
                  <a:lnTo>
                    <a:pt x="658" y="45"/>
                  </a:lnTo>
                  <a:lnTo>
                    <a:pt x="651" y="62"/>
                  </a:lnTo>
                  <a:lnTo>
                    <a:pt x="649" y="77"/>
                  </a:lnTo>
                  <a:lnTo>
                    <a:pt x="683" y="99"/>
                  </a:lnTo>
                  <a:lnTo>
                    <a:pt x="605" y="104"/>
                  </a:lnTo>
                  <a:lnTo>
                    <a:pt x="594" y="81"/>
                  </a:lnTo>
                  <a:lnTo>
                    <a:pt x="571" y="75"/>
                  </a:lnTo>
                  <a:lnTo>
                    <a:pt x="560" y="65"/>
                  </a:lnTo>
                  <a:lnTo>
                    <a:pt x="583" y="47"/>
                  </a:lnTo>
                  <a:lnTo>
                    <a:pt x="583" y="47"/>
                  </a:lnTo>
                  <a:lnTo>
                    <a:pt x="569" y="44"/>
                  </a:lnTo>
                  <a:lnTo>
                    <a:pt x="555" y="39"/>
                  </a:lnTo>
                  <a:lnTo>
                    <a:pt x="528" y="30"/>
                  </a:lnTo>
                  <a:lnTo>
                    <a:pt x="503" y="17"/>
                  </a:lnTo>
                  <a:lnTo>
                    <a:pt x="482" y="6"/>
                  </a:lnTo>
                  <a:lnTo>
                    <a:pt x="428" y="23"/>
                  </a:lnTo>
                  <a:lnTo>
                    <a:pt x="407" y="18"/>
                  </a:lnTo>
                  <a:lnTo>
                    <a:pt x="362" y="41"/>
                  </a:lnTo>
                  <a:lnTo>
                    <a:pt x="362" y="69"/>
                  </a:lnTo>
                  <a:lnTo>
                    <a:pt x="330" y="81"/>
                  </a:lnTo>
                  <a:lnTo>
                    <a:pt x="307" y="75"/>
                  </a:lnTo>
                  <a:lnTo>
                    <a:pt x="275" y="81"/>
                  </a:lnTo>
                  <a:lnTo>
                    <a:pt x="298" y="104"/>
                  </a:lnTo>
                  <a:lnTo>
                    <a:pt x="252" y="127"/>
                  </a:lnTo>
                  <a:lnTo>
                    <a:pt x="284" y="161"/>
                  </a:lnTo>
                  <a:lnTo>
                    <a:pt x="284" y="161"/>
                  </a:lnTo>
                  <a:lnTo>
                    <a:pt x="266" y="155"/>
                  </a:lnTo>
                  <a:lnTo>
                    <a:pt x="243" y="152"/>
                  </a:lnTo>
                  <a:lnTo>
                    <a:pt x="218" y="149"/>
                  </a:lnTo>
                  <a:lnTo>
                    <a:pt x="207" y="149"/>
                  </a:lnTo>
                  <a:lnTo>
                    <a:pt x="196" y="151"/>
                  </a:lnTo>
                  <a:lnTo>
                    <a:pt x="196" y="151"/>
                  </a:lnTo>
                  <a:lnTo>
                    <a:pt x="175" y="134"/>
                  </a:lnTo>
                  <a:lnTo>
                    <a:pt x="148" y="115"/>
                  </a:lnTo>
                  <a:lnTo>
                    <a:pt x="134" y="106"/>
                  </a:lnTo>
                  <a:lnTo>
                    <a:pt x="118" y="98"/>
                  </a:lnTo>
                  <a:lnTo>
                    <a:pt x="102" y="92"/>
                  </a:lnTo>
                  <a:lnTo>
                    <a:pt x="86" y="87"/>
                  </a:lnTo>
                  <a:lnTo>
                    <a:pt x="86" y="69"/>
                  </a:lnTo>
                  <a:lnTo>
                    <a:pt x="86" y="69"/>
                  </a:lnTo>
                  <a:lnTo>
                    <a:pt x="77" y="65"/>
                  </a:lnTo>
                  <a:lnTo>
                    <a:pt x="66" y="59"/>
                  </a:lnTo>
                  <a:lnTo>
                    <a:pt x="57" y="51"/>
                  </a:lnTo>
                  <a:lnTo>
                    <a:pt x="48" y="43"/>
                  </a:lnTo>
                  <a:lnTo>
                    <a:pt x="41" y="35"/>
                  </a:lnTo>
                  <a:lnTo>
                    <a:pt x="36" y="26"/>
                  </a:lnTo>
                  <a:lnTo>
                    <a:pt x="32" y="19"/>
                  </a:lnTo>
                  <a:lnTo>
                    <a:pt x="32" y="11"/>
                  </a:lnTo>
                  <a:lnTo>
                    <a:pt x="9" y="0"/>
                  </a:lnTo>
                  <a:lnTo>
                    <a:pt x="0" y="11"/>
                  </a:lnTo>
                  <a:lnTo>
                    <a:pt x="0" y="11"/>
                  </a:lnTo>
                  <a:lnTo>
                    <a:pt x="25" y="47"/>
                  </a:lnTo>
                  <a:lnTo>
                    <a:pt x="50" y="77"/>
                  </a:lnTo>
                  <a:lnTo>
                    <a:pt x="77" y="104"/>
                  </a:lnTo>
                  <a:lnTo>
                    <a:pt x="105" y="128"/>
                  </a:lnTo>
                  <a:lnTo>
                    <a:pt x="136" y="152"/>
                  </a:lnTo>
                  <a:lnTo>
                    <a:pt x="175" y="176"/>
                  </a:lnTo>
                  <a:lnTo>
                    <a:pt x="221" y="200"/>
                  </a:lnTo>
                  <a:lnTo>
                    <a:pt x="275" y="226"/>
                  </a:lnTo>
                  <a:lnTo>
                    <a:pt x="275" y="226"/>
                  </a:lnTo>
                  <a:lnTo>
                    <a:pt x="284" y="228"/>
                  </a:lnTo>
                  <a:lnTo>
                    <a:pt x="296" y="232"/>
                  </a:lnTo>
                  <a:lnTo>
                    <a:pt x="296" y="214"/>
                  </a:lnTo>
                  <a:lnTo>
                    <a:pt x="296" y="214"/>
                  </a:lnTo>
                  <a:lnTo>
                    <a:pt x="330" y="226"/>
                  </a:lnTo>
                  <a:lnTo>
                    <a:pt x="382" y="244"/>
                  </a:lnTo>
                  <a:lnTo>
                    <a:pt x="407" y="255"/>
                  </a:lnTo>
                  <a:lnTo>
                    <a:pt x="430" y="264"/>
                  </a:lnTo>
                  <a:lnTo>
                    <a:pt x="446" y="271"/>
                  </a:lnTo>
                  <a:lnTo>
                    <a:pt x="448" y="275"/>
                  </a:lnTo>
                  <a:lnTo>
                    <a:pt x="451" y="277"/>
                  </a:lnTo>
                  <a:lnTo>
                    <a:pt x="428" y="277"/>
                  </a:lnTo>
                  <a:lnTo>
                    <a:pt x="407" y="261"/>
                  </a:lnTo>
                  <a:lnTo>
                    <a:pt x="339" y="255"/>
                  </a:lnTo>
                  <a:lnTo>
                    <a:pt x="350" y="267"/>
                  </a:lnTo>
                  <a:lnTo>
                    <a:pt x="330" y="255"/>
                  </a:lnTo>
                  <a:lnTo>
                    <a:pt x="318" y="261"/>
                  </a:lnTo>
                  <a:lnTo>
                    <a:pt x="318" y="261"/>
                  </a:lnTo>
                  <a:lnTo>
                    <a:pt x="332" y="271"/>
                  </a:lnTo>
                  <a:lnTo>
                    <a:pt x="350" y="286"/>
                  </a:lnTo>
                  <a:lnTo>
                    <a:pt x="366" y="300"/>
                  </a:lnTo>
                  <a:lnTo>
                    <a:pt x="371" y="306"/>
                  </a:lnTo>
                  <a:lnTo>
                    <a:pt x="373" y="312"/>
                  </a:lnTo>
                  <a:lnTo>
                    <a:pt x="405" y="318"/>
                  </a:lnTo>
                  <a:lnTo>
                    <a:pt x="428" y="312"/>
                  </a:lnTo>
                  <a:lnTo>
                    <a:pt x="439" y="348"/>
                  </a:lnTo>
                  <a:lnTo>
                    <a:pt x="394" y="387"/>
                  </a:lnTo>
                  <a:lnTo>
                    <a:pt x="416" y="423"/>
                  </a:lnTo>
                  <a:lnTo>
                    <a:pt x="416" y="423"/>
                  </a:lnTo>
                  <a:lnTo>
                    <a:pt x="412" y="428"/>
                  </a:lnTo>
                  <a:lnTo>
                    <a:pt x="410" y="434"/>
                  </a:lnTo>
                  <a:lnTo>
                    <a:pt x="407" y="445"/>
                  </a:lnTo>
                  <a:lnTo>
                    <a:pt x="407" y="454"/>
                  </a:lnTo>
                  <a:lnTo>
                    <a:pt x="407" y="459"/>
                  </a:lnTo>
                  <a:lnTo>
                    <a:pt x="405" y="463"/>
                  </a:lnTo>
                  <a:lnTo>
                    <a:pt x="405" y="463"/>
                  </a:lnTo>
                  <a:lnTo>
                    <a:pt x="394" y="479"/>
                  </a:lnTo>
                  <a:lnTo>
                    <a:pt x="380" y="495"/>
                  </a:lnTo>
                  <a:lnTo>
                    <a:pt x="350" y="527"/>
                  </a:lnTo>
                  <a:lnTo>
                    <a:pt x="350" y="527"/>
                  </a:lnTo>
                  <a:lnTo>
                    <a:pt x="346" y="531"/>
                  </a:lnTo>
                  <a:lnTo>
                    <a:pt x="339" y="534"/>
                  </a:lnTo>
                  <a:lnTo>
                    <a:pt x="318" y="542"/>
                  </a:lnTo>
                  <a:lnTo>
                    <a:pt x="300" y="549"/>
                  </a:lnTo>
                  <a:lnTo>
                    <a:pt x="284" y="556"/>
                  </a:lnTo>
                  <a:lnTo>
                    <a:pt x="284" y="556"/>
                  </a:lnTo>
                  <a:lnTo>
                    <a:pt x="255" y="575"/>
                  </a:lnTo>
                  <a:lnTo>
                    <a:pt x="225" y="598"/>
                  </a:lnTo>
                  <a:lnTo>
                    <a:pt x="198" y="620"/>
                  </a:lnTo>
                  <a:lnTo>
                    <a:pt x="175" y="643"/>
                  </a:lnTo>
                  <a:lnTo>
                    <a:pt x="207" y="683"/>
                  </a:lnTo>
                  <a:lnTo>
                    <a:pt x="250" y="683"/>
                  </a:lnTo>
                  <a:lnTo>
                    <a:pt x="250" y="683"/>
                  </a:lnTo>
                  <a:lnTo>
                    <a:pt x="296" y="672"/>
                  </a:lnTo>
                  <a:lnTo>
                    <a:pt x="296" y="672"/>
                  </a:lnTo>
                  <a:lnTo>
                    <a:pt x="303" y="664"/>
                  </a:lnTo>
                  <a:lnTo>
                    <a:pt x="305" y="654"/>
                  </a:lnTo>
                  <a:lnTo>
                    <a:pt x="307" y="646"/>
                  </a:lnTo>
                  <a:lnTo>
                    <a:pt x="307" y="637"/>
                  </a:lnTo>
                  <a:lnTo>
                    <a:pt x="307" y="637"/>
                  </a:lnTo>
                  <a:lnTo>
                    <a:pt x="341" y="612"/>
                  </a:lnTo>
                  <a:lnTo>
                    <a:pt x="378" y="588"/>
                  </a:lnTo>
                  <a:lnTo>
                    <a:pt x="419" y="565"/>
                  </a:lnTo>
                  <a:lnTo>
                    <a:pt x="460" y="544"/>
                  </a:lnTo>
                  <a:lnTo>
                    <a:pt x="451" y="533"/>
                  </a:lnTo>
                  <a:lnTo>
                    <a:pt x="451" y="533"/>
                  </a:lnTo>
                  <a:lnTo>
                    <a:pt x="435" y="528"/>
                  </a:lnTo>
                  <a:lnTo>
                    <a:pt x="419" y="522"/>
                  </a:lnTo>
                  <a:lnTo>
                    <a:pt x="405" y="516"/>
                  </a:lnTo>
                  <a:lnTo>
                    <a:pt x="394" y="509"/>
                  </a:lnTo>
                  <a:lnTo>
                    <a:pt x="439" y="469"/>
                  </a:lnTo>
                  <a:lnTo>
                    <a:pt x="460" y="469"/>
                  </a:lnTo>
                  <a:lnTo>
                    <a:pt x="439" y="435"/>
                  </a:lnTo>
                  <a:lnTo>
                    <a:pt x="439" y="435"/>
                  </a:lnTo>
                  <a:lnTo>
                    <a:pt x="514" y="427"/>
                  </a:lnTo>
                  <a:lnTo>
                    <a:pt x="589" y="418"/>
                  </a:lnTo>
                  <a:lnTo>
                    <a:pt x="737" y="401"/>
                  </a:lnTo>
                  <a:lnTo>
                    <a:pt x="885" y="380"/>
                  </a:lnTo>
                  <a:lnTo>
                    <a:pt x="1033" y="360"/>
                  </a:lnTo>
                  <a:lnTo>
                    <a:pt x="1067" y="325"/>
                  </a:lnTo>
                  <a:lnTo>
                    <a:pt x="1045" y="307"/>
                  </a:lnTo>
                  <a:lnTo>
                    <a:pt x="1045" y="307"/>
                  </a:lnTo>
                  <a:lnTo>
                    <a:pt x="1056" y="277"/>
                  </a:lnTo>
                  <a:lnTo>
                    <a:pt x="1067" y="249"/>
                  </a:lnTo>
                  <a:lnTo>
                    <a:pt x="1067" y="249"/>
                  </a:lnTo>
                  <a:lnTo>
                    <a:pt x="1063" y="240"/>
                  </a:lnTo>
                  <a:lnTo>
                    <a:pt x="1056" y="232"/>
                  </a:lnTo>
                  <a:lnTo>
                    <a:pt x="1067" y="215"/>
                  </a:lnTo>
                  <a:lnTo>
                    <a:pt x="1076" y="215"/>
                  </a:lnTo>
                  <a:lnTo>
                    <a:pt x="1101" y="163"/>
                  </a:lnTo>
                  <a:lnTo>
                    <a:pt x="1076" y="157"/>
                  </a:lnTo>
                  <a:lnTo>
                    <a:pt x="1076" y="128"/>
                  </a:lnTo>
                  <a:lnTo>
                    <a:pt x="1076" y="128"/>
                  </a:lnTo>
                  <a:lnTo>
                    <a:pt x="1060" y="115"/>
                  </a:lnTo>
                  <a:lnTo>
                    <a:pt x="1040" y="104"/>
                  </a:lnTo>
                  <a:lnTo>
                    <a:pt x="1022" y="96"/>
                  </a:lnTo>
                  <a:lnTo>
                    <a:pt x="1004" y="88"/>
                  </a:lnTo>
                  <a:lnTo>
                    <a:pt x="974" y="78"/>
                  </a:lnTo>
                  <a:lnTo>
                    <a:pt x="963" y="73"/>
                  </a:lnTo>
                  <a:lnTo>
                    <a:pt x="958" y="69"/>
                  </a:lnTo>
                  <a:lnTo>
                    <a:pt x="958" y="47"/>
                  </a:lnTo>
                  <a:lnTo>
                    <a:pt x="924" y="35"/>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8" name="Freeform 27"/>
            <p:cNvSpPr>
              <a:spLocks/>
            </p:cNvSpPr>
            <p:nvPr/>
          </p:nvSpPr>
          <p:spPr bwMode="auto">
            <a:xfrm rot="16200000">
              <a:off x="1030896" y="4237017"/>
              <a:ext cx="204978" cy="171629"/>
            </a:xfrm>
            <a:custGeom>
              <a:avLst/>
              <a:gdLst>
                <a:gd name="T0" fmla="*/ 98 w 146"/>
                <a:gd name="T1" fmla="*/ 0 h 65"/>
                <a:gd name="T2" fmla="*/ 98 w 146"/>
                <a:gd name="T3" fmla="*/ 0 h 65"/>
                <a:gd name="T4" fmla="*/ 61 w 146"/>
                <a:gd name="T5" fmla="*/ 5 h 65"/>
                <a:gd name="T6" fmla="*/ 41 w 146"/>
                <a:gd name="T7" fmla="*/ 7 h 65"/>
                <a:gd name="T8" fmla="*/ 25 w 146"/>
                <a:gd name="T9" fmla="*/ 6 h 65"/>
                <a:gd name="T10" fmla="*/ 0 w 146"/>
                <a:gd name="T11" fmla="*/ 27 h 65"/>
                <a:gd name="T12" fmla="*/ 25 w 146"/>
                <a:gd name="T13" fmla="*/ 33 h 65"/>
                <a:gd name="T14" fmla="*/ 61 w 146"/>
                <a:gd name="T15" fmla="*/ 65 h 65"/>
                <a:gd name="T16" fmla="*/ 109 w 146"/>
                <a:gd name="T17" fmla="*/ 52 h 65"/>
                <a:gd name="T18" fmla="*/ 146 w 146"/>
                <a:gd name="T19" fmla="*/ 13 h 65"/>
                <a:gd name="T20" fmla="*/ 109 w 146"/>
                <a:gd name="T21" fmla="*/ 13 h 65"/>
                <a:gd name="T22" fmla="*/ 98 w 146"/>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65">
                  <a:moveTo>
                    <a:pt x="98" y="0"/>
                  </a:moveTo>
                  <a:lnTo>
                    <a:pt x="98" y="0"/>
                  </a:lnTo>
                  <a:lnTo>
                    <a:pt x="61" y="5"/>
                  </a:lnTo>
                  <a:lnTo>
                    <a:pt x="41" y="7"/>
                  </a:lnTo>
                  <a:lnTo>
                    <a:pt x="25" y="6"/>
                  </a:lnTo>
                  <a:lnTo>
                    <a:pt x="0" y="27"/>
                  </a:lnTo>
                  <a:lnTo>
                    <a:pt x="25" y="33"/>
                  </a:lnTo>
                  <a:lnTo>
                    <a:pt x="61" y="65"/>
                  </a:lnTo>
                  <a:lnTo>
                    <a:pt x="109" y="52"/>
                  </a:lnTo>
                  <a:lnTo>
                    <a:pt x="146" y="13"/>
                  </a:lnTo>
                  <a:lnTo>
                    <a:pt x="109" y="13"/>
                  </a:lnTo>
                  <a:lnTo>
                    <a:pt x="98" y="0"/>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9" name="Freeform 28"/>
            <p:cNvSpPr>
              <a:spLocks/>
            </p:cNvSpPr>
            <p:nvPr/>
          </p:nvSpPr>
          <p:spPr bwMode="auto">
            <a:xfrm rot="16200000">
              <a:off x="979466" y="4083213"/>
              <a:ext cx="70198" cy="102978"/>
            </a:xfrm>
            <a:custGeom>
              <a:avLst/>
              <a:gdLst>
                <a:gd name="T0" fmla="*/ 0 w 50"/>
                <a:gd name="T1" fmla="*/ 13 h 39"/>
                <a:gd name="T2" fmla="*/ 0 w 50"/>
                <a:gd name="T3" fmla="*/ 32 h 39"/>
                <a:gd name="T4" fmla="*/ 25 w 50"/>
                <a:gd name="T5" fmla="*/ 39 h 39"/>
                <a:gd name="T6" fmla="*/ 25 w 50"/>
                <a:gd name="T7" fmla="*/ 39 h 39"/>
                <a:gd name="T8" fmla="*/ 34 w 50"/>
                <a:gd name="T9" fmla="*/ 26 h 39"/>
                <a:gd name="T10" fmla="*/ 39 w 50"/>
                <a:gd name="T11" fmla="*/ 19 h 39"/>
                <a:gd name="T12" fmla="*/ 39 w 50"/>
                <a:gd name="T13" fmla="*/ 13 h 39"/>
                <a:gd name="T14" fmla="*/ 50 w 50"/>
                <a:gd name="T15" fmla="*/ 7 h 39"/>
                <a:gd name="T16" fmla="*/ 39 w 50"/>
                <a:gd name="T17" fmla="*/ 0 h 39"/>
                <a:gd name="T18" fmla="*/ 39 w 50"/>
                <a:gd name="T19" fmla="*/ 0 h 39"/>
                <a:gd name="T20" fmla="*/ 18 w 50"/>
                <a:gd name="T21" fmla="*/ 6 h 39"/>
                <a:gd name="T22" fmla="*/ 9 w 50"/>
                <a:gd name="T23" fmla="*/ 10 h 39"/>
                <a:gd name="T24" fmla="*/ 0 w 50"/>
                <a:gd name="T25" fmla="*/ 13 h 39"/>
                <a:gd name="T26" fmla="*/ 0 w 50"/>
                <a:gd name="T27"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9">
                  <a:moveTo>
                    <a:pt x="0" y="13"/>
                  </a:moveTo>
                  <a:lnTo>
                    <a:pt x="0" y="32"/>
                  </a:lnTo>
                  <a:lnTo>
                    <a:pt x="25" y="39"/>
                  </a:lnTo>
                  <a:lnTo>
                    <a:pt x="25" y="39"/>
                  </a:lnTo>
                  <a:lnTo>
                    <a:pt x="34" y="26"/>
                  </a:lnTo>
                  <a:lnTo>
                    <a:pt x="39" y="19"/>
                  </a:lnTo>
                  <a:lnTo>
                    <a:pt x="39" y="13"/>
                  </a:lnTo>
                  <a:lnTo>
                    <a:pt x="50" y="7"/>
                  </a:lnTo>
                  <a:lnTo>
                    <a:pt x="39" y="0"/>
                  </a:lnTo>
                  <a:lnTo>
                    <a:pt x="39" y="0"/>
                  </a:lnTo>
                  <a:lnTo>
                    <a:pt x="18" y="6"/>
                  </a:lnTo>
                  <a:lnTo>
                    <a:pt x="9" y="10"/>
                  </a:lnTo>
                  <a:lnTo>
                    <a:pt x="0" y="13"/>
                  </a:lnTo>
                  <a:lnTo>
                    <a:pt x="0" y="13"/>
                  </a:lnTo>
                  <a:close/>
                </a:path>
              </a:pathLst>
            </a:custGeom>
            <a:grp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20" name="Freeform 29"/>
            <p:cNvSpPr>
              <a:spLocks/>
            </p:cNvSpPr>
            <p:nvPr/>
          </p:nvSpPr>
          <p:spPr bwMode="auto">
            <a:xfrm rot="16200000">
              <a:off x="956675" y="4160359"/>
              <a:ext cx="15444" cy="34326"/>
            </a:xfrm>
            <a:custGeom>
              <a:avLst/>
              <a:gdLst>
                <a:gd name="T0" fmla="*/ 0 w 11"/>
                <a:gd name="T1" fmla="*/ 0 h 13"/>
                <a:gd name="T2" fmla="*/ 11 w 11"/>
                <a:gd name="T3" fmla="*/ 13 h 13"/>
                <a:gd name="T4" fmla="*/ 0 w 11"/>
                <a:gd name="T5" fmla="*/ 13 h 13"/>
                <a:gd name="T6" fmla="*/ 0 w 11"/>
                <a:gd name="T7" fmla="*/ 0 h 13"/>
              </a:gdLst>
              <a:ahLst/>
              <a:cxnLst>
                <a:cxn ang="0">
                  <a:pos x="T0" y="T1"/>
                </a:cxn>
                <a:cxn ang="0">
                  <a:pos x="T2" y="T3"/>
                </a:cxn>
                <a:cxn ang="0">
                  <a:pos x="T4" y="T5"/>
                </a:cxn>
                <a:cxn ang="0">
                  <a:pos x="T6" y="T7"/>
                </a:cxn>
              </a:cxnLst>
              <a:rect l="0" t="0" r="r" b="b"/>
              <a:pathLst>
                <a:path w="11" h="13">
                  <a:moveTo>
                    <a:pt x="0" y="0"/>
                  </a:moveTo>
                  <a:lnTo>
                    <a:pt x="11" y="13"/>
                  </a:lnTo>
                  <a:lnTo>
                    <a:pt x="0" y="13"/>
                  </a:lnTo>
                  <a:lnTo>
                    <a:pt x="0" y="0"/>
                  </a:lnTo>
                  <a:close/>
                </a:path>
              </a:pathLst>
            </a:custGeom>
            <a:grp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30"/>
            <p:cNvSpPr>
              <a:spLocks/>
            </p:cNvSpPr>
            <p:nvPr/>
          </p:nvSpPr>
          <p:spPr bwMode="auto">
            <a:xfrm rot="16200000">
              <a:off x="915162" y="4118241"/>
              <a:ext cx="35099" cy="34326"/>
            </a:xfrm>
            <a:custGeom>
              <a:avLst/>
              <a:gdLst>
                <a:gd name="T0" fmla="*/ 25 w 25"/>
                <a:gd name="T1" fmla="*/ 7 h 13"/>
                <a:gd name="T2" fmla="*/ 25 w 25"/>
                <a:gd name="T3" fmla="*/ 7 h 13"/>
                <a:gd name="T4" fmla="*/ 25 w 25"/>
                <a:gd name="T5" fmla="*/ 8 h 13"/>
                <a:gd name="T6" fmla="*/ 25 w 25"/>
                <a:gd name="T7" fmla="*/ 8 h 13"/>
                <a:gd name="T8" fmla="*/ 20 w 25"/>
                <a:gd name="T9" fmla="*/ 12 h 13"/>
                <a:gd name="T10" fmla="*/ 20 w 25"/>
                <a:gd name="T11" fmla="*/ 12 h 13"/>
                <a:gd name="T12" fmla="*/ 18 w 25"/>
                <a:gd name="T13" fmla="*/ 12 h 13"/>
                <a:gd name="T14" fmla="*/ 18 w 25"/>
                <a:gd name="T15" fmla="*/ 12 h 13"/>
                <a:gd name="T16" fmla="*/ 13 w 25"/>
                <a:gd name="T17" fmla="*/ 13 h 13"/>
                <a:gd name="T18" fmla="*/ 13 w 25"/>
                <a:gd name="T19" fmla="*/ 13 h 13"/>
                <a:gd name="T20" fmla="*/ 9 w 25"/>
                <a:gd name="T21" fmla="*/ 12 h 13"/>
                <a:gd name="T22" fmla="*/ 4 w 25"/>
                <a:gd name="T23" fmla="*/ 12 h 13"/>
                <a:gd name="T24" fmla="*/ 4 w 25"/>
                <a:gd name="T25" fmla="*/ 12 h 13"/>
                <a:gd name="T26" fmla="*/ 2 w 25"/>
                <a:gd name="T27" fmla="*/ 10 h 13"/>
                <a:gd name="T28" fmla="*/ 2 w 25"/>
                <a:gd name="T29" fmla="*/ 10 h 13"/>
                <a:gd name="T30" fmla="*/ 0 w 25"/>
                <a:gd name="T31" fmla="*/ 8 h 13"/>
                <a:gd name="T32" fmla="*/ 0 w 25"/>
                <a:gd name="T33" fmla="*/ 5 h 13"/>
                <a:gd name="T34" fmla="*/ 0 w 25"/>
                <a:gd name="T35" fmla="*/ 5 h 13"/>
                <a:gd name="T36" fmla="*/ 2 w 25"/>
                <a:gd name="T37" fmla="*/ 4 h 13"/>
                <a:gd name="T38" fmla="*/ 2 w 25"/>
                <a:gd name="T39" fmla="*/ 4 h 13"/>
                <a:gd name="T40" fmla="*/ 4 w 25"/>
                <a:gd name="T41" fmla="*/ 1 h 13"/>
                <a:gd name="T42" fmla="*/ 9 w 25"/>
                <a:gd name="T43" fmla="*/ 0 h 13"/>
                <a:gd name="T44" fmla="*/ 15 w 25"/>
                <a:gd name="T45" fmla="*/ 0 h 13"/>
                <a:gd name="T46" fmla="*/ 15 w 25"/>
                <a:gd name="T47" fmla="*/ 0 h 13"/>
                <a:gd name="T48" fmla="*/ 20 w 25"/>
                <a:gd name="T49" fmla="*/ 1 h 13"/>
                <a:gd name="T50" fmla="*/ 20 w 25"/>
                <a:gd name="T51" fmla="*/ 1 h 13"/>
                <a:gd name="T52" fmla="*/ 25 w 25"/>
                <a:gd name="T53" fmla="*/ 5 h 13"/>
                <a:gd name="T54" fmla="*/ 25 w 25"/>
                <a:gd name="T55" fmla="*/ 5 h 13"/>
                <a:gd name="T56" fmla="*/ 25 w 25"/>
                <a:gd name="T57" fmla="*/ 7 h 13"/>
                <a:gd name="T58" fmla="*/ 25 w 25"/>
                <a:gd name="T5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 h="13">
                  <a:moveTo>
                    <a:pt x="25" y="7"/>
                  </a:moveTo>
                  <a:lnTo>
                    <a:pt x="25" y="7"/>
                  </a:lnTo>
                  <a:lnTo>
                    <a:pt x="25" y="8"/>
                  </a:lnTo>
                  <a:lnTo>
                    <a:pt x="25" y="8"/>
                  </a:lnTo>
                  <a:lnTo>
                    <a:pt x="20" y="12"/>
                  </a:lnTo>
                  <a:lnTo>
                    <a:pt x="20" y="12"/>
                  </a:lnTo>
                  <a:lnTo>
                    <a:pt x="18" y="12"/>
                  </a:lnTo>
                  <a:lnTo>
                    <a:pt x="18" y="12"/>
                  </a:lnTo>
                  <a:lnTo>
                    <a:pt x="13" y="13"/>
                  </a:lnTo>
                  <a:lnTo>
                    <a:pt x="13" y="13"/>
                  </a:lnTo>
                  <a:lnTo>
                    <a:pt x="9" y="12"/>
                  </a:lnTo>
                  <a:lnTo>
                    <a:pt x="4" y="12"/>
                  </a:lnTo>
                  <a:lnTo>
                    <a:pt x="4" y="12"/>
                  </a:lnTo>
                  <a:lnTo>
                    <a:pt x="2" y="10"/>
                  </a:lnTo>
                  <a:lnTo>
                    <a:pt x="2" y="10"/>
                  </a:lnTo>
                  <a:lnTo>
                    <a:pt x="0" y="8"/>
                  </a:lnTo>
                  <a:lnTo>
                    <a:pt x="0" y="5"/>
                  </a:lnTo>
                  <a:lnTo>
                    <a:pt x="0" y="5"/>
                  </a:lnTo>
                  <a:lnTo>
                    <a:pt x="2" y="4"/>
                  </a:lnTo>
                  <a:lnTo>
                    <a:pt x="2" y="4"/>
                  </a:lnTo>
                  <a:lnTo>
                    <a:pt x="4" y="1"/>
                  </a:lnTo>
                  <a:lnTo>
                    <a:pt x="9" y="0"/>
                  </a:lnTo>
                  <a:lnTo>
                    <a:pt x="15" y="0"/>
                  </a:lnTo>
                  <a:lnTo>
                    <a:pt x="15" y="0"/>
                  </a:lnTo>
                  <a:lnTo>
                    <a:pt x="20" y="1"/>
                  </a:lnTo>
                  <a:lnTo>
                    <a:pt x="20" y="1"/>
                  </a:lnTo>
                  <a:lnTo>
                    <a:pt x="25" y="5"/>
                  </a:lnTo>
                  <a:lnTo>
                    <a:pt x="25" y="5"/>
                  </a:lnTo>
                  <a:lnTo>
                    <a:pt x="25" y="7"/>
                  </a:lnTo>
                  <a:lnTo>
                    <a:pt x="25" y="7"/>
                  </a:lnTo>
                  <a:close/>
                </a:path>
              </a:pathLst>
            </a:custGeom>
            <a:grp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31"/>
            <p:cNvSpPr>
              <a:spLocks/>
            </p:cNvSpPr>
            <p:nvPr/>
          </p:nvSpPr>
          <p:spPr bwMode="auto">
            <a:xfrm rot="16200000">
              <a:off x="887437" y="4039806"/>
              <a:ext cx="35099" cy="84494"/>
            </a:xfrm>
            <a:custGeom>
              <a:avLst/>
              <a:gdLst>
                <a:gd name="T0" fmla="*/ 0 w 25"/>
                <a:gd name="T1" fmla="*/ 0 h 32"/>
                <a:gd name="T2" fmla="*/ 0 w 25"/>
                <a:gd name="T3" fmla="*/ 26 h 32"/>
                <a:gd name="T4" fmla="*/ 25 w 25"/>
                <a:gd name="T5" fmla="*/ 32 h 32"/>
                <a:gd name="T6" fmla="*/ 25 w 25"/>
                <a:gd name="T7" fmla="*/ 6 h 32"/>
                <a:gd name="T8" fmla="*/ 0 w 25"/>
                <a:gd name="T9" fmla="*/ 0 h 32"/>
              </a:gdLst>
              <a:ahLst/>
              <a:cxnLst>
                <a:cxn ang="0">
                  <a:pos x="T0" y="T1"/>
                </a:cxn>
                <a:cxn ang="0">
                  <a:pos x="T2" y="T3"/>
                </a:cxn>
                <a:cxn ang="0">
                  <a:pos x="T4" y="T5"/>
                </a:cxn>
                <a:cxn ang="0">
                  <a:pos x="T6" y="T7"/>
                </a:cxn>
                <a:cxn ang="0">
                  <a:pos x="T8" y="T9"/>
                </a:cxn>
              </a:cxnLst>
              <a:rect l="0" t="0" r="r" b="b"/>
              <a:pathLst>
                <a:path w="25" h="32">
                  <a:moveTo>
                    <a:pt x="0" y="0"/>
                  </a:moveTo>
                  <a:lnTo>
                    <a:pt x="0" y="26"/>
                  </a:lnTo>
                  <a:lnTo>
                    <a:pt x="25" y="32"/>
                  </a:lnTo>
                  <a:lnTo>
                    <a:pt x="25" y="6"/>
                  </a:lnTo>
                  <a:lnTo>
                    <a:pt x="0" y="0"/>
                  </a:lnTo>
                  <a:close/>
                </a:path>
              </a:pathLst>
            </a:custGeom>
            <a:grp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32"/>
            <p:cNvSpPr>
              <a:spLocks/>
            </p:cNvSpPr>
            <p:nvPr/>
          </p:nvSpPr>
          <p:spPr bwMode="auto">
            <a:xfrm rot="16200000">
              <a:off x="523254" y="3894496"/>
              <a:ext cx="50543" cy="84494"/>
            </a:xfrm>
            <a:custGeom>
              <a:avLst/>
              <a:gdLst>
                <a:gd name="T0" fmla="*/ 14 w 36"/>
                <a:gd name="T1" fmla="*/ 0 h 32"/>
                <a:gd name="T2" fmla="*/ 0 w 36"/>
                <a:gd name="T3" fmla="*/ 13 h 32"/>
                <a:gd name="T4" fmla="*/ 0 w 36"/>
                <a:gd name="T5" fmla="*/ 26 h 32"/>
                <a:gd name="T6" fmla="*/ 25 w 36"/>
                <a:gd name="T7" fmla="*/ 32 h 32"/>
                <a:gd name="T8" fmla="*/ 36 w 36"/>
                <a:gd name="T9" fmla="*/ 19 h 32"/>
                <a:gd name="T10" fmla="*/ 36 w 36"/>
                <a:gd name="T11" fmla="*/ 19 h 32"/>
                <a:gd name="T12" fmla="*/ 27 w 36"/>
                <a:gd name="T13" fmla="*/ 9 h 32"/>
                <a:gd name="T14" fmla="*/ 21 w 36"/>
                <a:gd name="T15" fmla="*/ 3 h 32"/>
                <a:gd name="T16" fmla="*/ 14 w 36"/>
                <a:gd name="T17" fmla="*/ 0 h 32"/>
                <a:gd name="T18" fmla="*/ 14 w 36"/>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2">
                  <a:moveTo>
                    <a:pt x="14" y="0"/>
                  </a:moveTo>
                  <a:lnTo>
                    <a:pt x="0" y="13"/>
                  </a:lnTo>
                  <a:lnTo>
                    <a:pt x="0" y="26"/>
                  </a:lnTo>
                  <a:lnTo>
                    <a:pt x="25" y="32"/>
                  </a:lnTo>
                  <a:lnTo>
                    <a:pt x="36" y="19"/>
                  </a:lnTo>
                  <a:lnTo>
                    <a:pt x="36" y="19"/>
                  </a:lnTo>
                  <a:lnTo>
                    <a:pt x="27" y="9"/>
                  </a:lnTo>
                  <a:lnTo>
                    <a:pt x="21" y="3"/>
                  </a:lnTo>
                  <a:lnTo>
                    <a:pt x="14" y="0"/>
                  </a:lnTo>
                  <a:lnTo>
                    <a:pt x="14" y="0"/>
                  </a:lnTo>
                  <a:close/>
                </a:path>
              </a:pathLst>
            </a:custGeom>
            <a:grp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33"/>
            <p:cNvSpPr>
              <a:spLocks/>
            </p:cNvSpPr>
            <p:nvPr/>
          </p:nvSpPr>
          <p:spPr bwMode="auto">
            <a:xfrm rot="16200000">
              <a:off x="428198" y="3918260"/>
              <a:ext cx="50543" cy="36966"/>
            </a:xfrm>
            <a:custGeom>
              <a:avLst/>
              <a:gdLst>
                <a:gd name="T0" fmla="*/ 0 w 36"/>
                <a:gd name="T1" fmla="*/ 0 h 14"/>
                <a:gd name="T2" fmla="*/ 25 w 36"/>
                <a:gd name="T3" fmla="*/ 14 h 14"/>
                <a:gd name="T4" fmla="*/ 36 w 36"/>
                <a:gd name="T5" fmla="*/ 14 h 14"/>
                <a:gd name="T6" fmla="*/ 14 w 36"/>
                <a:gd name="T7" fmla="*/ 0 h 14"/>
                <a:gd name="T8" fmla="*/ 0 w 36"/>
                <a:gd name="T9" fmla="*/ 0 h 14"/>
              </a:gdLst>
              <a:ahLst/>
              <a:cxnLst>
                <a:cxn ang="0">
                  <a:pos x="T0" y="T1"/>
                </a:cxn>
                <a:cxn ang="0">
                  <a:pos x="T2" y="T3"/>
                </a:cxn>
                <a:cxn ang="0">
                  <a:pos x="T4" y="T5"/>
                </a:cxn>
                <a:cxn ang="0">
                  <a:pos x="T6" y="T7"/>
                </a:cxn>
                <a:cxn ang="0">
                  <a:pos x="T8" y="T9"/>
                </a:cxn>
              </a:cxnLst>
              <a:rect l="0" t="0" r="r" b="b"/>
              <a:pathLst>
                <a:path w="36" h="14">
                  <a:moveTo>
                    <a:pt x="0" y="0"/>
                  </a:moveTo>
                  <a:lnTo>
                    <a:pt x="25" y="14"/>
                  </a:lnTo>
                  <a:lnTo>
                    <a:pt x="36" y="14"/>
                  </a:lnTo>
                  <a:lnTo>
                    <a:pt x="14" y="0"/>
                  </a:lnTo>
                  <a:lnTo>
                    <a:pt x="0" y="0"/>
                  </a:lnTo>
                  <a:close/>
                </a:path>
              </a:pathLst>
            </a:custGeom>
            <a:grp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34"/>
            <p:cNvSpPr>
              <a:spLocks/>
            </p:cNvSpPr>
            <p:nvPr/>
          </p:nvSpPr>
          <p:spPr bwMode="auto">
            <a:xfrm rot="16200000">
              <a:off x="733904" y="3985837"/>
              <a:ext cx="70198" cy="87135"/>
            </a:xfrm>
            <a:custGeom>
              <a:avLst/>
              <a:gdLst>
                <a:gd name="T0" fmla="*/ 0 w 50"/>
                <a:gd name="T1" fmla="*/ 14 h 33"/>
                <a:gd name="T2" fmla="*/ 0 w 50"/>
                <a:gd name="T3" fmla="*/ 33 h 33"/>
                <a:gd name="T4" fmla="*/ 25 w 50"/>
                <a:gd name="T5" fmla="*/ 33 h 33"/>
                <a:gd name="T6" fmla="*/ 50 w 50"/>
                <a:gd name="T7" fmla="*/ 20 h 33"/>
                <a:gd name="T8" fmla="*/ 39 w 50"/>
                <a:gd name="T9" fmla="*/ 0 h 33"/>
                <a:gd name="T10" fmla="*/ 0 w 50"/>
                <a:gd name="T11" fmla="*/ 14 h 33"/>
              </a:gdLst>
              <a:ahLst/>
              <a:cxnLst>
                <a:cxn ang="0">
                  <a:pos x="T0" y="T1"/>
                </a:cxn>
                <a:cxn ang="0">
                  <a:pos x="T2" y="T3"/>
                </a:cxn>
                <a:cxn ang="0">
                  <a:pos x="T4" y="T5"/>
                </a:cxn>
                <a:cxn ang="0">
                  <a:pos x="T6" y="T7"/>
                </a:cxn>
                <a:cxn ang="0">
                  <a:pos x="T8" y="T9"/>
                </a:cxn>
                <a:cxn ang="0">
                  <a:pos x="T10" y="T11"/>
                </a:cxn>
              </a:cxnLst>
              <a:rect l="0" t="0" r="r" b="b"/>
              <a:pathLst>
                <a:path w="50" h="33">
                  <a:moveTo>
                    <a:pt x="0" y="14"/>
                  </a:moveTo>
                  <a:lnTo>
                    <a:pt x="0" y="33"/>
                  </a:lnTo>
                  <a:lnTo>
                    <a:pt x="25" y="33"/>
                  </a:lnTo>
                  <a:lnTo>
                    <a:pt x="50" y="20"/>
                  </a:lnTo>
                  <a:lnTo>
                    <a:pt x="39" y="0"/>
                  </a:lnTo>
                  <a:lnTo>
                    <a:pt x="0" y="14"/>
                  </a:lnTo>
                  <a:close/>
                </a:path>
              </a:pathLst>
            </a:custGeom>
            <a:grp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45"/>
            <p:cNvSpPr>
              <a:spLocks/>
            </p:cNvSpPr>
            <p:nvPr/>
          </p:nvSpPr>
          <p:spPr bwMode="auto">
            <a:xfrm rot="16200000">
              <a:off x="1621031" y="2742870"/>
              <a:ext cx="1234079" cy="1050900"/>
            </a:xfrm>
            <a:custGeom>
              <a:avLst/>
              <a:gdLst>
                <a:gd name="T0" fmla="*/ 879 w 879"/>
                <a:gd name="T1" fmla="*/ 109 h 398"/>
                <a:gd name="T2" fmla="*/ 847 w 879"/>
                <a:gd name="T3" fmla="*/ 107 h 398"/>
                <a:gd name="T4" fmla="*/ 781 w 879"/>
                <a:gd name="T5" fmla="*/ 97 h 398"/>
                <a:gd name="T6" fmla="*/ 749 w 879"/>
                <a:gd name="T7" fmla="*/ 84 h 398"/>
                <a:gd name="T8" fmla="*/ 760 w 879"/>
                <a:gd name="T9" fmla="*/ 80 h 398"/>
                <a:gd name="T10" fmla="*/ 770 w 879"/>
                <a:gd name="T11" fmla="*/ 77 h 398"/>
                <a:gd name="T12" fmla="*/ 776 w 879"/>
                <a:gd name="T13" fmla="*/ 65 h 398"/>
                <a:gd name="T14" fmla="*/ 774 w 879"/>
                <a:gd name="T15" fmla="*/ 60 h 398"/>
                <a:gd name="T16" fmla="*/ 767 w 879"/>
                <a:gd name="T17" fmla="*/ 53 h 398"/>
                <a:gd name="T18" fmla="*/ 754 w 879"/>
                <a:gd name="T19" fmla="*/ 55 h 398"/>
                <a:gd name="T20" fmla="*/ 740 w 879"/>
                <a:gd name="T21" fmla="*/ 55 h 398"/>
                <a:gd name="T22" fmla="*/ 674 w 879"/>
                <a:gd name="T23" fmla="*/ 52 h 398"/>
                <a:gd name="T24" fmla="*/ 663 w 879"/>
                <a:gd name="T25" fmla="*/ 55 h 398"/>
                <a:gd name="T26" fmla="*/ 633 w 879"/>
                <a:gd name="T27" fmla="*/ 50 h 398"/>
                <a:gd name="T28" fmla="*/ 626 w 879"/>
                <a:gd name="T29" fmla="*/ 48 h 398"/>
                <a:gd name="T30" fmla="*/ 597 w 879"/>
                <a:gd name="T31" fmla="*/ 48 h 398"/>
                <a:gd name="T32" fmla="*/ 592 w 879"/>
                <a:gd name="T33" fmla="*/ 48 h 398"/>
                <a:gd name="T34" fmla="*/ 585 w 879"/>
                <a:gd name="T35" fmla="*/ 48 h 398"/>
                <a:gd name="T36" fmla="*/ 578 w 879"/>
                <a:gd name="T37" fmla="*/ 49 h 398"/>
                <a:gd name="T38" fmla="*/ 560 w 879"/>
                <a:gd name="T39" fmla="*/ 52 h 398"/>
                <a:gd name="T40" fmla="*/ 553 w 879"/>
                <a:gd name="T41" fmla="*/ 52 h 398"/>
                <a:gd name="T42" fmla="*/ 542 w 879"/>
                <a:gd name="T43" fmla="*/ 55 h 398"/>
                <a:gd name="T44" fmla="*/ 526 w 879"/>
                <a:gd name="T45" fmla="*/ 56 h 398"/>
                <a:gd name="T46" fmla="*/ 515 w 879"/>
                <a:gd name="T47" fmla="*/ 64 h 398"/>
                <a:gd name="T48" fmla="*/ 501 w 879"/>
                <a:gd name="T49" fmla="*/ 65 h 398"/>
                <a:gd name="T50" fmla="*/ 496 w 879"/>
                <a:gd name="T51" fmla="*/ 64 h 398"/>
                <a:gd name="T52" fmla="*/ 501 w 879"/>
                <a:gd name="T53" fmla="*/ 61 h 398"/>
                <a:gd name="T54" fmla="*/ 490 w 879"/>
                <a:gd name="T55" fmla="*/ 53 h 398"/>
                <a:gd name="T56" fmla="*/ 483 w 879"/>
                <a:gd name="T57" fmla="*/ 46 h 398"/>
                <a:gd name="T58" fmla="*/ 474 w 879"/>
                <a:gd name="T59" fmla="*/ 42 h 398"/>
                <a:gd name="T60" fmla="*/ 444 w 879"/>
                <a:gd name="T61" fmla="*/ 36 h 398"/>
                <a:gd name="T62" fmla="*/ 421 w 879"/>
                <a:gd name="T63" fmla="*/ 31 h 398"/>
                <a:gd name="T64" fmla="*/ 401 w 879"/>
                <a:gd name="T65" fmla="*/ 23 h 398"/>
                <a:gd name="T66" fmla="*/ 401 w 879"/>
                <a:gd name="T67" fmla="*/ 17 h 398"/>
                <a:gd name="T68" fmla="*/ 380 w 879"/>
                <a:gd name="T69" fmla="*/ 16 h 398"/>
                <a:gd name="T70" fmla="*/ 355 w 879"/>
                <a:gd name="T71" fmla="*/ 15 h 398"/>
                <a:gd name="T72" fmla="*/ 351 w 879"/>
                <a:gd name="T73" fmla="*/ 15 h 398"/>
                <a:gd name="T74" fmla="*/ 342 w 879"/>
                <a:gd name="T75" fmla="*/ 21 h 398"/>
                <a:gd name="T76" fmla="*/ 333 w 879"/>
                <a:gd name="T77" fmla="*/ 25 h 398"/>
                <a:gd name="T78" fmla="*/ 328 w 879"/>
                <a:gd name="T79" fmla="*/ 25 h 398"/>
                <a:gd name="T80" fmla="*/ 303 w 879"/>
                <a:gd name="T81" fmla="*/ 17 h 398"/>
                <a:gd name="T82" fmla="*/ 308 w 879"/>
                <a:gd name="T83" fmla="*/ 11 h 398"/>
                <a:gd name="T84" fmla="*/ 276 w 879"/>
                <a:gd name="T85" fmla="*/ 0 h 398"/>
                <a:gd name="T86" fmla="*/ 216 w 879"/>
                <a:gd name="T87" fmla="*/ 50 h 398"/>
                <a:gd name="T88" fmla="*/ 119 w 879"/>
                <a:gd name="T89" fmla="*/ 134 h 398"/>
                <a:gd name="T90" fmla="*/ 62 w 879"/>
                <a:gd name="T91" fmla="*/ 189 h 398"/>
                <a:gd name="T92" fmla="*/ 39 w 879"/>
                <a:gd name="T93" fmla="*/ 214 h 398"/>
                <a:gd name="T94" fmla="*/ 0 w 879"/>
                <a:gd name="T95" fmla="*/ 340 h 398"/>
                <a:gd name="T96" fmla="*/ 378 w 879"/>
                <a:gd name="T97" fmla="*/ 367 h 398"/>
                <a:gd name="T98" fmla="*/ 792 w 879"/>
                <a:gd name="T99" fmla="*/ 39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9" h="398">
                  <a:moveTo>
                    <a:pt x="792" y="398"/>
                  </a:moveTo>
                  <a:lnTo>
                    <a:pt x="879" y="109"/>
                  </a:lnTo>
                  <a:lnTo>
                    <a:pt x="879" y="109"/>
                  </a:lnTo>
                  <a:lnTo>
                    <a:pt x="847" y="107"/>
                  </a:lnTo>
                  <a:lnTo>
                    <a:pt x="813" y="102"/>
                  </a:lnTo>
                  <a:lnTo>
                    <a:pt x="781" y="97"/>
                  </a:lnTo>
                  <a:lnTo>
                    <a:pt x="749" y="91"/>
                  </a:lnTo>
                  <a:lnTo>
                    <a:pt x="749" y="84"/>
                  </a:lnTo>
                  <a:lnTo>
                    <a:pt x="756" y="80"/>
                  </a:lnTo>
                  <a:lnTo>
                    <a:pt x="760" y="80"/>
                  </a:lnTo>
                  <a:lnTo>
                    <a:pt x="770" y="77"/>
                  </a:lnTo>
                  <a:lnTo>
                    <a:pt x="770" y="77"/>
                  </a:lnTo>
                  <a:lnTo>
                    <a:pt x="774" y="71"/>
                  </a:lnTo>
                  <a:lnTo>
                    <a:pt x="776" y="65"/>
                  </a:lnTo>
                  <a:lnTo>
                    <a:pt x="776" y="65"/>
                  </a:lnTo>
                  <a:lnTo>
                    <a:pt x="774" y="60"/>
                  </a:lnTo>
                  <a:lnTo>
                    <a:pt x="772" y="56"/>
                  </a:lnTo>
                  <a:lnTo>
                    <a:pt x="767" y="53"/>
                  </a:lnTo>
                  <a:lnTo>
                    <a:pt x="767" y="53"/>
                  </a:lnTo>
                  <a:lnTo>
                    <a:pt x="754" y="55"/>
                  </a:lnTo>
                  <a:lnTo>
                    <a:pt x="740" y="55"/>
                  </a:lnTo>
                  <a:lnTo>
                    <a:pt x="740" y="55"/>
                  </a:lnTo>
                  <a:lnTo>
                    <a:pt x="706" y="54"/>
                  </a:lnTo>
                  <a:lnTo>
                    <a:pt x="674" y="52"/>
                  </a:lnTo>
                  <a:lnTo>
                    <a:pt x="663" y="55"/>
                  </a:lnTo>
                  <a:lnTo>
                    <a:pt x="663" y="55"/>
                  </a:lnTo>
                  <a:lnTo>
                    <a:pt x="642" y="53"/>
                  </a:lnTo>
                  <a:lnTo>
                    <a:pt x="633" y="50"/>
                  </a:lnTo>
                  <a:lnTo>
                    <a:pt x="626" y="48"/>
                  </a:lnTo>
                  <a:lnTo>
                    <a:pt x="626" y="48"/>
                  </a:lnTo>
                  <a:lnTo>
                    <a:pt x="610" y="48"/>
                  </a:lnTo>
                  <a:lnTo>
                    <a:pt x="597" y="48"/>
                  </a:lnTo>
                  <a:lnTo>
                    <a:pt x="597" y="48"/>
                  </a:lnTo>
                  <a:lnTo>
                    <a:pt x="592" y="48"/>
                  </a:lnTo>
                  <a:lnTo>
                    <a:pt x="587" y="48"/>
                  </a:lnTo>
                  <a:lnTo>
                    <a:pt x="585" y="48"/>
                  </a:lnTo>
                  <a:lnTo>
                    <a:pt x="585" y="48"/>
                  </a:lnTo>
                  <a:lnTo>
                    <a:pt x="578" y="49"/>
                  </a:lnTo>
                  <a:lnTo>
                    <a:pt x="569" y="52"/>
                  </a:lnTo>
                  <a:lnTo>
                    <a:pt x="560" y="52"/>
                  </a:lnTo>
                  <a:lnTo>
                    <a:pt x="553" y="52"/>
                  </a:lnTo>
                  <a:lnTo>
                    <a:pt x="553" y="52"/>
                  </a:lnTo>
                  <a:lnTo>
                    <a:pt x="547" y="54"/>
                  </a:lnTo>
                  <a:lnTo>
                    <a:pt x="542" y="55"/>
                  </a:lnTo>
                  <a:lnTo>
                    <a:pt x="526" y="56"/>
                  </a:lnTo>
                  <a:lnTo>
                    <a:pt x="526" y="56"/>
                  </a:lnTo>
                  <a:lnTo>
                    <a:pt x="521" y="61"/>
                  </a:lnTo>
                  <a:lnTo>
                    <a:pt x="515" y="64"/>
                  </a:lnTo>
                  <a:lnTo>
                    <a:pt x="501" y="65"/>
                  </a:lnTo>
                  <a:lnTo>
                    <a:pt x="501" y="65"/>
                  </a:lnTo>
                  <a:lnTo>
                    <a:pt x="496" y="65"/>
                  </a:lnTo>
                  <a:lnTo>
                    <a:pt x="496" y="64"/>
                  </a:lnTo>
                  <a:lnTo>
                    <a:pt x="501" y="61"/>
                  </a:lnTo>
                  <a:lnTo>
                    <a:pt x="501" y="61"/>
                  </a:lnTo>
                  <a:lnTo>
                    <a:pt x="494" y="58"/>
                  </a:lnTo>
                  <a:lnTo>
                    <a:pt x="490" y="53"/>
                  </a:lnTo>
                  <a:lnTo>
                    <a:pt x="487" y="49"/>
                  </a:lnTo>
                  <a:lnTo>
                    <a:pt x="483" y="46"/>
                  </a:lnTo>
                  <a:lnTo>
                    <a:pt x="483" y="46"/>
                  </a:lnTo>
                  <a:lnTo>
                    <a:pt x="474" y="42"/>
                  </a:lnTo>
                  <a:lnTo>
                    <a:pt x="465" y="39"/>
                  </a:lnTo>
                  <a:lnTo>
                    <a:pt x="444" y="36"/>
                  </a:lnTo>
                  <a:lnTo>
                    <a:pt x="433" y="34"/>
                  </a:lnTo>
                  <a:lnTo>
                    <a:pt x="421" y="31"/>
                  </a:lnTo>
                  <a:lnTo>
                    <a:pt x="410" y="28"/>
                  </a:lnTo>
                  <a:lnTo>
                    <a:pt x="401" y="23"/>
                  </a:lnTo>
                  <a:lnTo>
                    <a:pt x="401" y="17"/>
                  </a:lnTo>
                  <a:lnTo>
                    <a:pt x="401" y="17"/>
                  </a:lnTo>
                  <a:lnTo>
                    <a:pt x="389" y="16"/>
                  </a:lnTo>
                  <a:lnTo>
                    <a:pt x="380" y="16"/>
                  </a:lnTo>
                  <a:lnTo>
                    <a:pt x="367" y="16"/>
                  </a:lnTo>
                  <a:lnTo>
                    <a:pt x="355" y="15"/>
                  </a:lnTo>
                  <a:lnTo>
                    <a:pt x="355" y="15"/>
                  </a:lnTo>
                  <a:lnTo>
                    <a:pt x="351" y="15"/>
                  </a:lnTo>
                  <a:lnTo>
                    <a:pt x="348" y="17"/>
                  </a:lnTo>
                  <a:lnTo>
                    <a:pt x="342" y="21"/>
                  </a:lnTo>
                  <a:lnTo>
                    <a:pt x="335" y="24"/>
                  </a:lnTo>
                  <a:lnTo>
                    <a:pt x="333" y="25"/>
                  </a:lnTo>
                  <a:lnTo>
                    <a:pt x="328" y="25"/>
                  </a:lnTo>
                  <a:lnTo>
                    <a:pt x="328" y="25"/>
                  </a:lnTo>
                  <a:lnTo>
                    <a:pt x="317" y="22"/>
                  </a:lnTo>
                  <a:lnTo>
                    <a:pt x="303" y="17"/>
                  </a:lnTo>
                  <a:lnTo>
                    <a:pt x="303" y="17"/>
                  </a:lnTo>
                  <a:lnTo>
                    <a:pt x="308" y="11"/>
                  </a:lnTo>
                  <a:lnTo>
                    <a:pt x="308" y="5"/>
                  </a:lnTo>
                  <a:lnTo>
                    <a:pt x="276" y="0"/>
                  </a:lnTo>
                  <a:lnTo>
                    <a:pt x="276" y="0"/>
                  </a:lnTo>
                  <a:lnTo>
                    <a:pt x="216" y="50"/>
                  </a:lnTo>
                  <a:lnTo>
                    <a:pt x="150" y="107"/>
                  </a:lnTo>
                  <a:lnTo>
                    <a:pt x="119" y="134"/>
                  </a:lnTo>
                  <a:lnTo>
                    <a:pt x="89" y="162"/>
                  </a:lnTo>
                  <a:lnTo>
                    <a:pt x="62" y="189"/>
                  </a:lnTo>
                  <a:lnTo>
                    <a:pt x="39" y="214"/>
                  </a:lnTo>
                  <a:lnTo>
                    <a:pt x="39" y="214"/>
                  </a:lnTo>
                  <a:lnTo>
                    <a:pt x="21" y="274"/>
                  </a:lnTo>
                  <a:lnTo>
                    <a:pt x="0" y="340"/>
                  </a:lnTo>
                  <a:lnTo>
                    <a:pt x="0" y="340"/>
                  </a:lnTo>
                  <a:lnTo>
                    <a:pt x="378" y="367"/>
                  </a:lnTo>
                  <a:lnTo>
                    <a:pt x="792" y="398"/>
                  </a:lnTo>
                  <a:lnTo>
                    <a:pt x="792" y="398"/>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27" name="Freeform 47"/>
            <p:cNvSpPr>
              <a:spLocks/>
            </p:cNvSpPr>
            <p:nvPr/>
          </p:nvSpPr>
          <p:spPr bwMode="auto">
            <a:xfrm rot="16200000">
              <a:off x="2586658" y="2797142"/>
              <a:ext cx="1127379" cy="1079945"/>
            </a:xfrm>
            <a:custGeom>
              <a:avLst/>
              <a:gdLst>
                <a:gd name="T0" fmla="*/ 803 w 803"/>
                <a:gd name="T1" fmla="*/ 58 h 409"/>
                <a:gd name="T2" fmla="*/ 803 w 803"/>
                <a:gd name="T3" fmla="*/ 58 h 409"/>
                <a:gd name="T4" fmla="*/ 389 w 803"/>
                <a:gd name="T5" fmla="*/ 27 h 409"/>
                <a:gd name="T6" fmla="*/ 11 w 803"/>
                <a:gd name="T7" fmla="*/ 0 h 409"/>
                <a:gd name="T8" fmla="*/ 0 w 803"/>
                <a:gd name="T9" fmla="*/ 52 h 409"/>
                <a:gd name="T10" fmla="*/ 64 w 803"/>
                <a:gd name="T11" fmla="*/ 57 h 409"/>
                <a:gd name="T12" fmla="*/ 39 w 803"/>
                <a:gd name="T13" fmla="*/ 158 h 409"/>
                <a:gd name="T14" fmla="*/ 39 w 803"/>
                <a:gd name="T15" fmla="*/ 158 h 409"/>
                <a:gd name="T16" fmla="*/ 41 w 803"/>
                <a:gd name="T17" fmla="*/ 156 h 409"/>
                <a:gd name="T18" fmla="*/ 43 w 803"/>
                <a:gd name="T19" fmla="*/ 156 h 409"/>
                <a:gd name="T20" fmla="*/ 50 w 803"/>
                <a:gd name="T21" fmla="*/ 155 h 409"/>
                <a:gd name="T22" fmla="*/ 59 w 803"/>
                <a:gd name="T23" fmla="*/ 158 h 409"/>
                <a:gd name="T24" fmla="*/ 64 w 803"/>
                <a:gd name="T25" fmla="*/ 158 h 409"/>
                <a:gd name="T26" fmla="*/ 64 w 803"/>
                <a:gd name="T27" fmla="*/ 158 h 409"/>
                <a:gd name="T28" fmla="*/ 66 w 803"/>
                <a:gd name="T29" fmla="*/ 155 h 409"/>
                <a:gd name="T30" fmla="*/ 68 w 803"/>
                <a:gd name="T31" fmla="*/ 156 h 409"/>
                <a:gd name="T32" fmla="*/ 27 w 803"/>
                <a:gd name="T33" fmla="*/ 376 h 409"/>
                <a:gd name="T34" fmla="*/ 660 w 803"/>
                <a:gd name="T35" fmla="*/ 403 h 409"/>
                <a:gd name="T36" fmla="*/ 660 w 803"/>
                <a:gd name="T37" fmla="*/ 406 h 409"/>
                <a:gd name="T38" fmla="*/ 728 w 803"/>
                <a:gd name="T39" fmla="*/ 409 h 409"/>
                <a:gd name="T40" fmla="*/ 803 w 803"/>
                <a:gd name="T41" fmla="*/ 5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3" h="409">
                  <a:moveTo>
                    <a:pt x="803" y="58"/>
                  </a:moveTo>
                  <a:lnTo>
                    <a:pt x="803" y="58"/>
                  </a:lnTo>
                  <a:lnTo>
                    <a:pt x="389" y="27"/>
                  </a:lnTo>
                  <a:lnTo>
                    <a:pt x="11" y="0"/>
                  </a:lnTo>
                  <a:lnTo>
                    <a:pt x="0" y="52"/>
                  </a:lnTo>
                  <a:lnTo>
                    <a:pt x="64" y="57"/>
                  </a:lnTo>
                  <a:lnTo>
                    <a:pt x="39" y="158"/>
                  </a:lnTo>
                  <a:lnTo>
                    <a:pt x="39" y="158"/>
                  </a:lnTo>
                  <a:lnTo>
                    <a:pt x="41" y="156"/>
                  </a:lnTo>
                  <a:lnTo>
                    <a:pt x="43" y="156"/>
                  </a:lnTo>
                  <a:lnTo>
                    <a:pt x="50" y="155"/>
                  </a:lnTo>
                  <a:lnTo>
                    <a:pt x="59" y="158"/>
                  </a:lnTo>
                  <a:lnTo>
                    <a:pt x="64" y="158"/>
                  </a:lnTo>
                  <a:lnTo>
                    <a:pt x="64" y="158"/>
                  </a:lnTo>
                  <a:lnTo>
                    <a:pt x="66" y="155"/>
                  </a:lnTo>
                  <a:lnTo>
                    <a:pt x="68" y="156"/>
                  </a:lnTo>
                  <a:lnTo>
                    <a:pt x="27" y="376"/>
                  </a:lnTo>
                  <a:lnTo>
                    <a:pt x="660" y="403"/>
                  </a:lnTo>
                  <a:lnTo>
                    <a:pt x="660" y="406"/>
                  </a:lnTo>
                  <a:lnTo>
                    <a:pt x="728" y="409"/>
                  </a:lnTo>
                  <a:lnTo>
                    <a:pt x="803" y="58"/>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28" name="Freeform 56"/>
            <p:cNvSpPr>
              <a:spLocks/>
            </p:cNvSpPr>
            <p:nvPr/>
          </p:nvSpPr>
          <p:spPr bwMode="auto">
            <a:xfrm rot="16200000">
              <a:off x="1169142" y="-71332"/>
              <a:ext cx="759542" cy="1029776"/>
            </a:xfrm>
            <a:custGeom>
              <a:avLst/>
              <a:gdLst>
                <a:gd name="T0" fmla="*/ 214 w 541"/>
                <a:gd name="T1" fmla="*/ 3 h 390"/>
                <a:gd name="T2" fmla="*/ 221 w 541"/>
                <a:gd name="T3" fmla="*/ 0 h 390"/>
                <a:gd name="T4" fmla="*/ 257 w 541"/>
                <a:gd name="T5" fmla="*/ 6 h 390"/>
                <a:gd name="T6" fmla="*/ 246 w 541"/>
                <a:gd name="T7" fmla="*/ 7 h 390"/>
                <a:gd name="T8" fmla="*/ 246 w 541"/>
                <a:gd name="T9" fmla="*/ 15 h 390"/>
                <a:gd name="T10" fmla="*/ 257 w 541"/>
                <a:gd name="T11" fmla="*/ 13 h 390"/>
                <a:gd name="T12" fmla="*/ 275 w 541"/>
                <a:gd name="T13" fmla="*/ 10 h 390"/>
                <a:gd name="T14" fmla="*/ 296 w 541"/>
                <a:gd name="T15" fmla="*/ 16 h 390"/>
                <a:gd name="T16" fmla="*/ 302 w 541"/>
                <a:gd name="T17" fmla="*/ 24 h 390"/>
                <a:gd name="T18" fmla="*/ 314 w 541"/>
                <a:gd name="T19" fmla="*/ 19 h 390"/>
                <a:gd name="T20" fmla="*/ 309 w 541"/>
                <a:gd name="T21" fmla="*/ 11 h 390"/>
                <a:gd name="T22" fmla="*/ 391 w 541"/>
                <a:gd name="T23" fmla="*/ 12 h 390"/>
                <a:gd name="T24" fmla="*/ 416 w 541"/>
                <a:gd name="T25" fmla="*/ 16 h 390"/>
                <a:gd name="T26" fmla="*/ 455 w 541"/>
                <a:gd name="T27" fmla="*/ 9 h 390"/>
                <a:gd name="T28" fmla="*/ 514 w 541"/>
                <a:gd name="T29" fmla="*/ 13 h 390"/>
                <a:gd name="T30" fmla="*/ 491 w 541"/>
                <a:gd name="T31" fmla="*/ 33 h 390"/>
                <a:gd name="T32" fmla="*/ 437 w 541"/>
                <a:gd name="T33" fmla="*/ 86 h 390"/>
                <a:gd name="T34" fmla="*/ 428 w 541"/>
                <a:gd name="T35" fmla="*/ 99 h 390"/>
                <a:gd name="T36" fmla="*/ 382 w 541"/>
                <a:gd name="T37" fmla="*/ 107 h 390"/>
                <a:gd name="T38" fmla="*/ 366 w 541"/>
                <a:gd name="T39" fmla="*/ 99 h 390"/>
                <a:gd name="T40" fmla="*/ 316 w 541"/>
                <a:gd name="T41" fmla="*/ 105 h 390"/>
                <a:gd name="T42" fmla="*/ 355 w 541"/>
                <a:gd name="T43" fmla="*/ 114 h 390"/>
                <a:gd name="T44" fmla="*/ 382 w 541"/>
                <a:gd name="T45" fmla="*/ 122 h 390"/>
                <a:gd name="T46" fmla="*/ 394 w 541"/>
                <a:gd name="T47" fmla="*/ 126 h 390"/>
                <a:gd name="T48" fmla="*/ 450 w 541"/>
                <a:gd name="T49" fmla="*/ 116 h 390"/>
                <a:gd name="T50" fmla="*/ 466 w 541"/>
                <a:gd name="T51" fmla="*/ 121 h 390"/>
                <a:gd name="T52" fmla="*/ 485 w 541"/>
                <a:gd name="T53" fmla="*/ 126 h 390"/>
                <a:gd name="T54" fmla="*/ 505 w 541"/>
                <a:gd name="T55" fmla="*/ 119 h 390"/>
                <a:gd name="T56" fmla="*/ 541 w 541"/>
                <a:gd name="T57" fmla="*/ 117 h 390"/>
                <a:gd name="T58" fmla="*/ 416 w 541"/>
                <a:gd name="T59" fmla="*/ 377 h 390"/>
                <a:gd name="T60" fmla="*/ 61 w 541"/>
                <a:gd name="T61" fmla="*/ 348 h 390"/>
                <a:gd name="T62" fmla="*/ 38 w 541"/>
                <a:gd name="T63" fmla="*/ 349 h 390"/>
                <a:gd name="T64" fmla="*/ 25 w 541"/>
                <a:gd name="T65" fmla="*/ 348 h 390"/>
                <a:gd name="T66" fmla="*/ 9 w 541"/>
                <a:gd name="T67" fmla="*/ 346 h 390"/>
                <a:gd name="T68" fmla="*/ 45 w 541"/>
                <a:gd name="T69" fmla="*/ 244 h 390"/>
                <a:gd name="T70" fmla="*/ 41 w 541"/>
                <a:gd name="T71" fmla="*/ 231 h 390"/>
                <a:gd name="T72" fmla="*/ 48 w 541"/>
                <a:gd name="T73" fmla="*/ 211 h 390"/>
                <a:gd name="T74" fmla="*/ 45 w 541"/>
                <a:gd name="T75" fmla="*/ 203 h 390"/>
                <a:gd name="T76" fmla="*/ 48 w 541"/>
                <a:gd name="T77" fmla="*/ 192 h 390"/>
                <a:gd name="T78" fmla="*/ 41 w 541"/>
                <a:gd name="T79" fmla="*/ 181 h 390"/>
                <a:gd name="T80" fmla="*/ 41 w 541"/>
                <a:gd name="T81" fmla="*/ 171 h 390"/>
                <a:gd name="T82" fmla="*/ 48 w 541"/>
                <a:gd name="T83" fmla="*/ 160 h 390"/>
                <a:gd name="T84" fmla="*/ 50 w 541"/>
                <a:gd name="T85" fmla="*/ 138 h 390"/>
                <a:gd name="T86" fmla="*/ 59 w 541"/>
                <a:gd name="T87" fmla="*/ 125 h 390"/>
                <a:gd name="T88" fmla="*/ 70 w 541"/>
                <a:gd name="T89" fmla="*/ 96 h 390"/>
                <a:gd name="T90" fmla="*/ 70 w 541"/>
                <a:gd name="T91" fmla="*/ 76 h 390"/>
                <a:gd name="T92" fmla="*/ 86 w 541"/>
                <a:gd name="T93" fmla="*/ 52 h 390"/>
                <a:gd name="T94" fmla="*/ 120 w 541"/>
                <a:gd name="T95" fmla="*/ 50 h 390"/>
                <a:gd name="T96" fmla="*/ 150 w 541"/>
                <a:gd name="T97" fmla="*/ 50 h 390"/>
                <a:gd name="T98" fmla="*/ 177 w 541"/>
                <a:gd name="T99" fmla="*/ 30 h 390"/>
                <a:gd name="T100" fmla="*/ 193 w 541"/>
                <a:gd name="T101" fmla="*/ 24 h 390"/>
                <a:gd name="T102" fmla="*/ 214 w 541"/>
                <a:gd name="T103" fmla="*/ 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1" h="390">
                  <a:moveTo>
                    <a:pt x="214" y="5"/>
                  </a:moveTo>
                  <a:lnTo>
                    <a:pt x="214" y="5"/>
                  </a:lnTo>
                  <a:lnTo>
                    <a:pt x="214" y="3"/>
                  </a:lnTo>
                  <a:lnTo>
                    <a:pt x="214" y="1"/>
                  </a:lnTo>
                  <a:lnTo>
                    <a:pt x="216" y="0"/>
                  </a:lnTo>
                  <a:lnTo>
                    <a:pt x="221" y="0"/>
                  </a:lnTo>
                  <a:lnTo>
                    <a:pt x="221" y="0"/>
                  </a:lnTo>
                  <a:lnTo>
                    <a:pt x="241" y="3"/>
                  </a:lnTo>
                  <a:lnTo>
                    <a:pt x="257" y="6"/>
                  </a:lnTo>
                  <a:lnTo>
                    <a:pt x="257" y="7"/>
                  </a:lnTo>
                  <a:lnTo>
                    <a:pt x="257" y="7"/>
                  </a:lnTo>
                  <a:lnTo>
                    <a:pt x="246" y="7"/>
                  </a:lnTo>
                  <a:lnTo>
                    <a:pt x="239" y="7"/>
                  </a:lnTo>
                  <a:lnTo>
                    <a:pt x="234" y="7"/>
                  </a:lnTo>
                  <a:lnTo>
                    <a:pt x="246" y="15"/>
                  </a:lnTo>
                  <a:lnTo>
                    <a:pt x="246" y="15"/>
                  </a:lnTo>
                  <a:lnTo>
                    <a:pt x="250" y="13"/>
                  </a:lnTo>
                  <a:lnTo>
                    <a:pt x="257" y="13"/>
                  </a:lnTo>
                  <a:lnTo>
                    <a:pt x="264" y="16"/>
                  </a:lnTo>
                  <a:lnTo>
                    <a:pt x="273" y="15"/>
                  </a:lnTo>
                  <a:lnTo>
                    <a:pt x="275" y="10"/>
                  </a:lnTo>
                  <a:lnTo>
                    <a:pt x="296" y="10"/>
                  </a:lnTo>
                  <a:lnTo>
                    <a:pt x="296" y="11"/>
                  </a:lnTo>
                  <a:lnTo>
                    <a:pt x="296" y="16"/>
                  </a:lnTo>
                  <a:lnTo>
                    <a:pt x="296" y="16"/>
                  </a:lnTo>
                  <a:lnTo>
                    <a:pt x="300" y="19"/>
                  </a:lnTo>
                  <a:lnTo>
                    <a:pt x="302" y="24"/>
                  </a:lnTo>
                  <a:lnTo>
                    <a:pt x="309" y="19"/>
                  </a:lnTo>
                  <a:lnTo>
                    <a:pt x="309" y="19"/>
                  </a:lnTo>
                  <a:lnTo>
                    <a:pt x="314" y="19"/>
                  </a:lnTo>
                  <a:lnTo>
                    <a:pt x="314" y="17"/>
                  </a:lnTo>
                  <a:lnTo>
                    <a:pt x="309" y="11"/>
                  </a:lnTo>
                  <a:lnTo>
                    <a:pt x="309" y="11"/>
                  </a:lnTo>
                  <a:lnTo>
                    <a:pt x="337" y="12"/>
                  </a:lnTo>
                  <a:lnTo>
                    <a:pt x="364" y="12"/>
                  </a:lnTo>
                  <a:lnTo>
                    <a:pt x="391" y="12"/>
                  </a:lnTo>
                  <a:lnTo>
                    <a:pt x="405" y="13"/>
                  </a:lnTo>
                  <a:lnTo>
                    <a:pt x="416" y="16"/>
                  </a:lnTo>
                  <a:lnTo>
                    <a:pt x="416" y="16"/>
                  </a:lnTo>
                  <a:lnTo>
                    <a:pt x="437" y="11"/>
                  </a:lnTo>
                  <a:lnTo>
                    <a:pt x="455" y="9"/>
                  </a:lnTo>
                  <a:lnTo>
                    <a:pt x="455" y="9"/>
                  </a:lnTo>
                  <a:lnTo>
                    <a:pt x="471" y="9"/>
                  </a:lnTo>
                  <a:lnTo>
                    <a:pt x="485" y="10"/>
                  </a:lnTo>
                  <a:lnTo>
                    <a:pt x="514" y="13"/>
                  </a:lnTo>
                  <a:lnTo>
                    <a:pt x="514" y="13"/>
                  </a:lnTo>
                  <a:lnTo>
                    <a:pt x="503" y="22"/>
                  </a:lnTo>
                  <a:lnTo>
                    <a:pt x="491" y="33"/>
                  </a:lnTo>
                  <a:lnTo>
                    <a:pt x="469" y="55"/>
                  </a:lnTo>
                  <a:lnTo>
                    <a:pt x="446" y="77"/>
                  </a:lnTo>
                  <a:lnTo>
                    <a:pt x="437" y="86"/>
                  </a:lnTo>
                  <a:lnTo>
                    <a:pt x="428" y="92"/>
                  </a:lnTo>
                  <a:lnTo>
                    <a:pt x="428" y="99"/>
                  </a:lnTo>
                  <a:lnTo>
                    <a:pt x="428" y="99"/>
                  </a:lnTo>
                  <a:lnTo>
                    <a:pt x="423" y="103"/>
                  </a:lnTo>
                  <a:lnTo>
                    <a:pt x="416" y="105"/>
                  </a:lnTo>
                  <a:lnTo>
                    <a:pt x="382" y="107"/>
                  </a:lnTo>
                  <a:lnTo>
                    <a:pt x="375" y="105"/>
                  </a:lnTo>
                  <a:lnTo>
                    <a:pt x="366" y="99"/>
                  </a:lnTo>
                  <a:lnTo>
                    <a:pt x="366" y="99"/>
                  </a:lnTo>
                  <a:lnTo>
                    <a:pt x="314" y="96"/>
                  </a:lnTo>
                  <a:lnTo>
                    <a:pt x="309" y="99"/>
                  </a:lnTo>
                  <a:lnTo>
                    <a:pt x="316" y="105"/>
                  </a:lnTo>
                  <a:lnTo>
                    <a:pt x="348" y="110"/>
                  </a:lnTo>
                  <a:lnTo>
                    <a:pt x="355" y="114"/>
                  </a:lnTo>
                  <a:lnTo>
                    <a:pt x="355" y="114"/>
                  </a:lnTo>
                  <a:lnTo>
                    <a:pt x="364" y="115"/>
                  </a:lnTo>
                  <a:lnTo>
                    <a:pt x="373" y="119"/>
                  </a:lnTo>
                  <a:lnTo>
                    <a:pt x="382" y="122"/>
                  </a:lnTo>
                  <a:lnTo>
                    <a:pt x="387" y="126"/>
                  </a:lnTo>
                  <a:lnTo>
                    <a:pt x="394" y="126"/>
                  </a:lnTo>
                  <a:lnTo>
                    <a:pt x="394" y="126"/>
                  </a:lnTo>
                  <a:lnTo>
                    <a:pt x="412" y="123"/>
                  </a:lnTo>
                  <a:lnTo>
                    <a:pt x="432" y="120"/>
                  </a:lnTo>
                  <a:lnTo>
                    <a:pt x="450" y="116"/>
                  </a:lnTo>
                  <a:lnTo>
                    <a:pt x="466" y="115"/>
                  </a:lnTo>
                  <a:lnTo>
                    <a:pt x="469" y="116"/>
                  </a:lnTo>
                  <a:lnTo>
                    <a:pt x="466" y="121"/>
                  </a:lnTo>
                  <a:lnTo>
                    <a:pt x="466" y="121"/>
                  </a:lnTo>
                  <a:lnTo>
                    <a:pt x="475" y="123"/>
                  </a:lnTo>
                  <a:lnTo>
                    <a:pt x="485" y="126"/>
                  </a:lnTo>
                  <a:lnTo>
                    <a:pt x="503" y="125"/>
                  </a:lnTo>
                  <a:lnTo>
                    <a:pt x="505" y="119"/>
                  </a:lnTo>
                  <a:lnTo>
                    <a:pt x="505" y="119"/>
                  </a:lnTo>
                  <a:lnTo>
                    <a:pt x="523" y="117"/>
                  </a:lnTo>
                  <a:lnTo>
                    <a:pt x="541" y="117"/>
                  </a:lnTo>
                  <a:lnTo>
                    <a:pt x="541" y="117"/>
                  </a:lnTo>
                  <a:lnTo>
                    <a:pt x="469" y="263"/>
                  </a:lnTo>
                  <a:lnTo>
                    <a:pt x="428" y="348"/>
                  </a:lnTo>
                  <a:lnTo>
                    <a:pt x="416" y="377"/>
                  </a:lnTo>
                  <a:lnTo>
                    <a:pt x="412" y="390"/>
                  </a:lnTo>
                  <a:lnTo>
                    <a:pt x="61" y="348"/>
                  </a:lnTo>
                  <a:lnTo>
                    <a:pt x="61" y="348"/>
                  </a:lnTo>
                  <a:lnTo>
                    <a:pt x="48" y="347"/>
                  </a:lnTo>
                  <a:lnTo>
                    <a:pt x="43" y="348"/>
                  </a:lnTo>
                  <a:lnTo>
                    <a:pt x="38" y="349"/>
                  </a:lnTo>
                  <a:lnTo>
                    <a:pt x="32" y="349"/>
                  </a:lnTo>
                  <a:lnTo>
                    <a:pt x="32" y="349"/>
                  </a:lnTo>
                  <a:lnTo>
                    <a:pt x="25" y="348"/>
                  </a:lnTo>
                  <a:lnTo>
                    <a:pt x="18" y="346"/>
                  </a:lnTo>
                  <a:lnTo>
                    <a:pt x="18" y="346"/>
                  </a:lnTo>
                  <a:lnTo>
                    <a:pt x="9" y="346"/>
                  </a:lnTo>
                  <a:lnTo>
                    <a:pt x="0" y="347"/>
                  </a:lnTo>
                  <a:lnTo>
                    <a:pt x="45" y="244"/>
                  </a:lnTo>
                  <a:lnTo>
                    <a:pt x="45" y="244"/>
                  </a:lnTo>
                  <a:lnTo>
                    <a:pt x="41" y="238"/>
                  </a:lnTo>
                  <a:lnTo>
                    <a:pt x="41" y="231"/>
                  </a:lnTo>
                  <a:lnTo>
                    <a:pt x="41" y="231"/>
                  </a:lnTo>
                  <a:lnTo>
                    <a:pt x="43" y="224"/>
                  </a:lnTo>
                  <a:lnTo>
                    <a:pt x="45" y="218"/>
                  </a:lnTo>
                  <a:lnTo>
                    <a:pt x="48" y="211"/>
                  </a:lnTo>
                  <a:lnTo>
                    <a:pt x="48" y="207"/>
                  </a:lnTo>
                  <a:lnTo>
                    <a:pt x="45" y="203"/>
                  </a:lnTo>
                  <a:lnTo>
                    <a:pt x="45" y="203"/>
                  </a:lnTo>
                  <a:lnTo>
                    <a:pt x="48" y="199"/>
                  </a:lnTo>
                  <a:lnTo>
                    <a:pt x="50" y="194"/>
                  </a:lnTo>
                  <a:lnTo>
                    <a:pt x="48" y="192"/>
                  </a:lnTo>
                  <a:lnTo>
                    <a:pt x="45" y="189"/>
                  </a:lnTo>
                  <a:lnTo>
                    <a:pt x="41" y="184"/>
                  </a:lnTo>
                  <a:lnTo>
                    <a:pt x="41" y="181"/>
                  </a:lnTo>
                  <a:lnTo>
                    <a:pt x="38" y="177"/>
                  </a:lnTo>
                  <a:lnTo>
                    <a:pt x="38" y="177"/>
                  </a:lnTo>
                  <a:lnTo>
                    <a:pt x="41" y="171"/>
                  </a:lnTo>
                  <a:lnTo>
                    <a:pt x="43" y="164"/>
                  </a:lnTo>
                  <a:lnTo>
                    <a:pt x="43" y="164"/>
                  </a:lnTo>
                  <a:lnTo>
                    <a:pt x="48" y="160"/>
                  </a:lnTo>
                  <a:lnTo>
                    <a:pt x="50" y="157"/>
                  </a:lnTo>
                  <a:lnTo>
                    <a:pt x="52" y="147"/>
                  </a:lnTo>
                  <a:lnTo>
                    <a:pt x="50" y="138"/>
                  </a:lnTo>
                  <a:lnTo>
                    <a:pt x="48" y="129"/>
                  </a:lnTo>
                  <a:lnTo>
                    <a:pt x="59" y="125"/>
                  </a:lnTo>
                  <a:lnTo>
                    <a:pt x="59" y="125"/>
                  </a:lnTo>
                  <a:lnTo>
                    <a:pt x="66" y="114"/>
                  </a:lnTo>
                  <a:lnTo>
                    <a:pt x="68" y="104"/>
                  </a:lnTo>
                  <a:lnTo>
                    <a:pt x="70" y="96"/>
                  </a:lnTo>
                  <a:lnTo>
                    <a:pt x="70" y="84"/>
                  </a:lnTo>
                  <a:lnTo>
                    <a:pt x="70" y="84"/>
                  </a:lnTo>
                  <a:lnTo>
                    <a:pt x="70" y="76"/>
                  </a:lnTo>
                  <a:lnTo>
                    <a:pt x="73" y="67"/>
                  </a:lnTo>
                  <a:lnTo>
                    <a:pt x="77" y="59"/>
                  </a:lnTo>
                  <a:lnTo>
                    <a:pt x="86" y="52"/>
                  </a:lnTo>
                  <a:lnTo>
                    <a:pt x="98" y="49"/>
                  </a:lnTo>
                  <a:lnTo>
                    <a:pt x="98" y="49"/>
                  </a:lnTo>
                  <a:lnTo>
                    <a:pt x="120" y="50"/>
                  </a:lnTo>
                  <a:lnTo>
                    <a:pt x="141" y="52"/>
                  </a:lnTo>
                  <a:lnTo>
                    <a:pt x="141" y="52"/>
                  </a:lnTo>
                  <a:lnTo>
                    <a:pt x="150" y="50"/>
                  </a:lnTo>
                  <a:lnTo>
                    <a:pt x="161" y="49"/>
                  </a:lnTo>
                  <a:lnTo>
                    <a:pt x="177" y="38"/>
                  </a:lnTo>
                  <a:lnTo>
                    <a:pt x="177" y="30"/>
                  </a:lnTo>
                  <a:lnTo>
                    <a:pt x="184" y="29"/>
                  </a:lnTo>
                  <a:lnTo>
                    <a:pt x="184" y="29"/>
                  </a:lnTo>
                  <a:lnTo>
                    <a:pt x="193" y="24"/>
                  </a:lnTo>
                  <a:lnTo>
                    <a:pt x="200" y="18"/>
                  </a:lnTo>
                  <a:lnTo>
                    <a:pt x="207" y="11"/>
                  </a:lnTo>
                  <a:lnTo>
                    <a:pt x="214" y="5"/>
                  </a:lnTo>
                  <a:lnTo>
                    <a:pt x="214" y="5"/>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29" name="Freeform 57"/>
            <p:cNvSpPr>
              <a:spLocks/>
            </p:cNvSpPr>
            <p:nvPr/>
          </p:nvSpPr>
          <p:spPr bwMode="auto">
            <a:xfrm rot="16200000">
              <a:off x="850181" y="446323"/>
              <a:ext cx="1051565" cy="1238372"/>
            </a:xfrm>
            <a:custGeom>
              <a:avLst/>
              <a:gdLst>
                <a:gd name="T0" fmla="*/ 194 w 749"/>
                <a:gd name="T1" fmla="*/ 4 h 469"/>
                <a:gd name="T2" fmla="*/ 224 w 749"/>
                <a:gd name="T3" fmla="*/ 0 h 469"/>
                <a:gd name="T4" fmla="*/ 269 w 749"/>
                <a:gd name="T5" fmla="*/ 5 h 469"/>
                <a:gd name="T6" fmla="*/ 315 w 749"/>
                <a:gd name="T7" fmla="*/ 5 h 469"/>
                <a:gd name="T8" fmla="*/ 342 w 749"/>
                <a:gd name="T9" fmla="*/ 16 h 469"/>
                <a:gd name="T10" fmla="*/ 365 w 749"/>
                <a:gd name="T11" fmla="*/ 23 h 469"/>
                <a:gd name="T12" fmla="*/ 378 w 749"/>
                <a:gd name="T13" fmla="*/ 25 h 469"/>
                <a:gd name="T14" fmla="*/ 501 w 749"/>
                <a:gd name="T15" fmla="*/ 60 h 469"/>
                <a:gd name="T16" fmla="*/ 679 w 749"/>
                <a:gd name="T17" fmla="*/ 98 h 469"/>
                <a:gd name="T18" fmla="*/ 747 w 749"/>
                <a:gd name="T19" fmla="*/ 106 h 469"/>
                <a:gd name="T20" fmla="*/ 747 w 749"/>
                <a:gd name="T21" fmla="*/ 116 h 469"/>
                <a:gd name="T22" fmla="*/ 747 w 749"/>
                <a:gd name="T23" fmla="*/ 120 h 469"/>
                <a:gd name="T24" fmla="*/ 731 w 749"/>
                <a:gd name="T25" fmla="*/ 134 h 469"/>
                <a:gd name="T26" fmla="*/ 708 w 749"/>
                <a:gd name="T27" fmla="*/ 154 h 469"/>
                <a:gd name="T28" fmla="*/ 676 w 749"/>
                <a:gd name="T29" fmla="*/ 155 h 469"/>
                <a:gd name="T30" fmla="*/ 633 w 749"/>
                <a:gd name="T31" fmla="*/ 157 h 469"/>
                <a:gd name="T32" fmla="*/ 620 w 749"/>
                <a:gd name="T33" fmla="*/ 173 h 469"/>
                <a:gd name="T34" fmla="*/ 620 w 749"/>
                <a:gd name="T35" fmla="*/ 201 h 469"/>
                <a:gd name="T36" fmla="*/ 615 w 749"/>
                <a:gd name="T37" fmla="*/ 216 h 469"/>
                <a:gd name="T38" fmla="*/ 595 w 749"/>
                <a:gd name="T39" fmla="*/ 234 h 469"/>
                <a:gd name="T40" fmla="*/ 599 w 749"/>
                <a:gd name="T41" fmla="*/ 258 h 469"/>
                <a:gd name="T42" fmla="*/ 590 w 749"/>
                <a:gd name="T43" fmla="*/ 269 h 469"/>
                <a:gd name="T44" fmla="*/ 585 w 749"/>
                <a:gd name="T45" fmla="*/ 282 h 469"/>
                <a:gd name="T46" fmla="*/ 592 w 749"/>
                <a:gd name="T47" fmla="*/ 294 h 469"/>
                <a:gd name="T48" fmla="*/ 595 w 749"/>
                <a:gd name="T49" fmla="*/ 304 h 469"/>
                <a:gd name="T50" fmla="*/ 595 w 749"/>
                <a:gd name="T51" fmla="*/ 313 h 469"/>
                <a:gd name="T52" fmla="*/ 588 w 749"/>
                <a:gd name="T53" fmla="*/ 334 h 469"/>
                <a:gd name="T54" fmla="*/ 592 w 749"/>
                <a:gd name="T55" fmla="*/ 349 h 469"/>
                <a:gd name="T56" fmla="*/ 522 w 749"/>
                <a:gd name="T57" fmla="*/ 458 h 469"/>
                <a:gd name="T58" fmla="*/ 519 w 749"/>
                <a:gd name="T59" fmla="*/ 463 h 469"/>
                <a:gd name="T60" fmla="*/ 492 w 749"/>
                <a:gd name="T61" fmla="*/ 469 h 469"/>
                <a:gd name="T62" fmla="*/ 412 w 749"/>
                <a:gd name="T63" fmla="*/ 442 h 469"/>
                <a:gd name="T64" fmla="*/ 399 w 749"/>
                <a:gd name="T65" fmla="*/ 439 h 469"/>
                <a:gd name="T66" fmla="*/ 381 w 749"/>
                <a:gd name="T67" fmla="*/ 426 h 469"/>
                <a:gd name="T68" fmla="*/ 340 w 749"/>
                <a:gd name="T69" fmla="*/ 412 h 469"/>
                <a:gd name="T70" fmla="*/ 317 w 749"/>
                <a:gd name="T71" fmla="*/ 411 h 469"/>
                <a:gd name="T72" fmla="*/ 305 w 749"/>
                <a:gd name="T73" fmla="*/ 422 h 469"/>
                <a:gd name="T74" fmla="*/ 292 w 749"/>
                <a:gd name="T75" fmla="*/ 422 h 469"/>
                <a:gd name="T76" fmla="*/ 269 w 749"/>
                <a:gd name="T77" fmla="*/ 418 h 469"/>
                <a:gd name="T78" fmla="*/ 255 w 749"/>
                <a:gd name="T79" fmla="*/ 414 h 469"/>
                <a:gd name="T80" fmla="*/ 144 w 749"/>
                <a:gd name="T81" fmla="*/ 398 h 469"/>
                <a:gd name="T82" fmla="*/ 0 w 749"/>
                <a:gd name="T83" fmla="*/ 383 h 469"/>
                <a:gd name="T84" fmla="*/ 137 w 749"/>
                <a:gd name="T85" fmla="*/ 9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469">
                  <a:moveTo>
                    <a:pt x="187" y="6"/>
                  </a:moveTo>
                  <a:lnTo>
                    <a:pt x="187" y="6"/>
                  </a:lnTo>
                  <a:lnTo>
                    <a:pt x="194" y="4"/>
                  </a:lnTo>
                  <a:lnTo>
                    <a:pt x="203" y="1"/>
                  </a:lnTo>
                  <a:lnTo>
                    <a:pt x="224" y="0"/>
                  </a:lnTo>
                  <a:lnTo>
                    <a:pt x="224" y="0"/>
                  </a:lnTo>
                  <a:lnTo>
                    <a:pt x="233" y="1"/>
                  </a:lnTo>
                  <a:lnTo>
                    <a:pt x="242" y="4"/>
                  </a:lnTo>
                  <a:lnTo>
                    <a:pt x="269" y="5"/>
                  </a:lnTo>
                  <a:lnTo>
                    <a:pt x="296" y="6"/>
                  </a:lnTo>
                  <a:lnTo>
                    <a:pt x="315" y="5"/>
                  </a:lnTo>
                  <a:lnTo>
                    <a:pt x="315" y="5"/>
                  </a:lnTo>
                  <a:lnTo>
                    <a:pt x="324" y="7"/>
                  </a:lnTo>
                  <a:lnTo>
                    <a:pt x="331" y="10"/>
                  </a:lnTo>
                  <a:lnTo>
                    <a:pt x="342" y="16"/>
                  </a:lnTo>
                  <a:lnTo>
                    <a:pt x="349" y="18"/>
                  </a:lnTo>
                  <a:lnTo>
                    <a:pt x="356" y="20"/>
                  </a:lnTo>
                  <a:lnTo>
                    <a:pt x="365" y="23"/>
                  </a:lnTo>
                  <a:lnTo>
                    <a:pt x="376" y="23"/>
                  </a:lnTo>
                  <a:lnTo>
                    <a:pt x="378" y="25"/>
                  </a:lnTo>
                  <a:lnTo>
                    <a:pt x="378" y="25"/>
                  </a:lnTo>
                  <a:lnTo>
                    <a:pt x="403" y="34"/>
                  </a:lnTo>
                  <a:lnTo>
                    <a:pt x="447" y="45"/>
                  </a:lnTo>
                  <a:lnTo>
                    <a:pt x="501" y="60"/>
                  </a:lnTo>
                  <a:lnTo>
                    <a:pt x="563" y="74"/>
                  </a:lnTo>
                  <a:lnTo>
                    <a:pt x="624" y="87"/>
                  </a:lnTo>
                  <a:lnTo>
                    <a:pt x="679" y="98"/>
                  </a:lnTo>
                  <a:lnTo>
                    <a:pt x="722" y="105"/>
                  </a:lnTo>
                  <a:lnTo>
                    <a:pt x="736" y="106"/>
                  </a:lnTo>
                  <a:lnTo>
                    <a:pt x="747" y="106"/>
                  </a:lnTo>
                  <a:lnTo>
                    <a:pt x="749" y="111"/>
                  </a:lnTo>
                  <a:lnTo>
                    <a:pt x="749" y="111"/>
                  </a:lnTo>
                  <a:lnTo>
                    <a:pt x="747" y="116"/>
                  </a:lnTo>
                  <a:lnTo>
                    <a:pt x="747" y="118"/>
                  </a:lnTo>
                  <a:lnTo>
                    <a:pt x="747" y="120"/>
                  </a:lnTo>
                  <a:lnTo>
                    <a:pt x="747" y="120"/>
                  </a:lnTo>
                  <a:lnTo>
                    <a:pt x="742" y="128"/>
                  </a:lnTo>
                  <a:lnTo>
                    <a:pt x="738" y="132"/>
                  </a:lnTo>
                  <a:lnTo>
                    <a:pt x="731" y="134"/>
                  </a:lnTo>
                  <a:lnTo>
                    <a:pt x="724" y="135"/>
                  </a:lnTo>
                  <a:lnTo>
                    <a:pt x="724" y="143"/>
                  </a:lnTo>
                  <a:lnTo>
                    <a:pt x="708" y="154"/>
                  </a:lnTo>
                  <a:lnTo>
                    <a:pt x="708" y="154"/>
                  </a:lnTo>
                  <a:lnTo>
                    <a:pt x="692" y="155"/>
                  </a:lnTo>
                  <a:lnTo>
                    <a:pt x="676" y="155"/>
                  </a:lnTo>
                  <a:lnTo>
                    <a:pt x="645" y="154"/>
                  </a:lnTo>
                  <a:lnTo>
                    <a:pt x="633" y="157"/>
                  </a:lnTo>
                  <a:lnTo>
                    <a:pt x="633" y="157"/>
                  </a:lnTo>
                  <a:lnTo>
                    <a:pt x="626" y="163"/>
                  </a:lnTo>
                  <a:lnTo>
                    <a:pt x="622" y="167"/>
                  </a:lnTo>
                  <a:lnTo>
                    <a:pt x="620" y="173"/>
                  </a:lnTo>
                  <a:lnTo>
                    <a:pt x="620" y="178"/>
                  </a:lnTo>
                  <a:lnTo>
                    <a:pt x="620" y="190"/>
                  </a:lnTo>
                  <a:lnTo>
                    <a:pt x="620" y="201"/>
                  </a:lnTo>
                  <a:lnTo>
                    <a:pt x="620" y="201"/>
                  </a:lnTo>
                  <a:lnTo>
                    <a:pt x="617" y="208"/>
                  </a:lnTo>
                  <a:lnTo>
                    <a:pt x="615" y="216"/>
                  </a:lnTo>
                  <a:lnTo>
                    <a:pt x="606" y="230"/>
                  </a:lnTo>
                  <a:lnTo>
                    <a:pt x="595" y="234"/>
                  </a:lnTo>
                  <a:lnTo>
                    <a:pt x="595" y="234"/>
                  </a:lnTo>
                  <a:lnTo>
                    <a:pt x="597" y="246"/>
                  </a:lnTo>
                  <a:lnTo>
                    <a:pt x="599" y="258"/>
                  </a:lnTo>
                  <a:lnTo>
                    <a:pt x="599" y="258"/>
                  </a:lnTo>
                  <a:lnTo>
                    <a:pt x="595" y="263"/>
                  </a:lnTo>
                  <a:lnTo>
                    <a:pt x="590" y="269"/>
                  </a:lnTo>
                  <a:lnTo>
                    <a:pt x="590" y="269"/>
                  </a:lnTo>
                  <a:lnTo>
                    <a:pt x="588" y="276"/>
                  </a:lnTo>
                  <a:lnTo>
                    <a:pt x="585" y="282"/>
                  </a:lnTo>
                  <a:lnTo>
                    <a:pt x="585" y="282"/>
                  </a:lnTo>
                  <a:lnTo>
                    <a:pt x="588" y="286"/>
                  </a:lnTo>
                  <a:lnTo>
                    <a:pt x="588" y="289"/>
                  </a:lnTo>
                  <a:lnTo>
                    <a:pt x="592" y="294"/>
                  </a:lnTo>
                  <a:lnTo>
                    <a:pt x="595" y="297"/>
                  </a:lnTo>
                  <a:lnTo>
                    <a:pt x="597" y="299"/>
                  </a:lnTo>
                  <a:lnTo>
                    <a:pt x="595" y="304"/>
                  </a:lnTo>
                  <a:lnTo>
                    <a:pt x="592" y="308"/>
                  </a:lnTo>
                  <a:lnTo>
                    <a:pt x="592" y="308"/>
                  </a:lnTo>
                  <a:lnTo>
                    <a:pt x="595" y="313"/>
                  </a:lnTo>
                  <a:lnTo>
                    <a:pt x="595" y="319"/>
                  </a:lnTo>
                  <a:lnTo>
                    <a:pt x="590" y="329"/>
                  </a:lnTo>
                  <a:lnTo>
                    <a:pt x="588" y="334"/>
                  </a:lnTo>
                  <a:lnTo>
                    <a:pt x="588" y="338"/>
                  </a:lnTo>
                  <a:lnTo>
                    <a:pt x="588" y="343"/>
                  </a:lnTo>
                  <a:lnTo>
                    <a:pt x="592" y="349"/>
                  </a:lnTo>
                  <a:lnTo>
                    <a:pt x="547" y="452"/>
                  </a:lnTo>
                  <a:lnTo>
                    <a:pt x="535" y="452"/>
                  </a:lnTo>
                  <a:lnTo>
                    <a:pt x="522" y="458"/>
                  </a:lnTo>
                  <a:lnTo>
                    <a:pt x="522" y="458"/>
                  </a:lnTo>
                  <a:lnTo>
                    <a:pt x="522" y="460"/>
                  </a:lnTo>
                  <a:lnTo>
                    <a:pt x="519" y="463"/>
                  </a:lnTo>
                  <a:lnTo>
                    <a:pt x="510" y="467"/>
                  </a:lnTo>
                  <a:lnTo>
                    <a:pt x="492" y="469"/>
                  </a:lnTo>
                  <a:lnTo>
                    <a:pt x="492" y="469"/>
                  </a:lnTo>
                  <a:lnTo>
                    <a:pt x="447" y="454"/>
                  </a:lnTo>
                  <a:lnTo>
                    <a:pt x="422" y="446"/>
                  </a:lnTo>
                  <a:lnTo>
                    <a:pt x="412" y="442"/>
                  </a:lnTo>
                  <a:lnTo>
                    <a:pt x="408" y="440"/>
                  </a:lnTo>
                  <a:lnTo>
                    <a:pt x="399" y="439"/>
                  </a:lnTo>
                  <a:lnTo>
                    <a:pt x="399" y="439"/>
                  </a:lnTo>
                  <a:lnTo>
                    <a:pt x="392" y="436"/>
                  </a:lnTo>
                  <a:lnTo>
                    <a:pt x="387" y="433"/>
                  </a:lnTo>
                  <a:lnTo>
                    <a:pt x="381" y="426"/>
                  </a:lnTo>
                  <a:lnTo>
                    <a:pt x="381" y="426"/>
                  </a:lnTo>
                  <a:lnTo>
                    <a:pt x="356" y="416"/>
                  </a:lnTo>
                  <a:lnTo>
                    <a:pt x="340" y="412"/>
                  </a:lnTo>
                  <a:lnTo>
                    <a:pt x="326" y="410"/>
                  </a:lnTo>
                  <a:lnTo>
                    <a:pt x="317" y="411"/>
                  </a:lnTo>
                  <a:lnTo>
                    <a:pt x="317" y="411"/>
                  </a:lnTo>
                  <a:lnTo>
                    <a:pt x="315" y="415"/>
                  </a:lnTo>
                  <a:lnTo>
                    <a:pt x="310" y="418"/>
                  </a:lnTo>
                  <a:lnTo>
                    <a:pt x="305" y="422"/>
                  </a:lnTo>
                  <a:lnTo>
                    <a:pt x="299" y="423"/>
                  </a:lnTo>
                  <a:lnTo>
                    <a:pt x="299" y="423"/>
                  </a:lnTo>
                  <a:lnTo>
                    <a:pt x="292" y="422"/>
                  </a:lnTo>
                  <a:lnTo>
                    <a:pt x="287" y="421"/>
                  </a:lnTo>
                  <a:lnTo>
                    <a:pt x="285" y="418"/>
                  </a:lnTo>
                  <a:lnTo>
                    <a:pt x="269" y="418"/>
                  </a:lnTo>
                  <a:lnTo>
                    <a:pt x="269" y="418"/>
                  </a:lnTo>
                  <a:lnTo>
                    <a:pt x="265" y="416"/>
                  </a:lnTo>
                  <a:lnTo>
                    <a:pt x="255" y="414"/>
                  </a:lnTo>
                  <a:lnTo>
                    <a:pt x="228" y="409"/>
                  </a:lnTo>
                  <a:lnTo>
                    <a:pt x="189" y="403"/>
                  </a:lnTo>
                  <a:lnTo>
                    <a:pt x="144" y="398"/>
                  </a:lnTo>
                  <a:lnTo>
                    <a:pt x="55" y="389"/>
                  </a:lnTo>
                  <a:lnTo>
                    <a:pt x="0" y="383"/>
                  </a:lnTo>
                  <a:lnTo>
                    <a:pt x="0" y="383"/>
                  </a:lnTo>
                  <a:lnTo>
                    <a:pt x="44" y="288"/>
                  </a:lnTo>
                  <a:lnTo>
                    <a:pt x="89" y="194"/>
                  </a:lnTo>
                  <a:lnTo>
                    <a:pt x="137" y="99"/>
                  </a:lnTo>
                  <a:lnTo>
                    <a:pt x="187" y="6"/>
                  </a:lnTo>
                  <a:lnTo>
                    <a:pt x="187" y="6"/>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0" name="Freeform 58"/>
            <p:cNvSpPr>
              <a:spLocks/>
            </p:cNvSpPr>
            <p:nvPr/>
          </p:nvSpPr>
          <p:spPr bwMode="auto">
            <a:xfrm rot="16200000">
              <a:off x="203421" y="1779131"/>
              <a:ext cx="2131209" cy="1230450"/>
            </a:xfrm>
            <a:custGeom>
              <a:avLst/>
              <a:gdLst>
                <a:gd name="T0" fmla="*/ 41 w 1518"/>
                <a:gd name="T1" fmla="*/ 261 h 466"/>
                <a:gd name="T2" fmla="*/ 61 w 1518"/>
                <a:gd name="T3" fmla="*/ 263 h 466"/>
                <a:gd name="T4" fmla="*/ 80 w 1518"/>
                <a:gd name="T5" fmla="*/ 259 h 466"/>
                <a:gd name="T6" fmla="*/ 143 w 1518"/>
                <a:gd name="T7" fmla="*/ 253 h 466"/>
                <a:gd name="T8" fmla="*/ 218 w 1518"/>
                <a:gd name="T9" fmla="*/ 228 h 466"/>
                <a:gd name="T10" fmla="*/ 253 w 1518"/>
                <a:gd name="T11" fmla="*/ 209 h 466"/>
                <a:gd name="T12" fmla="*/ 280 w 1518"/>
                <a:gd name="T13" fmla="*/ 202 h 466"/>
                <a:gd name="T14" fmla="*/ 289 w 1518"/>
                <a:gd name="T15" fmla="*/ 181 h 466"/>
                <a:gd name="T16" fmla="*/ 325 w 1518"/>
                <a:gd name="T17" fmla="*/ 163 h 466"/>
                <a:gd name="T18" fmla="*/ 350 w 1518"/>
                <a:gd name="T19" fmla="*/ 151 h 466"/>
                <a:gd name="T20" fmla="*/ 380 w 1518"/>
                <a:gd name="T21" fmla="*/ 108 h 466"/>
                <a:gd name="T22" fmla="*/ 407 w 1518"/>
                <a:gd name="T23" fmla="*/ 90 h 466"/>
                <a:gd name="T24" fmla="*/ 451 w 1518"/>
                <a:gd name="T25" fmla="*/ 96 h 466"/>
                <a:gd name="T26" fmla="*/ 496 w 1518"/>
                <a:gd name="T27" fmla="*/ 92 h 466"/>
                <a:gd name="T28" fmla="*/ 517 w 1518"/>
                <a:gd name="T29" fmla="*/ 94 h 466"/>
                <a:gd name="T30" fmla="*/ 539 w 1518"/>
                <a:gd name="T31" fmla="*/ 88 h 466"/>
                <a:gd name="T32" fmla="*/ 644 w 1518"/>
                <a:gd name="T33" fmla="*/ 63 h 466"/>
                <a:gd name="T34" fmla="*/ 724 w 1518"/>
                <a:gd name="T35" fmla="*/ 56 h 466"/>
                <a:gd name="T36" fmla="*/ 760 w 1518"/>
                <a:gd name="T37" fmla="*/ 68 h 466"/>
                <a:gd name="T38" fmla="*/ 785 w 1518"/>
                <a:gd name="T39" fmla="*/ 49 h 466"/>
                <a:gd name="T40" fmla="*/ 856 w 1518"/>
                <a:gd name="T41" fmla="*/ 41 h 466"/>
                <a:gd name="T42" fmla="*/ 899 w 1518"/>
                <a:gd name="T43" fmla="*/ 47 h 466"/>
                <a:gd name="T44" fmla="*/ 869 w 1518"/>
                <a:gd name="T45" fmla="*/ 53 h 466"/>
                <a:gd name="T46" fmla="*/ 874 w 1518"/>
                <a:gd name="T47" fmla="*/ 64 h 466"/>
                <a:gd name="T48" fmla="*/ 924 w 1518"/>
                <a:gd name="T49" fmla="*/ 59 h 466"/>
                <a:gd name="T50" fmla="*/ 924 w 1518"/>
                <a:gd name="T51" fmla="*/ 52 h 466"/>
                <a:gd name="T52" fmla="*/ 938 w 1518"/>
                <a:gd name="T53" fmla="*/ 33 h 466"/>
                <a:gd name="T54" fmla="*/ 958 w 1518"/>
                <a:gd name="T55" fmla="*/ 27 h 466"/>
                <a:gd name="T56" fmla="*/ 1011 w 1518"/>
                <a:gd name="T57" fmla="*/ 28 h 466"/>
                <a:gd name="T58" fmla="*/ 1072 w 1518"/>
                <a:gd name="T59" fmla="*/ 8 h 466"/>
                <a:gd name="T60" fmla="*/ 1122 w 1518"/>
                <a:gd name="T61" fmla="*/ 7 h 466"/>
                <a:gd name="T62" fmla="*/ 1149 w 1518"/>
                <a:gd name="T63" fmla="*/ 8 h 466"/>
                <a:gd name="T64" fmla="*/ 1188 w 1518"/>
                <a:gd name="T65" fmla="*/ 18 h 466"/>
                <a:gd name="T66" fmla="*/ 1272 w 1518"/>
                <a:gd name="T67" fmla="*/ 2 h 466"/>
                <a:gd name="T68" fmla="*/ 1304 w 1518"/>
                <a:gd name="T69" fmla="*/ 1 h 466"/>
                <a:gd name="T70" fmla="*/ 1336 w 1518"/>
                <a:gd name="T71" fmla="*/ 6 h 466"/>
                <a:gd name="T72" fmla="*/ 1411 w 1518"/>
                <a:gd name="T73" fmla="*/ 31 h 466"/>
                <a:gd name="T74" fmla="*/ 1441 w 1518"/>
                <a:gd name="T75" fmla="*/ 40 h 466"/>
                <a:gd name="T76" fmla="*/ 1493 w 1518"/>
                <a:gd name="T77" fmla="*/ 38 h 466"/>
                <a:gd name="T78" fmla="*/ 990 w 1518"/>
                <a:gd name="T79" fmla="*/ 209 h 466"/>
                <a:gd name="T80" fmla="*/ 287 w 1518"/>
                <a:gd name="T81" fmla="*/ 449 h 466"/>
                <a:gd name="T82" fmla="*/ 266 w 1518"/>
                <a:gd name="T83" fmla="*/ 453 h 466"/>
                <a:gd name="T84" fmla="*/ 244 w 1518"/>
                <a:gd name="T85" fmla="*/ 455 h 466"/>
                <a:gd name="T86" fmla="*/ 218 w 1518"/>
                <a:gd name="T87" fmla="*/ 462 h 466"/>
                <a:gd name="T88" fmla="*/ 193 w 1518"/>
                <a:gd name="T89" fmla="*/ 466 h 466"/>
                <a:gd name="T90" fmla="*/ 191 w 1518"/>
                <a:gd name="T91" fmla="*/ 459 h 466"/>
                <a:gd name="T92" fmla="*/ 180 w 1518"/>
                <a:gd name="T93" fmla="*/ 447 h 466"/>
                <a:gd name="T94" fmla="*/ 130 w 1518"/>
                <a:gd name="T95" fmla="*/ 435 h 466"/>
                <a:gd name="T96" fmla="*/ 98 w 1518"/>
                <a:gd name="T97" fmla="*/ 418 h 466"/>
                <a:gd name="T98" fmla="*/ 64 w 1518"/>
                <a:gd name="T99" fmla="*/ 417 h 466"/>
                <a:gd name="T100" fmla="*/ 45 w 1518"/>
                <a:gd name="T101" fmla="*/ 418 h 466"/>
                <a:gd name="T102" fmla="*/ 25 w 1518"/>
                <a:gd name="T103" fmla="*/ 426 h 466"/>
                <a:gd name="T104" fmla="*/ 0 w 1518"/>
                <a:gd name="T105" fmla="*/ 418 h 466"/>
                <a:gd name="T106" fmla="*/ 32 w 1518"/>
                <a:gd name="T107" fmla="*/ 26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8" h="466">
                  <a:moveTo>
                    <a:pt x="32" y="264"/>
                  </a:moveTo>
                  <a:lnTo>
                    <a:pt x="32" y="264"/>
                  </a:lnTo>
                  <a:lnTo>
                    <a:pt x="36" y="263"/>
                  </a:lnTo>
                  <a:lnTo>
                    <a:pt x="41" y="261"/>
                  </a:lnTo>
                  <a:lnTo>
                    <a:pt x="48" y="261"/>
                  </a:lnTo>
                  <a:lnTo>
                    <a:pt x="59" y="264"/>
                  </a:lnTo>
                  <a:lnTo>
                    <a:pt x="59" y="264"/>
                  </a:lnTo>
                  <a:lnTo>
                    <a:pt x="61" y="263"/>
                  </a:lnTo>
                  <a:lnTo>
                    <a:pt x="64" y="260"/>
                  </a:lnTo>
                  <a:lnTo>
                    <a:pt x="64" y="260"/>
                  </a:lnTo>
                  <a:lnTo>
                    <a:pt x="71" y="259"/>
                  </a:lnTo>
                  <a:lnTo>
                    <a:pt x="80" y="259"/>
                  </a:lnTo>
                  <a:lnTo>
                    <a:pt x="80" y="259"/>
                  </a:lnTo>
                  <a:lnTo>
                    <a:pt x="100" y="258"/>
                  </a:lnTo>
                  <a:lnTo>
                    <a:pt x="123" y="257"/>
                  </a:lnTo>
                  <a:lnTo>
                    <a:pt x="143" y="253"/>
                  </a:lnTo>
                  <a:lnTo>
                    <a:pt x="164" y="248"/>
                  </a:lnTo>
                  <a:lnTo>
                    <a:pt x="184" y="243"/>
                  </a:lnTo>
                  <a:lnTo>
                    <a:pt x="203" y="236"/>
                  </a:lnTo>
                  <a:lnTo>
                    <a:pt x="218" y="228"/>
                  </a:lnTo>
                  <a:lnTo>
                    <a:pt x="232" y="220"/>
                  </a:lnTo>
                  <a:lnTo>
                    <a:pt x="230" y="210"/>
                  </a:lnTo>
                  <a:lnTo>
                    <a:pt x="241" y="205"/>
                  </a:lnTo>
                  <a:lnTo>
                    <a:pt x="253" y="209"/>
                  </a:lnTo>
                  <a:lnTo>
                    <a:pt x="253" y="209"/>
                  </a:lnTo>
                  <a:lnTo>
                    <a:pt x="262" y="206"/>
                  </a:lnTo>
                  <a:lnTo>
                    <a:pt x="271" y="206"/>
                  </a:lnTo>
                  <a:lnTo>
                    <a:pt x="280" y="202"/>
                  </a:lnTo>
                  <a:lnTo>
                    <a:pt x="280" y="202"/>
                  </a:lnTo>
                  <a:lnTo>
                    <a:pt x="282" y="194"/>
                  </a:lnTo>
                  <a:lnTo>
                    <a:pt x="284" y="188"/>
                  </a:lnTo>
                  <a:lnTo>
                    <a:pt x="289" y="181"/>
                  </a:lnTo>
                  <a:lnTo>
                    <a:pt x="296" y="175"/>
                  </a:lnTo>
                  <a:lnTo>
                    <a:pt x="303" y="171"/>
                  </a:lnTo>
                  <a:lnTo>
                    <a:pt x="312" y="167"/>
                  </a:lnTo>
                  <a:lnTo>
                    <a:pt x="325" y="163"/>
                  </a:lnTo>
                  <a:lnTo>
                    <a:pt x="339" y="162"/>
                  </a:lnTo>
                  <a:lnTo>
                    <a:pt x="339" y="162"/>
                  </a:lnTo>
                  <a:lnTo>
                    <a:pt x="344" y="159"/>
                  </a:lnTo>
                  <a:lnTo>
                    <a:pt x="350" y="151"/>
                  </a:lnTo>
                  <a:lnTo>
                    <a:pt x="366" y="135"/>
                  </a:lnTo>
                  <a:lnTo>
                    <a:pt x="378" y="118"/>
                  </a:lnTo>
                  <a:lnTo>
                    <a:pt x="380" y="112"/>
                  </a:lnTo>
                  <a:lnTo>
                    <a:pt x="380" y="108"/>
                  </a:lnTo>
                  <a:lnTo>
                    <a:pt x="380" y="108"/>
                  </a:lnTo>
                  <a:lnTo>
                    <a:pt x="391" y="99"/>
                  </a:lnTo>
                  <a:lnTo>
                    <a:pt x="398" y="94"/>
                  </a:lnTo>
                  <a:lnTo>
                    <a:pt x="407" y="90"/>
                  </a:lnTo>
                  <a:lnTo>
                    <a:pt x="416" y="92"/>
                  </a:lnTo>
                  <a:lnTo>
                    <a:pt x="426" y="95"/>
                  </a:lnTo>
                  <a:lnTo>
                    <a:pt x="426" y="95"/>
                  </a:lnTo>
                  <a:lnTo>
                    <a:pt x="451" y="96"/>
                  </a:lnTo>
                  <a:lnTo>
                    <a:pt x="462" y="98"/>
                  </a:lnTo>
                  <a:lnTo>
                    <a:pt x="473" y="100"/>
                  </a:lnTo>
                  <a:lnTo>
                    <a:pt x="492" y="98"/>
                  </a:lnTo>
                  <a:lnTo>
                    <a:pt x="496" y="92"/>
                  </a:lnTo>
                  <a:lnTo>
                    <a:pt x="512" y="90"/>
                  </a:lnTo>
                  <a:lnTo>
                    <a:pt x="512" y="90"/>
                  </a:lnTo>
                  <a:lnTo>
                    <a:pt x="517" y="92"/>
                  </a:lnTo>
                  <a:lnTo>
                    <a:pt x="517" y="94"/>
                  </a:lnTo>
                  <a:lnTo>
                    <a:pt x="530" y="95"/>
                  </a:lnTo>
                  <a:lnTo>
                    <a:pt x="530" y="95"/>
                  </a:lnTo>
                  <a:lnTo>
                    <a:pt x="535" y="92"/>
                  </a:lnTo>
                  <a:lnTo>
                    <a:pt x="539" y="88"/>
                  </a:lnTo>
                  <a:lnTo>
                    <a:pt x="555" y="82"/>
                  </a:lnTo>
                  <a:lnTo>
                    <a:pt x="576" y="77"/>
                  </a:lnTo>
                  <a:lnTo>
                    <a:pt x="599" y="73"/>
                  </a:lnTo>
                  <a:lnTo>
                    <a:pt x="644" y="63"/>
                  </a:lnTo>
                  <a:lnTo>
                    <a:pt x="665" y="57"/>
                  </a:lnTo>
                  <a:lnTo>
                    <a:pt x="681" y="52"/>
                  </a:lnTo>
                  <a:lnTo>
                    <a:pt x="715" y="53"/>
                  </a:lnTo>
                  <a:lnTo>
                    <a:pt x="724" y="56"/>
                  </a:lnTo>
                  <a:lnTo>
                    <a:pt x="724" y="59"/>
                  </a:lnTo>
                  <a:lnTo>
                    <a:pt x="737" y="67"/>
                  </a:lnTo>
                  <a:lnTo>
                    <a:pt x="760" y="68"/>
                  </a:lnTo>
                  <a:lnTo>
                    <a:pt x="760" y="68"/>
                  </a:lnTo>
                  <a:lnTo>
                    <a:pt x="765" y="65"/>
                  </a:lnTo>
                  <a:lnTo>
                    <a:pt x="769" y="62"/>
                  </a:lnTo>
                  <a:lnTo>
                    <a:pt x="781" y="52"/>
                  </a:lnTo>
                  <a:lnTo>
                    <a:pt x="785" y="49"/>
                  </a:lnTo>
                  <a:lnTo>
                    <a:pt x="792" y="45"/>
                  </a:lnTo>
                  <a:lnTo>
                    <a:pt x="799" y="41"/>
                  </a:lnTo>
                  <a:lnTo>
                    <a:pt x="810" y="41"/>
                  </a:lnTo>
                  <a:lnTo>
                    <a:pt x="856" y="41"/>
                  </a:lnTo>
                  <a:lnTo>
                    <a:pt x="860" y="44"/>
                  </a:lnTo>
                  <a:lnTo>
                    <a:pt x="874" y="43"/>
                  </a:lnTo>
                  <a:lnTo>
                    <a:pt x="876" y="45"/>
                  </a:lnTo>
                  <a:lnTo>
                    <a:pt x="899" y="47"/>
                  </a:lnTo>
                  <a:lnTo>
                    <a:pt x="901" y="50"/>
                  </a:lnTo>
                  <a:lnTo>
                    <a:pt x="892" y="52"/>
                  </a:lnTo>
                  <a:lnTo>
                    <a:pt x="876" y="51"/>
                  </a:lnTo>
                  <a:lnTo>
                    <a:pt x="869" y="53"/>
                  </a:lnTo>
                  <a:lnTo>
                    <a:pt x="858" y="62"/>
                  </a:lnTo>
                  <a:lnTo>
                    <a:pt x="860" y="64"/>
                  </a:lnTo>
                  <a:lnTo>
                    <a:pt x="874" y="64"/>
                  </a:lnTo>
                  <a:lnTo>
                    <a:pt x="874" y="64"/>
                  </a:lnTo>
                  <a:lnTo>
                    <a:pt x="888" y="63"/>
                  </a:lnTo>
                  <a:lnTo>
                    <a:pt x="901" y="61"/>
                  </a:lnTo>
                  <a:lnTo>
                    <a:pt x="917" y="59"/>
                  </a:lnTo>
                  <a:lnTo>
                    <a:pt x="924" y="59"/>
                  </a:lnTo>
                  <a:lnTo>
                    <a:pt x="933" y="61"/>
                  </a:lnTo>
                  <a:lnTo>
                    <a:pt x="935" y="58"/>
                  </a:lnTo>
                  <a:lnTo>
                    <a:pt x="924" y="52"/>
                  </a:lnTo>
                  <a:lnTo>
                    <a:pt x="924" y="52"/>
                  </a:lnTo>
                  <a:lnTo>
                    <a:pt x="915" y="51"/>
                  </a:lnTo>
                  <a:lnTo>
                    <a:pt x="908" y="50"/>
                  </a:lnTo>
                  <a:lnTo>
                    <a:pt x="915" y="41"/>
                  </a:lnTo>
                  <a:lnTo>
                    <a:pt x="938" y="33"/>
                  </a:lnTo>
                  <a:lnTo>
                    <a:pt x="945" y="25"/>
                  </a:lnTo>
                  <a:lnTo>
                    <a:pt x="945" y="25"/>
                  </a:lnTo>
                  <a:lnTo>
                    <a:pt x="949" y="26"/>
                  </a:lnTo>
                  <a:lnTo>
                    <a:pt x="958" y="27"/>
                  </a:lnTo>
                  <a:lnTo>
                    <a:pt x="976" y="28"/>
                  </a:lnTo>
                  <a:lnTo>
                    <a:pt x="997" y="28"/>
                  </a:lnTo>
                  <a:lnTo>
                    <a:pt x="1011" y="28"/>
                  </a:lnTo>
                  <a:lnTo>
                    <a:pt x="1011" y="28"/>
                  </a:lnTo>
                  <a:lnTo>
                    <a:pt x="1020" y="23"/>
                  </a:lnTo>
                  <a:lnTo>
                    <a:pt x="1029" y="20"/>
                  </a:lnTo>
                  <a:lnTo>
                    <a:pt x="1049" y="13"/>
                  </a:lnTo>
                  <a:lnTo>
                    <a:pt x="1072" y="8"/>
                  </a:lnTo>
                  <a:lnTo>
                    <a:pt x="1095" y="4"/>
                  </a:lnTo>
                  <a:lnTo>
                    <a:pt x="1111" y="8"/>
                  </a:lnTo>
                  <a:lnTo>
                    <a:pt x="1111" y="8"/>
                  </a:lnTo>
                  <a:lnTo>
                    <a:pt x="1122" y="7"/>
                  </a:lnTo>
                  <a:lnTo>
                    <a:pt x="1133" y="7"/>
                  </a:lnTo>
                  <a:lnTo>
                    <a:pt x="1133" y="7"/>
                  </a:lnTo>
                  <a:lnTo>
                    <a:pt x="1143" y="7"/>
                  </a:lnTo>
                  <a:lnTo>
                    <a:pt x="1149" y="8"/>
                  </a:lnTo>
                  <a:lnTo>
                    <a:pt x="1165" y="12"/>
                  </a:lnTo>
                  <a:lnTo>
                    <a:pt x="1177" y="15"/>
                  </a:lnTo>
                  <a:lnTo>
                    <a:pt x="1188" y="18"/>
                  </a:lnTo>
                  <a:lnTo>
                    <a:pt x="1188" y="18"/>
                  </a:lnTo>
                  <a:lnTo>
                    <a:pt x="1204" y="16"/>
                  </a:lnTo>
                  <a:lnTo>
                    <a:pt x="1218" y="14"/>
                  </a:lnTo>
                  <a:lnTo>
                    <a:pt x="1245" y="8"/>
                  </a:lnTo>
                  <a:lnTo>
                    <a:pt x="1272" y="2"/>
                  </a:lnTo>
                  <a:lnTo>
                    <a:pt x="1286" y="1"/>
                  </a:lnTo>
                  <a:lnTo>
                    <a:pt x="1300" y="0"/>
                  </a:lnTo>
                  <a:lnTo>
                    <a:pt x="1300" y="0"/>
                  </a:lnTo>
                  <a:lnTo>
                    <a:pt x="1304" y="1"/>
                  </a:lnTo>
                  <a:lnTo>
                    <a:pt x="1309" y="1"/>
                  </a:lnTo>
                  <a:lnTo>
                    <a:pt x="1318" y="1"/>
                  </a:lnTo>
                  <a:lnTo>
                    <a:pt x="1318" y="1"/>
                  </a:lnTo>
                  <a:lnTo>
                    <a:pt x="1336" y="6"/>
                  </a:lnTo>
                  <a:lnTo>
                    <a:pt x="1354" y="13"/>
                  </a:lnTo>
                  <a:lnTo>
                    <a:pt x="1372" y="21"/>
                  </a:lnTo>
                  <a:lnTo>
                    <a:pt x="1386" y="29"/>
                  </a:lnTo>
                  <a:lnTo>
                    <a:pt x="1411" y="31"/>
                  </a:lnTo>
                  <a:lnTo>
                    <a:pt x="1411" y="31"/>
                  </a:lnTo>
                  <a:lnTo>
                    <a:pt x="1416" y="34"/>
                  </a:lnTo>
                  <a:lnTo>
                    <a:pt x="1423" y="37"/>
                  </a:lnTo>
                  <a:lnTo>
                    <a:pt x="1441" y="40"/>
                  </a:lnTo>
                  <a:lnTo>
                    <a:pt x="1459" y="41"/>
                  </a:lnTo>
                  <a:lnTo>
                    <a:pt x="1475" y="43"/>
                  </a:lnTo>
                  <a:lnTo>
                    <a:pt x="1493" y="38"/>
                  </a:lnTo>
                  <a:lnTo>
                    <a:pt x="1493" y="38"/>
                  </a:lnTo>
                  <a:lnTo>
                    <a:pt x="1507" y="41"/>
                  </a:lnTo>
                  <a:lnTo>
                    <a:pt x="1518" y="45"/>
                  </a:lnTo>
                  <a:lnTo>
                    <a:pt x="1404" y="264"/>
                  </a:lnTo>
                  <a:lnTo>
                    <a:pt x="990" y="209"/>
                  </a:lnTo>
                  <a:lnTo>
                    <a:pt x="314" y="449"/>
                  </a:lnTo>
                  <a:lnTo>
                    <a:pt x="314" y="449"/>
                  </a:lnTo>
                  <a:lnTo>
                    <a:pt x="300" y="449"/>
                  </a:lnTo>
                  <a:lnTo>
                    <a:pt x="287" y="449"/>
                  </a:lnTo>
                  <a:lnTo>
                    <a:pt x="282" y="449"/>
                  </a:lnTo>
                  <a:lnTo>
                    <a:pt x="282" y="449"/>
                  </a:lnTo>
                  <a:lnTo>
                    <a:pt x="275" y="450"/>
                  </a:lnTo>
                  <a:lnTo>
                    <a:pt x="266" y="453"/>
                  </a:lnTo>
                  <a:lnTo>
                    <a:pt x="257" y="453"/>
                  </a:lnTo>
                  <a:lnTo>
                    <a:pt x="250" y="453"/>
                  </a:lnTo>
                  <a:lnTo>
                    <a:pt x="250" y="453"/>
                  </a:lnTo>
                  <a:lnTo>
                    <a:pt x="244" y="455"/>
                  </a:lnTo>
                  <a:lnTo>
                    <a:pt x="239" y="456"/>
                  </a:lnTo>
                  <a:lnTo>
                    <a:pt x="223" y="457"/>
                  </a:lnTo>
                  <a:lnTo>
                    <a:pt x="223" y="457"/>
                  </a:lnTo>
                  <a:lnTo>
                    <a:pt x="218" y="462"/>
                  </a:lnTo>
                  <a:lnTo>
                    <a:pt x="212" y="465"/>
                  </a:lnTo>
                  <a:lnTo>
                    <a:pt x="198" y="466"/>
                  </a:lnTo>
                  <a:lnTo>
                    <a:pt x="198" y="466"/>
                  </a:lnTo>
                  <a:lnTo>
                    <a:pt x="193" y="466"/>
                  </a:lnTo>
                  <a:lnTo>
                    <a:pt x="193" y="465"/>
                  </a:lnTo>
                  <a:lnTo>
                    <a:pt x="198" y="462"/>
                  </a:lnTo>
                  <a:lnTo>
                    <a:pt x="198" y="462"/>
                  </a:lnTo>
                  <a:lnTo>
                    <a:pt x="191" y="459"/>
                  </a:lnTo>
                  <a:lnTo>
                    <a:pt x="187" y="454"/>
                  </a:lnTo>
                  <a:lnTo>
                    <a:pt x="184" y="450"/>
                  </a:lnTo>
                  <a:lnTo>
                    <a:pt x="180" y="447"/>
                  </a:lnTo>
                  <a:lnTo>
                    <a:pt x="180" y="447"/>
                  </a:lnTo>
                  <a:lnTo>
                    <a:pt x="171" y="443"/>
                  </a:lnTo>
                  <a:lnTo>
                    <a:pt x="162" y="440"/>
                  </a:lnTo>
                  <a:lnTo>
                    <a:pt x="141" y="437"/>
                  </a:lnTo>
                  <a:lnTo>
                    <a:pt x="130" y="435"/>
                  </a:lnTo>
                  <a:lnTo>
                    <a:pt x="118" y="432"/>
                  </a:lnTo>
                  <a:lnTo>
                    <a:pt x="107" y="429"/>
                  </a:lnTo>
                  <a:lnTo>
                    <a:pt x="98" y="424"/>
                  </a:lnTo>
                  <a:lnTo>
                    <a:pt x="98" y="418"/>
                  </a:lnTo>
                  <a:lnTo>
                    <a:pt x="98" y="418"/>
                  </a:lnTo>
                  <a:lnTo>
                    <a:pt x="86" y="417"/>
                  </a:lnTo>
                  <a:lnTo>
                    <a:pt x="77" y="417"/>
                  </a:lnTo>
                  <a:lnTo>
                    <a:pt x="64" y="417"/>
                  </a:lnTo>
                  <a:lnTo>
                    <a:pt x="52" y="416"/>
                  </a:lnTo>
                  <a:lnTo>
                    <a:pt x="52" y="416"/>
                  </a:lnTo>
                  <a:lnTo>
                    <a:pt x="48" y="416"/>
                  </a:lnTo>
                  <a:lnTo>
                    <a:pt x="45" y="418"/>
                  </a:lnTo>
                  <a:lnTo>
                    <a:pt x="39" y="422"/>
                  </a:lnTo>
                  <a:lnTo>
                    <a:pt x="32" y="425"/>
                  </a:lnTo>
                  <a:lnTo>
                    <a:pt x="30" y="426"/>
                  </a:lnTo>
                  <a:lnTo>
                    <a:pt x="25" y="426"/>
                  </a:lnTo>
                  <a:lnTo>
                    <a:pt x="25" y="426"/>
                  </a:lnTo>
                  <a:lnTo>
                    <a:pt x="14" y="423"/>
                  </a:lnTo>
                  <a:lnTo>
                    <a:pt x="0" y="418"/>
                  </a:lnTo>
                  <a:lnTo>
                    <a:pt x="0" y="418"/>
                  </a:lnTo>
                  <a:lnTo>
                    <a:pt x="5" y="410"/>
                  </a:lnTo>
                  <a:lnTo>
                    <a:pt x="9" y="393"/>
                  </a:lnTo>
                  <a:lnTo>
                    <a:pt x="18" y="345"/>
                  </a:lnTo>
                  <a:lnTo>
                    <a:pt x="32" y="264"/>
                  </a:lnTo>
                  <a:lnTo>
                    <a:pt x="32" y="264"/>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1" name="Freeform 59"/>
            <p:cNvSpPr>
              <a:spLocks/>
            </p:cNvSpPr>
            <p:nvPr/>
          </p:nvSpPr>
          <p:spPr bwMode="auto">
            <a:xfrm rot="16200000">
              <a:off x="1472798" y="540168"/>
              <a:ext cx="1512063" cy="921518"/>
            </a:xfrm>
            <a:custGeom>
              <a:avLst/>
              <a:gdLst>
                <a:gd name="T0" fmla="*/ 173 w 1077"/>
                <a:gd name="T1" fmla="*/ 6 h 349"/>
                <a:gd name="T2" fmla="*/ 346 w 1077"/>
                <a:gd name="T3" fmla="*/ 26 h 349"/>
                <a:gd name="T4" fmla="*/ 387 w 1077"/>
                <a:gd name="T5" fmla="*/ 35 h 349"/>
                <a:gd name="T6" fmla="*/ 405 w 1077"/>
                <a:gd name="T7" fmla="*/ 38 h 349"/>
                <a:gd name="T8" fmla="*/ 417 w 1077"/>
                <a:gd name="T9" fmla="*/ 40 h 349"/>
                <a:gd name="T10" fmla="*/ 433 w 1077"/>
                <a:gd name="T11" fmla="*/ 32 h 349"/>
                <a:gd name="T12" fmla="*/ 444 w 1077"/>
                <a:gd name="T13" fmla="*/ 27 h 349"/>
                <a:gd name="T14" fmla="*/ 499 w 1077"/>
                <a:gd name="T15" fmla="*/ 43 h 349"/>
                <a:gd name="T16" fmla="*/ 510 w 1077"/>
                <a:gd name="T17" fmla="*/ 53 h 349"/>
                <a:gd name="T18" fmla="*/ 526 w 1077"/>
                <a:gd name="T19" fmla="*/ 57 h 349"/>
                <a:gd name="T20" fmla="*/ 565 w 1077"/>
                <a:gd name="T21" fmla="*/ 71 h 349"/>
                <a:gd name="T22" fmla="*/ 628 w 1077"/>
                <a:gd name="T23" fmla="*/ 84 h 349"/>
                <a:gd name="T24" fmla="*/ 640 w 1077"/>
                <a:gd name="T25" fmla="*/ 75 h 349"/>
                <a:gd name="T26" fmla="*/ 683 w 1077"/>
                <a:gd name="T27" fmla="*/ 68 h 349"/>
                <a:gd name="T28" fmla="*/ 697 w 1077"/>
                <a:gd name="T29" fmla="*/ 71 h 349"/>
                <a:gd name="T30" fmla="*/ 715 w 1077"/>
                <a:gd name="T31" fmla="*/ 68 h 349"/>
                <a:gd name="T32" fmla="*/ 888 w 1077"/>
                <a:gd name="T33" fmla="*/ 89 h 349"/>
                <a:gd name="T34" fmla="*/ 920 w 1077"/>
                <a:gd name="T35" fmla="*/ 144 h 349"/>
                <a:gd name="T36" fmla="*/ 876 w 1077"/>
                <a:gd name="T37" fmla="*/ 154 h 349"/>
                <a:gd name="T38" fmla="*/ 849 w 1077"/>
                <a:gd name="T39" fmla="*/ 154 h 349"/>
                <a:gd name="T40" fmla="*/ 840 w 1077"/>
                <a:gd name="T41" fmla="*/ 150 h 349"/>
                <a:gd name="T42" fmla="*/ 799 w 1077"/>
                <a:gd name="T43" fmla="*/ 168 h 349"/>
                <a:gd name="T44" fmla="*/ 738 w 1077"/>
                <a:gd name="T45" fmla="*/ 183 h 349"/>
                <a:gd name="T46" fmla="*/ 710 w 1077"/>
                <a:gd name="T47" fmla="*/ 194 h 349"/>
                <a:gd name="T48" fmla="*/ 656 w 1077"/>
                <a:gd name="T49" fmla="*/ 198 h 349"/>
                <a:gd name="T50" fmla="*/ 619 w 1077"/>
                <a:gd name="T51" fmla="*/ 193 h 349"/>
                <a:gd name="T52" fmla="*/ 594 w 1077"/>
                <a:gd name="T53" fmla="*/ 186 h 349"/>
                <a:gd name="T54" fmla="*/ 574 w 1077"/>
                <a:gd name="T55" fmla="*/ 186 h 349"/>
                <a:gd name="T56" fmla="*/ 542 w 1077"/>
                <a:gd name="T57" fmla="*/ 193 h 349"/>
                <a:gd name="T58" fmla="*/ 555 w 1077"/>
                <a:gd name="T59" fmla="*/ 204 h 349"/>
                <a:gd name="T60" fmla="*/ 569 w 1077"/>
                <a:gd name="T61" fmla="*/ 215 h 349"/>
                <a:gd name="T62" fmla="*/ 558 w 1077"/>
                <a:gd name="T63" fmla="*/ 218 h 349"/>
                <a:gd name="T64" fmla="*/ 549 w 1077"/>
                <a:gd name="T65" fmla="*/ 223 h 349"/>
                <a:gd name="T66" fmla="*/ 533 w 1077"/>
                <a:gd name="T67" fmla="*/ 222 h 349"/>
                <a:gd name="T68" fmla="*/ 483 w 1077"/>
                <a:gd name="T69" fmla="*/ 226 h 349"/>
                <a:gd name="T70" fmla="*/ 469 w 1077"/>
                <a:gd name="T71" fmla="*/ 232 h 349"/>
                <a:gd name="T72" fmla="*/ 449 w 1077"/>
                <a:gd name="T73" fmla="*/ 228 h 349"/>
                <a:gd name="T74" fmla="*/ 430 w 1077"/>
                <a:gd name="T75" fmla="*/ 240 h 349"/>
                <a:gd name="T76" fmla="*/ 410 w 1077"/>
                <a:gd name="T77" fmla="*/ 246 h 349"/>
                <a:gd name="T78" fmla="*/ 385 w 1077"/>
                <a:gd name="T79" fmla="*/ 245 h 349"/>
                <a:gd name="T80" fmla="*/ 376 w 1077"/>
                <a:gd name="T81" fmla="*/ 259 h 349"/>
                <a:gd name="T82" fmla="*/ 373 w 1077"/>
                <a:gd name="T83" fmla="*/ 270 h 349"/>
                <a:gd name="T84" fmla="*/ 378 w 1077"/>
                <a:gd name="T85" fmla="*/ 283 h 349"/>
                <a:gd name="T86" fmla="*/ 376 w 1077"/>
                <a:gd name="T87" fmla="*/ 290 h 349"/>
                <a:gd name="T88" fmla="*/ 371 w 1077"/>
                <a:gd name="T89" fmla="*/ 306 h 349"/>
                <a:gd name="T90" fmla="*/ 369 w 1077"/>
                <a:gd name="T91" fmla="*/ 313 h 349"/>
                <a:gd name="T92" fmla="*/ 380 w 1077"/>
                <a:gd name="T93" fmla="*/ 327 h 349"/>
                <a:gd name="T94" fmla="*/ 357 w 1077"/>
                <a:gd name="T95" fmla="*/ 343 h 349"/>
                <a:gd name="T96" fmla="*/ 0 w 1077"/>
                <a:gd name="T97" fmla="*/ 321 h 349"/>
                <a:gd name="T98" fmla="*/ 118 w 1077"/>
                <a:gd name="T99"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7" h="349">
                  <a:moveTo>
                    <a:pt x="118" y="0"/>
                  </a:moveTo>
                  <a:lnTo>
                    <a:pt x="118" y="0"/>
                  </a:lnTo>
                  <a:lnTo>
                    <a:pt x="173" y="6"/>
                  </a:lnTo>
                  <a:lnTo>
                    <a:pt x="262" y="15"/>
                  </a:lnTo>
                  <a:lnTo>
                    <a:pt x="307" y="20"/>
                  </a:lnTo>
                  <a:lnTo>
                    <a:pt x="346" y="26"/>
                  </a:lnTo>
                  <a:lnTo>
                    <a:pt x="373" y="31"/>
                  </a:lnTo>
                  <a:lnTo>
                    <a:pt x="383" y="33"/>
                  </a:lnTo>
                  <a:lnTo>
                    <a:pt x="387" y="35"/>
                  </a:lnTo>
                  <a:lnTo>
                    <a:pt x="403" y="35"/>
                  </a:lnTo>
                  <a:lnTo>
                    <a:pt x="403" y="35"/>
                  </a:lnTo>
                  <a:lnTo>
                    <a:pt x="405" y="38"/>
                  </a:lnTo>
                  <a:lnTo>
                    <a:pt x="410" y="39"/>
                  </a:lnTo>
                  <a:lnTo>
                    <a:pt x="417" y="40"/>
                  </a:lnTo>
                  <a:lnTo>
                    <a:pt x="417" y="40"/>
                  </a:lnTo>
                  <a:lnTo>
                    <a:pt x="423" y="39"/>
                  </a:lnTo>
                  <a:lnTo>
                    <a:pt x="428" y="35"/>
                  </a:lnTo>
                  <a:lnTo>
                    <a:pt x="433" y="32"/>
                  </a:lnTo>
                  <a:lnTo>
                    <a:pt x="435" y="28"/>
                  </a:lnTo>
                  <a:lnTo>
                    <a:pt x="444" y="27"/>
                  </a:lnTo>
                  <a:lnTo>
                    <a:pt x="444" y="27"/>
                  </a:lnTo>
                  <a:lnTo>
                    <a:pt x="458" y="29"/>
                  </a:lnTo>
                  <a:lnTo>
                    <a:pt x="474" y="33"/>
                  </a:lnTo>
                  <a:lnTo>
                    <a:pt x="499" y="43"/>
                  </a:lnTo>
                  <a:lnTo>
                    <a:pt x="499" y="43"/>
                  </a:lnTo>
                  <a:lnTo>
                    <a:pt x="505" y="50"/>
                  </a:lnTo>
                  <a:lnTo>
                    <a:pt x="510" y="53"/>
                  </a:lnTo>
                  <a:lnTo>
                    <a:pt x="517" y="56"/>
                  </a:lnTo>
                  <a:lnTo>
                    <a:pt x="526" y="57"/>
                  </a:lnTo>
                  <a:lnTo>
                    <a:pt x="526" y="57"/>
                  </a:lnTo>
                  <a:lnTo>
                    <a:pt x="530" y="59"/>
                  </a:lnTo>
                  <a:lnTo>
                    <a:pt x="540" y="63"/>
                  </a:lnTo>
                  <a:lnTo>
                    <a:pt x="565" y="71"/>
                  </a:lnTo>
                  <a:lnTo>
                    <a:pt x="610" y="86"/>
                  </a:lnTo>
                  <a:lnTo>
                    <a:pt x="628" y="84"/>
                  </a:lnTo>
                  <a:lnTo>
                    <a:pt x="628" y="84"/>
                  </a:lnTo>
                  <a:lnTo>
                    <a:pt x="637" y="80"/>
                  </a:lnTo>
                  <a:lnTo>
                    <a:pt x="640" y="77"/>
                  </a:lnTo>
                  <a:lnTo>
                    <a:pt x="640" y="75"/>
                  </a:lnTo>
                  <a:lnTo>
                    <a:pt x="653" y="69"/>
                  </a:lnTo>
                  <a:lnTo>
                    <a:pt x="683" y="68"/>
                  </a:lnTo>
                  <a:lnTo>
                    <a:pt x="683" y="68"/>
                  </a:lnTo>
                  <a:lnTo>
                    <a:pt x="690" y="70"/>
                  </a:lnTo>
                  <a:lnTo>
                    <a:pt x="697" y="71"/>
                  </a:lnTo>
                  <a:lnTo>
                    <a:pt x="697" y="71"/>
                  </a:lnTo>
                  <a:lnTo>
                    <a:pt x="701" y="70"/>
                  </a:lnTo>
                  <a:lnTo>
                    <a:pt x="708" y="69"/>
                  </a:lnTo>
                  <a:lnTo>
                    <a:pt x="715" y="68"/>
                  </a:lnTo>
                  <a:lnTo>
                    <a:pt x="719" y="69"/>
                  </a:lnTo>
                  <a:lnTo>
                    <a:pt x="719" y="69"/>
                  </a:lnTo>
                  <a:lnTo>
                    <a:pt x="888" y="89"/>
                  </a:lnTo>
                  <a:lnTo>
                    <a:pt x="1077" y="112"/>
                  </a:lnTo>
                  <a:lnTo>
                    <a:pt x="1056" y="157"/>
                  </a:lnTo>
                  <a:lnTo>
                    <a:pt x="920" y="144"/>
                  </a:lnTo>
                  <a:lnTo>
                    <a:pt x="920" y="144"/>
                  </a:lnTo>
                  <a:lnTo>
                    <a:pt x="892" y="151"/>
                  </a:lnTo>
                  <a:lnTo>
                    <a:pt x="876" y="154"/>
                  </a:lnTo>
                  <a:lnTo>
                    <a:pt x="860" y="155"/>
                  </a:lnTo>
                  <a:lnTo>
                    <a:pt x="860" y="155"/>
                  </a:lnTo>
                  <a:lnTo>
                    <a:pt x="849" y="154"/>
                  </a:lnTo>
                  <a:lnTo>
                    <a:pt x="845" y="151"/>
                  </a:lnTo>
                  <a:lnTo>
                    <a:pt x="840" y="150"/>
                  </a:lnTo>
                  <a:lnTo>
                    <a:pt x="840" y="150"/>
                  </a:lnTo>
                  <a:lnTo>
                    <a:pt x="829" y="157"/>
                  </a:lnTo>
                  <a:lnTo>
                    <a:pt x="815" y="163"/>
                  </a:lnTo>
                  <a:lnTo>
                    <a:pt x="799" y="168"/>
                  </a:lnTo>
                  <a:lnTo>
                    <a:pt x="785" y="172"/>
                  </a:lnTo>
                  <a:lnTo>
                    <a:pt x="754" y="179"/>
                  </a:lnTo>
                  <a:lnTo>
                    <a:pt x="738" y="183"/>
                  </a:lnTo>
                  <a:lnTo>
                    <a:pt x="722" y="187"/>
                  </a:lnTo>
                  <a:lnTo>
                    <a:pt x="722" y="194"/>
                  </a:lnTo>
                  <a:lnTo>
                    <a:pt x="710" y="194"/>
                  </a:lnTo>
                  <a:lnTo>
                    <a:pt x="706" y="206"/>
                  </a:lnTo>
                  <a:lnTo>
                    <a:pt x="699" y="209"/>
                  </a:lnTo>
                  <a:lnTo>
                    <a:pt x="656" y="198"/>
                  </a:lnTo>
                  <a:lnTo>
                    <a:pt x="647" y="198"/>
                  </a:lnTo>
                  <a:lnTo>
                    <a:pt x="640" y="194"/>
                  </a:lnTo>
                  <a:lnTo>
                    <a:pt x="619" y="193"/>
                  </a:lnTo>
                  <a:lnTo>
                    <a:pt x="615" y="194"/>
                  </a:lnTo>
                  <a:lnTo>
                    <a:pt x="603" y="194"/>
                  </a:lnTo>
                  <a:lnTo>
                    <a:pt x="594" y="186"/>
                  </a:lnTo>
                  <a:lnTo>
                    <a:pt x="594" y="186"/>
                  </a:lnTo>
                  <a:lnTo>
                    <a:pt x="583" y="186"/>
                  </a:lnTo>
                  <a:lnTo>
                    <a:pt x="574" y="186"/>
                  </a:lnTo>
                  <a:lnTo>
                    <a:pt x="562" y="184"/>
                  </a:lnTo>
                  <a:lnTo>
                    <a:pt x="542" y="193"/>
                  </a:lnTo>
                  <a:lnTo>
                    <a:pt x="542" y="193"/>
                  </a:lnTo>
                  <a:lnTo>
                    <a:pt x="542" y="196"/>
                  </a:lnTo>
                  <a:lnTo>
                    <a:pt x="544" y="199"/>
                  </a:lnTo>
                  <a:lnTo>
                    <a:pt x="555" y="204"/>
                  </a:lnTo>
                  <a:lnTo>
                    <a:pt x="565" y="210"/>
                  </a:lnTo>
                  <a:lnTo>
                    <a:pt x="567" y="212"/>
                  </a:lnTo>
                  <a:lnTo>
                    <a:pt x="569" y="215"/>
                  </a:lnTo>
                  <a:lnTo>
                    <a:pt x="567" y="217"/>
                  </a:lnTo>
                  <a:lnTo>
                    <a:pt x="558" y="218"/>
                  </a:lnTo>
                  <a:lnTo>
                    <a:pt x="558" y="218"/>
                  </a:lnTo>
                  <a:lnTo>
                    <a:pt x="553" y="222"/>
                  </a:lnTo>
                  <a:lnTo>
                    <a:pt x="549" y="223"/>
                  </a:lnTo>
                  <a:lnTo>
                    <a:pt x="549" y="223"/>
                  </a:lnTo>
                  <a:lnTo>
                    <a:pt x="542" y="222"/>
                  </a:lnTo>
                  <a:lnTo>
                    <a:pt x="533" y="222"/>
                  </a:lnTo>
                  <a:lnTo>
                    <a:pt x="533" y="222"/>
                  </a:lnTo>
                  <a:lnTo>
                    <a:pt x="517" y="222"/>
                  </a:lnTo>
                  <a:lnTo>
                    <a:pt x="499" y="223"/>
                  </a:lnTo>
                  <a:lnTo>
                    <a:pt x="483" y="226"/>
                  </a:lnTo>
                  <a:lnTo>
                    <a:pt x="476" y="228"/>
                  </a:lnTo>
                  <a:lnTo>
                    <a:pt x="469" y="232"/>
                  </a:lnTo>
                  <a:lnTo>
                    <a:pt x="469" y="232"/>
                  </a:lnTo>
                  <a:lnTo>
                    <a:pt x="464" y="232"/>
                  </a:lnTo>
                  <a:lnTo>
                    <a:pt x="458" y="230"/>
                  </a:lnTo>
                  <a:lnTo>
                    <a:pt x="449" y="228"/>
                  </a:lnTo>
                  <a:lnTo>
                    <a:pt x="430" y="233"/>
                  </a:lnTo>
                  <a:lnTo>
                    <a:pt x="430" y="240"/>
                  </a:lnTo>
                  <a:lnTo>
                    <a:pt x="430" y="240"/>
                  </a:lnTo>
                  <a:lnTo>
                    <a:pt x="419" y="245"/>
                  </a:lnTo>
                  <a:lnTo>
                    <a:pt x="414" y="246"/>
                  </a:lnTo>
                  <a:lnTo>
                    <a:pt x="410" y="246"/>
                  </a:lnTo>
                  <a:lnTo>
                    <a:pt x="398" y="245"/>
                  </a:lnTo>
                  <a:lnTo>
                    <a:pt x="385" y="245"/>
                  </a:lnTo>
                  <a:lnTo>
                    <a:pt x="385" y="245"/>
                  </a:lnTo>
                  <a:lnTo>
                    <a:pt x="371" y="247"/>
                  </a:lnTo>
                  <a:lnTo>
                    <a:pt x="362" y="255"/>
                  </a:lnTo>
                  <a:lnTo>
                    <a:pt x="376" y="259"/>
                  </a:lnTo>
                  <a:lnTo>
                    <a:pt x="380" y="263"/>
                  </a:lnTo>
                  <a:lnTo>
                    <a:pt x="380" y="263"/>
                  </a:lnTo>
                  <a:lnTo>
                    <a:pt x="373" y="270"/>
                  </a:lnTo>
                  <a:lnTo>
                    <a:pt x="371" y="275"/>
                  </a:lnTo>
                  <a:lnTo>
                    <a:pt x="371" y="278"/>
                  </a:lnTo>
                  <a:lnTo>
                    <a:pt x="378" y="283"/>
                  </a:lnTo>
                  <a:lnTo>
                    <a:pt x="380" y="287"/>
                  </a:lnTo>
                  <a:lnTo>
                    <a:pt x="376" y="290"/>
                  </a:lnTo>
                  <a:lnTo>
                    <a:pt x="376" y="290"/>
                  </a:lnTo>
                  <a:lnTo>
                    <a:pt x="376" y="295"/>
                  </a:lnTo>
                  <a:lnTo>
                    <a:pt x="373" y="301"/>
                  </a:lnTo>
                  <a:lnTo>
                    <a:pt x="371" y="306"/>
                  </a:lnTo>
                  <a:lnTo>
                    <a:pt x="367" y="310"/>
                  </a:lnTo>
                  <a:lnTo>
                    <a:pt x="367" y="310"/>
                  </a:lnTo>
                  <a:lnTo>
                    <a:pt x="369" y="313"/>
                  </a:lnTo>
                  <a:lnTo>
                    <a:pt x="369" y="319"/>
                  </a:lnTo>
                  <a:lnTo>
                    <a:pt x="369" y="327"/>
                  </a:lnTo>
                  <a:lnTo>
                    <a:pt x="380" y="327"/>
                  </a:lnTo>
                  <a:lnTo>
                    <a:pt x="389" y="333"/>
                  </a:lnTo>
                  <a:lnTo>
                    <a:pt x="376" y="340"/>
                  </a:lnTo>
                  <a:lnTo>
                    <a:pt x="357" y="343"/>
                  </a:lnTo>
                  <a:lnTo>
                    <a:pt x="348" y="349"/>
                  </a:lnTo>
                  <a:lnTo>
                    <a:pt x="0" y="321"/>
                  </a:lnTo>
                  <a:lnTo>
                    <a:pt x="0" y="321"/>
                  </a:lnTo>
                  <a:lnTo>
                    <a:pt x="57" y="160"/>
                  </a:lnTo>
                  <a:lnTo>
                    <a:pt x="87" y="80"/>
                  </a:lnTo>
                  <a:lnTo>
                    <a:pt x="118" y="0"/>
                  </a:lnTo>
                  <a:lnTo>
                    <a:pt x="118" y="0"/>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2" name="Freeform 60"/>
            <p:cNvSpPr>
              <a:spLocks/>
            </p:cNvSpPr>
            <p:nvPr/>
          </p:nvSpPr>
          <p:spPr bwMode="auto">
            <a:xfrm rot="16200000">
              <a:off x="931621" y="1762836"/>
              <a:ext cx="1530315" cy="982248"/>
            </a:xfrm>
            <a:custGeom>
              <a:avLst/>
              <a:gdLst>
                <a:gd name="T0" fmla="*/ 1090 w 1090"/>
                <a:gd name="T1" fmla="*/ 55 h 372"/>
                <a:gd name="T2" fmla="*/ 676 w 1090"/>
                <a:gd name="T3" fmla="*/ 0 h 372"/>
                <a:gd name="T4" fmla="*/ 0 w 1090"/>
                <a:gd name="T5" fmla="*/ 240 h 372"/>
                <a:gd name="T6" fmla="*/ 9 w 1090"/>
                <a:gd name="T7" fmla="*/ 240 h 372"/>
                <a:gd name="T8" fmla="*/ 9 w 1090"/>
                <a:gd name="T9" fmla="*/ 240 h 372"/>
                <a:gd name="T10" fmla="*/ 16 w 1090"/>
                <a:gd name="T11" fmla="*/ 242 h 372"/>
                <a:gd name="T12" fmla="*/ 25 w 1090"/>
                <a:gd name="T13" fmla="*/ 245 h 372"/>
                <a:gd name="T14" fmla="*/ 46 w 1090"/>
                <a:gd name="T15" fmla="*/ 247 h 372"/>
                <a:gd name="T16" fmla="*/ 57 w 1090"/>
                <a:gd name="T17" fmla="*/ 244 h 372"/>
                <a:gd name="T18" fmla="*/ 57 w 1090"/>
                <a:gd name="T19" fmla="*/ 244 h 372"/>
                <a:gd name="T20" fmla="*/ 77 w 1090"/>
                <a:gd name="T21" fmla="*/ 246 h 372"/>
                <a:gd name="T22" fmla="*/ 102 w 1090"/>
                <a:gd name="T23" fmla="*/ 247 h 372"/>
                <a:gd name="T24" fmla="*/ 130 w 1090"/>
                <a:gd name="T25" fmla="*/ 247 h 372"/>
                <a:gd name="T26" fmla="*/ 141 w 1090"/>
                <a:gd name="T27" fmla="*/ 246 h 372"/>
                <a:gd name="T28" fmla="*/ 150 w 1090"/>
                <a:gd name="T29" fmla="*/ 245 h 372"/>
                <a:gd name="T30" fmla="*/ 155 w 1090"/>
                <a:gd name="T31" fmla="*/ 248 h 372"/>
                <a:gd name="T32" fmla="*/ 155 w 1090"/>
                <a:gd name="T33" fmla="*/ 248 h 372"/>
                <a:gd name="T34" fmla="*/ 157 w 1090"/>
                <a:gd name="T35" fmla="*/ 252 h 372"/>
                <a:gd name="T36" fmla="*/ 159 w 1090"/>
                <a:gd name="T37" fmla="*/ 257 h 372"/>
                <a:gd name="T38" fmla="*/ 159 w 1090"/>
                <a:gd name="T39" fmla="*/ 257 h 372"/>
                <a:gd name="T40" fmla="*/ 157 w 1090"/>
                <a:gd name="T41" fmla="*/ 263 h 372"/>
                <a:gd name="T42" fmla="*/ 153 w 1090"/>
                <a:gd name="T43" fmla="*/ 269 h 372"/>
                <a:gd name="T44" fmla="*/ 143 w 1090"/>
                <a:gd name="T45" fmla="*/ 272 h 372"/>
                <a:gd name="T46" fmla="*/ 139 w 1090"/>
                <a:gd name="T47" fmla="*/ 272 h 372"/>
                <a:gd name="T48" fmla="*/ 132 w 1090"/>
                <a:gd name="T49" fmla="*/ 276 h 372"/>
                <a:gd name="T50" fmla="*/ 132 w 1090"/>
                <a:gd name="T51" fmla="*/ 283 h 372"/>
                <a:gd name="T52" fmla="*/ 132 w 1090"/>
                <a:gd name="T53" fmla="*/ 283 h 372"/>
                <a:gd name="T54" fmla="*/ 164 w 1090"/>
                <a:gd name="T55" fmla="*/ 289 h 372"/>
                <a:gd name="T56" fmla="*/ 196 w 1090"/>
                <a:gd name="T57" fmla="*/ 294 h 372"/>
                <a:gd name="T58" fmla="*/ 262 w 1090"/>
                <a:gd name="T59" fmla="*/ 301 h 372"/>
                <a:gd name="T60" fmla="*/ 956 w 1090"/>
                <a:gd name="T61" fmla="*/ 372 h 372"/>
                <a:gd name="T62" fmla="*/ 956 w 1090"/>
                <a:gd name="T63" fmla="*/ 372 h 372"/>
                <a:gd name="T64" fmla="*/ 986 w 1090"/>
                <a:gd name="T65" fmla="*/ 293 h 372"/>
                <a:gd name="T66" fmla="*/ 1017 w 1090"/>
                <a:gd name="T67" fmla="*/ 213 h 372"/>
                <a:gd name="T68" fmla="*/ 1054 w 1090"/>
                <a:gd name="T69" fmla="*/ 134 h 372"/>
                <a:gd name="T70" fmla="*/ 1090 w 1090"/>
                <a:gd name="T71" fmla="*/ 55 h 372"/>
                <a:gd name="T72" fmla="*/ 1090 w 1090"/>
                <a:gd name="T73" fmla="*/ 55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0" h="372">
                  <a:moveTo>
                    <a:pt x="1090" y="55"/>
                  </a:moveTo>
                  <a:lnTo>
                    <a:pt x="676" y="0"/>
                  </a:lnTo>
                  <a:lnTo>
                    <a:pt x="0" y="240"/>
                  </a:lnTo>
                  <a:lnTo>
                    <a:pt x="9" y="240"/>
                  </a:lnTo>
                  <a:lnTo>
                    <a:pt x="9" y="240"/>
                  </a:lnTo>
                  <a:lnTo>
                    <a:pt x="16" y="242"/>
                  </a:lnTo>
                  <a:lnTo>
                    <a:pt x="25" y="245"/>
                  </a:lnTo>
                  <a:lnTo>
                    <a:pt x="46" y="247"/>
                  </a:lnTo>
                  <a:lnTo>
                    <a:pt x="57" y="244"/>
                  </a:lnTo>
                  <a:lnTo>
                    <a:pt x="57" y="244"/>
                  </a:lnTo>
                  <a:lnTo>
                    <a:pt x="77" y="246"/>
                  </a:lnTo>
                  <a:lnTo>
                    <a:pt x="102" y="247"/>
                  </a:lnTo>
                  <a:lnTo>
                    <a:pt x="130" y="247"/>
                  </a:lnTo>
                  <a:lnTo>
                    <a:pt x="141" y="246"/>
                  </a:lnTo>
                  <a:lnTo>
                    <a:pt x="150" y="245"/>
                  </a:lnTo>
                  <a:lnTo>
                    <a:pt x="155" y="248"/>
                  </a:lnTo>
                  <a:lnTo>
                    <a:pt x="155" y="248"/>
                  </a:lnTo>
                  <a:lnTo>
                    <a:pt x="157" y="252"/>
                  </a:lnTo>
                  <a:lnTo>
                    <a:pt x="159" y="257"/>
                  </a:lnTo>
                  <a:lnTo>
                    <a:pt x="159" y="257"/>
                  </a:lnTo>
                  <a:lnTo>
                    <a:pt x="157" y="263"/>
                  </a:lnTo>
                  <a:lnTo>
                    <a:pt x="153" y="269"/>
                  </a:lnTo>
                  <a:lnTo>
                    <a:pt x="143" y="272"/>
                  </a:lnTo>
                  <a:lnTo>
                    <a:pt x="139" y="272"/>
                  </a:lnTo>
                  <a:lnTo>
                    <a:pt x="132" y="276"/>
                  </a:lnTo>
                  <a:lnTo>
                    <a:pt x="132" y="283"/>
                  </a:lnTo>
                  <a:lnTo>
                    <a:pt x="132" y="283"/>
                  </a:lnTo>
                  <a:lnTo>
                    <a:pt x="164" y="289"/>
                  </a:lnTo>
                  <a:lnTo>
                    <a:pt x="196" y="294"/>
                  </a:lnTo>
                  <a:lnTo>
                    <a:pt x="262" y="301"/>
                  </a:lnTo>
                  <a:lnTo>
                    <a:pt x="956" y="372"/>
                  </a:lnTo>
                  <a:lnTo>
                    <a:pt x="956" y="372"/>
                  </a:lnTo>
                  <a:lnTo>
                    <a:pt x="986" y="293"/>
                  </a:lnTo>
                  <a:lnTo>
                    <a:pt x="1017" y="213"/>
                  </a:lnTo>
                  <a:lnTo>
                    <a:pt x="1054" y="134"/>
                  </a:lnTo>
                  <a:lnTo>
                    <a:pt x="1090" y="55"/>
                  </a:lnTo>
                  <a:lnTo>
                    <a:pt x="1090" y="55"/>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3" name="Freeform 61"/>
            <p:cNvSpPr>
              <a:spLocks/>
            </p:cNvSpPr>
            <p:nvPr/>
          </p:nvSpPr>
          <p:spPr bwMode="auto">
            <a:xfrm rot="16200000">
              <a:off x="1887859" y="1789505"/>
              <a:ext cx="1096492" cy="871349"/>
            </a:xfrm>
            <a:custGeom>
              <a:avLst/>
              <a:gdLst>
                <a:gd name="T0" fmla="*/ 0 w 781"/>
                <a:gd name="T1" fmla="*/ 289 h 330"/>
                <a:gd name="T2" fmla="*/ 558 w 781"/>
                <a:gd name="T3" fmla="*/ 330 h 330"/>
                <a:gd name="T4" fmla="*/ 590 w 781"/>
                <a:gd name="T5" fmla="*/ 221 h 330"/>
                <a:gd name="T6" fmla="*/ 724 w 781"/>
                <a:gd name="T7" fmla="*/ 233 h 330"/>
                <a:gd name="T8" fmla="*/ 781 w 781"/>
                <a:gd name="T9" fmla="*/ 71 h 330"/>
                <a:gd name="T10" fmla="*/ 87 w 781"/>
                <a:gd name="T11" fmla="*/ 0 h 330"/>
                <a:gd name="T12" fmla="*/ 0 w 781"/>
                <a:gd name="T13" fmla="*/ 289 h 330"/>
              </a:gdLst>
              <a:ahLst/>
              <a:cxnLst>
                <a:cxn ang="0">
                  <a:pos x="T0" y="T1"/>
                </a:cxn>
                <a:cxn ang="0">
                  <a:pos x="T2" y="T3"/>
                </a:cxn>
                <a:cxn ang="0">
                  <a:pos x="T4" y="T5"/>
                </a:cxn>
                <a:cxn ang="0">
                  <a:pos x="T6" y="T7"/>
                </a:cxn>
                <a:cxn ang="0">
                  <a:pos x="T8" y="T9"/>
                </a:cxn>
                <a:cxn ang="0">
                  <a:pos x="T10" y="T11"/>
                </a:cxn>
                <a:cxn ang="0">
                  <a:pos x="T12" y="T13"/>
                </a:cxn>
              </a:cxnLst>
              <a:rect l="0" t="0" r="r" b="b"/>
              <a:pathLst>
                <a:path w="781" h="330">
                  <a:moveTo>
                    <a:pt x="0" y="289"/>
                  </a:moveTo>
                  <a:lnTo>
                    <a:pt x="558" y="330"/>
                  </a:lnTo>
                  <a:lnTo>
                    <a:pt x="590" y="221"/>
                  </a:lnTo>
                  <a:lnTo>
                    <a:pt x="724" y="233"/>
                  </a:lnTo>
                  <a:lnTo>
                    <a:pt x="781" y="71"/>
                  </a:lnTo>
                  <a:lnTo>
                    <a:pt x="87" y="0"/>
                  </a:lnTo>
                  <a:lnTo>
                    <a:pt x="0" y="289"/>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grpSp>
      <p:sp>
        <p:nvSpPr>
          <p:cNvPr id="35" name="Freeform 55"/>
          <p:cNvSpPr>
            <a:spLocks/>
          </p:cNvSpPr>
          <p:nvPr/>
        </p:nvSpPr>
        <p:spPr bwMode="auto">
          <a:xfrm rot="16200000">
            <a:off x="4572922" y="2725876"/>
            <a:ext cx="976065" cy="1034290"/>
          </a:xfrm>
          <a:custGeom>
            <a:avLst/>
            <a:gdLst>
              <a:gd name="T0" fmla="*/ 72 w 641"/>
              <a:gd name="T1" fmla="*/ 327 h 390"/>
              <a:gd name="T2" fmla="*/ 66 w 641"/>
              <a:gd name="T3" fmla="*/ 326 h 390"/>
              <a:gd name="T4" fmla="*/ 56 w 641"/>
              <a:gd name="T5" fmla="*/ 332 h 390"/>
              <a:gd name="T6" fmla="*/ 45 w 641"/>
              <a:gd name="T7" fmla="*/ 335 h 390"/>
              <a:gd name="T8" fmla="*/ 36 w 641"/>
              <a:gd name="T9" fmla="*/ 333 h 390"/>
              <a:gd name="T10" fmla="*/ 22 w 641"/>
              <a:gd name="T11" fmla="*/ 325 h 390"/>
              <a:gd name="T12" fmla="*/ 0 w 641"/>
              <a:gd name="T13" fmla="*/ 318 h 390"/>
              <a:gd name="T14" fmla="*/ 25 w 641"/>
              <a:gd name="T15" fmla="*/ 361 h 390"/>
              <a:gd name="T16" fmla="*/ 31 w 641"/>
              <a:gd name="T17" fmla="*/ 359 h 390"/>
              <a:gd name="T18" fmla="*/ 75 w 641"/>
              <a:gd name="T19" fmla="*/ 367 h 390"/>
              <a:gd name="T20" fmla="*/ 91 w 641"/>
              <a:gd name="T21" fmla="*/ 378 h 390"/>
              <a:gd name="T22" fmla="*/ 93 w 641"/>
              <a:gd name="T23" fmla="*/ 384 h 390"/>
              <a:gd name="T24" fmla="*/ 111 w 641"/>
              <a:gd name="T25" fmla="*/ 387 h 390"/>
              <a:gd name="T26" fmla="*/ 129 w 641"/>
              <a:gd name="T27" fmla="*/ 390 h 390"/>
              <a:gd name="T28" fmla="*/ 143 w 641"/>
              <a:gd name="T29" fmla="*/ 388 h 390"/>
              <a:gd name="T30" fmla="*/ 150 w 641"/>
              <a:gd name="T31" fmla="*/ 382 h 390"/>
              <a:gd name="T32" fmla="*/ 154 w 641"/>
              <a:gd name="T33" fmla="*/ 378 h 390"/>
              <a:gd name="T34" fmla="*/ 152 w 641"/>
              <a:gd name="T35" fmla="*/ 376 h 390"/>
              <a:gd name="T36" fmla="*/ 147 w 641"/>
              <a:gd name="T37" fmla="*/ 375 h 390"/>
              <a:gd name="T38" fmla="*/ 184 w 641"/>
              <a:gd name="T39" fmla="*/ 362 h 390"/>
              <a:gd name="T40" fmla="*/ 193 w 641"/>
              <a:gd name="T41" fmla="*/ 364 h 390"/>
              <a:gd name="T42" fmla="*/ 204 w 641"/>
              <a:gd name="T43" fmla="*/ 367 h 390"/>
              <a:gd name="T44" fmla="*/ 211 w 641"/>
              <a:gd name="T45" fmla="*/ 363 h 390"/>
              <a:gd name="T46" fmla="*/ 232 w 641"/>
              <a:gd name="T47" fmla="*/ 360 h 390"/>
              <a:gd name="T48" fmla="*/ 241 w 641"/>
              <a:gd name="T49" fmla="*/ 359 h 390"/>
              <a:gd name="T50" fmla="*/ 259 w 641"/>
              <a:gd name="T51" fmla="*/ 345 h 390"/>
              <a:gd name="T52" fmla="*/ 291 w 641"/>
              <a:gd name="T53" fmla="*/ 319 h 390"/>
              <a:gd name="T54" fmla="*/ 314 w 641"/>
              <a:gd name="T55" fmla="*/ 307 h 390"/>
              <a:gd name="T56" fmla="*/ 327 w 641"/>
              <a:gd name="T57" fmla="*/ 305 h 390"/>
              <a:gd name="T58" fmla="*/ 343 w 641"/>
              <a:gd name="T59" fmla="*/ 309 h 390"/>
              <a:gd name="T60" fmla="*/ 357 w 641"/>
              <a:gd name="T61" fmla="*/ 317 h 390"/>
              <a:gd name="T62" fmla="*/ 377 w 641"/>
              <a:gd name="T63" fmla="*/ 315 h 390"/>
              <a:gd name="T64" fmla="*/ 396 w 641"/>
              <a:gd name="T65" fmla="*/ 318 h 390"/>
              <a:gd name="T66" fmla="*/ 418 w 641"/>
              <a:gd name="T67" fmla="*/ 302 h 390"/>
              <a:gd name="T68" fmla="*/ 412 w 641"/>
              <a:gd name="T69" fmla="*/ 298 h 390"/>
              <a:gd name="T70" fmla="*/ 402 w 641"/>
              <a:gd name="T71" fmla="*/ 293 h 390"/>
              <a:gd name="T72" fmla="*/ 412 w 641"/>
              <a:gd name="T73" fmla="*/ 289 h 390"/>
              <a:gd name="T74" fmla="*/ 459 w 641"/>
              <a:gd name="T75" fmla="*/ 280 h 390"/>
              <a:gd name="T76" fmla="*/ 464 w 641"/>
              <a:gd name="T77" fmla="*/ 278 h 390"/>
              <a:gd name="T78" fmla="*/ 466 w 641"/>
              <a:gd name="T79" fmla="*/ 275 h 390"/>
              <a:gd name="T80" fmla="*/ 512 w 641"/>
              <a:gd name="T81" fmla="*/ 250 h 390"/>
              <a:gd name="T82" fmla="*/ 530 w 641"/>
              <a:gd name="T83" fmla="*/ 241 h 390"/>
              <a:gd name="T84" fmla="*/ 546 w 641"/>
              <a:gd name="T85" fmla="*/ 240 h 390"/>
              <a:gd name="T86" fmla="*/ 564 w 641"/>
              <a:gd name="T87" fmla="*/ 237 h 390"/>
              <a:gd name="T88" fmla="*/ 578 w 641"/>
              <a:gd name="T89" fmla="*/ 237 h 390"/>
              <a:gd name="T90" fmla="*/ 600 w 641"/>
              <a:gd name="T91" fmla="*/ 238 h 390"/>
              <a:gd name="T92" fmla="*/ 641 w 641"/>
              <a:gd name="T93" fmla="*/ 221 h 390"/>
              <a:gd name="T94" fmla="*/ 630 w 641"/>
              <a:gd name="T95" fmla="*/ 0 h 390"/>
              <a:gd name="T96" fmla="*/ 573 w 641"/>
              <a:gd name="T97" fmla="*/ 17 h 390"/>
              <a:gd name="T98" fmla="*/ 564 w 641"/>
              <a:gd name="T99" fmla="*/ 23 h 390"/>
              <a:gd name="T100" fmla="*/ 548 w 641"/>
              <a:gd name="T101" fmla="*/ 20 h 390"/>
              <a:gd name="T102" fmla="*/ 530 w 641"/>
              <a:gd name="T103" fmla="*/ 32 h 390"/>
              <a:gd name="T104" fmla="*/ 493 w 641"/>
              <a:gd name="T105" fmla="*/ 38 h 390"/>
              <a:gd name="T106" fmla="*/ 466 w 641"/>
              <a:gd name="T107" fmla="*/ 41 h 390"/>
              <a:gd name="T108" fmla="*/ 437 w 641"/>
              <a:gd name="T109" fmla="*/ 50 h 390"/>
              <a:gd name="T110" fmla="*/ 432 w 641"/>
              <a:gd name="T111" fmla="*/ 54 h 390"/>
              <a:gd name="T112" fmla="*/ 423 w 641"/>
              <a:gd name="T113" fmla="*/ 6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1" h="390">
                <a:moveTo>
                  <a:pt x="52" y="66"/>
                </a:moveTo>
                <a:lnTo>
                  <a:pt x="72" y="327"/>
                </a:lnTo>
                <a:lnTo>
                  <a:pt x="66" y="326"/>
                </a:lnTo>
                <a:lnTo>
                  <a:pt x="66" y="326"/>
                </a:lnTo>
                <a:lnTo>
                  <a:pt x="63" y="330"/>
                </a:lnTo>
                <a:lnTo>
                  <a:pt x="56" y="332"/>
                </a:lnTo>
                <a:lnTo>
                  <a:pt x="52" y="333"/>
                </a:lnTo>
                <a:lnTo>
                  <a:pt x="45" y="335"/>
                </a:lnTo>
                <a:lnTo>
                  <a:pt x="36" y="333"/>
                </a:lnTo>
                <a:lnTo>
                  <a:pt x="36" y="333"/>
                </a:lnTo>
                <a:lnTo>
                  <a:pt x="29" y="329"/>
                </a:lnTo>
                <a:lnTo>
                  <a:pt x="22" y="325"/>
                </a:lnTo>
                <a:lnTo>
                  <a:pt x="6" y="318"/>
                </a:lnTo>
                <a:lnTo>
                  <a:pt x="0" y="318"/>
                </a:lnTo>
                <a:lnTo>
                  <a:pt x="4" y="357"/>
                </a:lnTo>
                <a:lnTo>
                  <a:pt x="25" y="361"/>
                </a:lnTo>
                <a:lnTo>
                  <a:pt x="31" y="359"/>
                </a:lnTo>
                <a:lnTo>
                  <a:pt x="31" y="359"/>
                </a:lnTo>
                <a:lnTo>
                  <a:pt x="61" y="363"/>
                </a:lnTo>
                <a:lnTo>
                  <a:pt x="75" y="367"/>
                </a:lnTo>
                <a:lnTo>
                  <a:pt x="86" y="369"/>
                </a:lnTo>
                <a:lnTo>
                  <a:pt x="91" y="378"/>
                </a:lnTo>
                <a:lnTo>
                  <a:pt x="88" y="380"/>
                </a:lnTo>
                <a:lnTo>
                  <a:pt x="93" y="384"/>
                </a:lnTo>
                <a:lnTo>
                  <a:pt x="93" y="384"/>
                </a:lnTo>
                <a:lnTo>
                  <a:pt x="111" y="387"/>
                </a:lnTo>
                <a:lnTo>
                  <a:pt x="129" y="390"/>
                </a:lnTo>
                <a:lnTo>
                  <a:pt x="129" y="390"/>
                </a:lnTo>
                <a:lnTo>
                  <a:pt x="143" y="388"/>
                </a:lnTo>
                <a:lnTo>
                  <a:pt x="143" y="388"/>
                </a:lnTo>
                <a:lnTo>
                  <a:pt x="145" y="385"/>
                </a:lnTo>
                <a:lnTo>
                  <a:pt x="150" y="382"/>
                </a:lnTo>
                <a:lnTo>
                  <a:pt x="152" y="380"/>
                </a:lnTo>
                <a:lnTo>
                  <a:pt x="154" y="378"/>
                </a:lnTo>
                <a:lnTo>
                  <a:pt x="154" y="378"/>
                </a:lnTo>
                <a:lnTo>
                  <a:pt x="152" y="376"/>
                </a:lnTo>
                <a:lnTo>
                  <a:pt x="150" y="375"/>
                </a:lnTo>
                <a:lnTo>
                  <a:pt x="147" y="375"/>
                </a:lnTo>
                <a:lnTo>
                  <a:pt x="145" y="374"/>
                </a:lnTo>
                <a:lnTo>
                  <a:pt x="184" y="362"/>
                </a:lnTo>
                <a:lnTo>
                  <a:pt x="184" y="362"/>
                </a:lnTo>
                <a:lnTo>
                  <a:pt x="193" y="364"/>
                </a:lnTo>
                <a:lnTo>
                  <a:pt x="198" y="366"/>
                </a:lnTo>
                <a:lnTo>
                  <a:pt x="204" y="367"/>
                </a:lnTo>
                <a:lnTo>
                  <a:pt x="204" y="367"/>
                </a:lnTo>
                <a:lnTo>
                  <a:pt x="211" y="363"/>
                </a:lnTo>
                <a:lnTo>
                  <a:pt x="220" y="361"/>
                </a:lnTo>
                <a:lnTo>
                  <a:pt x="232" y="360"/>
                </a:lnTo>
                <a:lnTo>
                  <a:pt x="241" y="359"/>
                </a:lnTo>
                <a:lnTo>
                  <a:pt x="241" y="359"/>
                </a:lnTo>
                <a:lnTo>
                  <a:pt x="250" y="353"/>
                </a:lnTo>
                <a:lnTo>
                  <a:pt x="259" y="345"/>
                </a:lnTo>
                <a:lnTo>
                  <a:pt x="280" y="327"/>
                </a:lnTo>
                <a:lnTo>
                  <a:pt x="291" y="319"/>
                </a:lnTo>
                <a:lnTo>
                  <a:pt x="302" y="312"/>
                </a:lnTo>
                <a:lnTo>
                  <a:pt x="314" y="307"/>
                </a:lnTo>
                <a:lnTo>
                  <a:pt x="327" y="305"/>
                </a:lnTo>
                <a:lnTo>
                  <a:pt x="327" y="305"/>
                </a:lnTo>
                <a:lnTo>
                  <a:pt x="334" y="307"/>
                </a:lnTo>
                <a:lnTo>
                  <a:pt x="343" y="309"/>
                </a:lnTo>
                <a:lnTo>
                  <a:pt x="357" y="317"/>
                </a:lnTo>
                <a:lnTo>
                  <a:pt x="357" y="317"/>
                </a:lnTo>
                <a:lnTo>
                  <a:pt x="366" y="315"/>
                </a:lnTo>
                <a:lnTo>
                  <a:pt x="377" y="315"/>
                </a:lnTo>
                <a:lnTo>
                  <a:pt x="386" y="317"/>
                </a:lnTo>
                <a:lnTo>
                  <a:pt x="396" y="318"/>
                </a:lnTo>
                <a:lnTo>
                  <a:pt x="405" y="317"/>
                </a:lnTo>
                <a:lnTo>
                  <a:pt x="418" y="302"/>
                </a:lnTo>
                <a:lnTo>
                  <a:pt x="418" y="302"/>
                </a:lnTo>
                <a:lnTo>
                  <a:pt x="412" y="298"/>
                </a:lnTo>
                <a:lnTo>
                  <a:pt x="402" y="293"/>
                </a:lnTo>
                <a:lnTo>
                  <a:pt x="402" y="293"/>
                </a:lnTo>
                <a:lnTo>
                  <a:pt x="405" y="290"/>
                </a:lnTo>
                <a:lnTo>
                  <a:pt x="412" y="289"/>
                </a:lnTo>
                <a:lnTo>
                  <a:pt x="430" y="286"/>
                </a:lnTo>
                <a:lnTo>
                  <a:pt x="459" y="280"/>
                </a:lnTo>
                <a:lnTo>
                  <a:pt x="459" y="280"/>
                </a:lnTo>
                <a:lnTo>
                  <a:pt x="464" y="278"/>
                </a:lnTo>
                <a:lnTo>
                  <a:pt x="466" y="275"/>
                </a:lnTo>
                <a:lnTo>
                  <a:pt x="466" y="275"/>
                </a:lnTo>
                <a:lnTo>
                  <a:pt x="496" y="258"/>
                </a:lnTo>
                <a:lnTo>
                  <a:pt x="512" y="250"/>
                </a:lnTo>
                <a:lnTo>
                  <a:pt x="530" y="241"/>
                </a:lnTo>
                <a:lnTo>
                  <a:pt x="530" y="241"/>
                </a:lnTo>
                <a:lnTo>
                  <a:pt x="539" y="241"/>
                </a:lnTo>
                <a:lnTo>
                  <a:pt x="546" y="240"/>
                </a:lnTo>
                <a:lnTo>
                  <a:pt x="555" y="238"/>
                </a:lnTo>
                <a:lnTo>
                  <a:pt x="564" y="237"/>
                </a:lnTo>
                <a:lnTo>
                  <a:pt x="564" y="237"/>
                </a:lnTo>
                <a:lnTo>
                  <a:pt x="578" y="237"/>
                </a:lnTo>
                <a:lnTo>
                  <a:pt x="589" y="237"/>
                </a:lnTo>
                <a:lnTo>
                  <a:pt x="600" y="238"/>
                </a:lnTo>
                <a:lnTo>
                  <a:pt x="610" y="239"/>
                </a:lnTo>
                <a:lnTo>
                  <a:pt x="641" y="221"/>
                </a:lnTo>
                <a:lnTo>
                  <a:pt x="630" y="0"/>
                </a:lnTo>
                <a:lnTo>
                  <a:pt x="630" y="0"/>
                </a:lnTo>
                <a:lnTo>
                  <a:pt x="594" y="9"/>
                </a:lnTo>
                <a:lnTo>
                  <a:pt x="573" y="17"/>
                </a:lnTo>
                <a:lnTo>
                  <a:pt x="566" y="20"/>
                </a:lnTo>
                <a:lnTo>
                  <a:pt x="564" y="23"/>
                </a:lnTo>
                <a:lnTo>
                  <a:pt x="548" y="20"/>
                </a:lnTo>
                <a:lnTo>
                  <a:pt x="548" y="20"/>
                </a:lnTo>
                <a:lnTo>
                  <a:pt x="541" y="24"/>
                </a:lnTo>
                <a:lnTo>
                  <a:pt x="530" y="32"/>
                </a:lnTo>
                <a:lnTo>
                  <a:pt x="509" y="46"/>
                </a:lnTo>
                <a:lnTo>
                  <a:pt x="493" y="38"/>
                </a:lnTo>
                <a:lnTo>
                  <a:pt x="475" y="37"/>
                </a:lnTo>
                <a:lnTo>
                  <a:pt x="466" y="41"/>
                </a:lnTo>
                <a:lnTo>
                  <a:pt x="462" y="46"/>
                </a:lnTo>
                <a:lnTo>
                  <a:pt x="437" y="50"/>
                </a:lnTo>
                <a:lnTo>
                  <a:pt x="437" y="50"/>
                </a:lnTo>
                <a:lnTo>
                  <a:pt x="432" y="54"/>
                </a:lnTo>
                <a:lnTo>
                  <a:pt x="430" y="57"/>
                </a:lnTo>
                <a:lnTo>
                  <a:pt x="423" y="64"/>
                </a:lnTo>
                <a:lnTo>
                  <a:pt x="52" y="66"/>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62"/>
          <p:cNvSpPr>
            <a:spLocks/>
          </p:cNvSpPr>
          <p:nvPr/>
        </p:nvSpPr>
        <p:spPr bwMode="auto">
          <a:xfrm rot="16200000">
            <a:off x="4226932" y="1021333"/>
            <a:ext cx="1251678" cy="1015726"/>
          </a:xfrm>
          <a:custGeom>
            <a:avLst/>
            <a:gdLst>
              <a:gd name="T0" fmla="*/ 287 w 822"/>
              <a:gd name="T1" fmla="*/ 17 h 383"/>
              <a:gd name="T2" fmla="*/ 312 w 822"/>
              <a:gd name="T3" fmla="*/ 22 h 383"/>
              <a:gd name="T4" fmla="*/ 339 w 822"/>
              <a:gd name="T5" fmla="*/ 29 h 383"/>
              <a:gd name="T6" fmla="*/ 385 w 822"/>
              <a:gd name="T7" fmla="*/ 31 h 383"/>
              <a:gd name="T8" fmla="*/ 437 w 822"/>
              <a:gd name="T9" fmla="*/ 21 h 383"/>
              <a:gd name="T10" fmla="*/ 515 w 822"/>
              <a:gd name="T11" fmla="*/ 17 h 383"/>
              <a:gd name="T12" fmla="*/ 597 w 822"/>
              <a:gd name="T13" fmla="*/ 14 h 383"/>
              <a:gd name="T14" fmla="*/ 631 w 822"/>
              <a:gd name="T15" fmla="*/ 6 h 383"/>
              <a:gd name="T16" fmla="*/ 692 w 822"/>
              <a:gd name="T17" fmla="*/ 2 h 383"/>
              <a:gd name="T18" fmla="*/ 726 w 822"/>
              <a:gd name="T19" fmla="*/ 7 h 383"/>
              <a:gd name="T20" fmla="*/ 760 w 822"/>
              <a:gd name="T21" fmla="*/ 1 h 383"/>
              <a:gd name="T22" fmla="*/ 772 w 822"/>
              <a:gd name="T23" fmla="*/ 100 h 383"/>
              <a:gd name="T24" fmla="*/ 822 w 822"/>
              <a:gd name="T25" fmla="*/ 101 h 383"/>
              <a:gd name="T26" fmla="*/ 815 w 822"/>
              <a:gd name="T27" fmla="*/ 119 h 383"/>
              <a:gd name="T28" fmla="*/ 779 w 822"/>
              <a:gd name="T29" fmla="*/ 121 h 383"/>
              <a:gd name="T30" fmla="*/ 744 w 822"/>
              <a:gd name="T31" fmla="*/ 123 h 383"/>
              <a:gd name="T32" fmla="*/ 731 w 822"/>
              <a:gd name="T33" fmla="*/ 137 h 383"/>
              <a:gd name="T34" fmla="*/ 722 w 822"/>
              <a:gd name="T35" fmla="*/ 156 h 383"/>
              <a:gd name="T36" fmla="*/ 708 w 822"/>
              <a:gd name="T37" fmla="*/ 168 h 383"/>
              <a:gd name="T38" fmla="*/ 722 w 822"/>
              <a:gd name="T39" fmla="*/ 209 h 383"/>
              <a:gd name="T40" fmla="*/ 717 w 822"/>
              <a:gd name="T41" fmla="*/ 217 h 383"/>
              <a:gd name="T42" fmla="*/ 708 w 822"/>
              <a:gd name="T43" fmla="*/ 224 h 383"/>
              <a:gd name="T44" fmla="*/ 701 w 822"/>
              <a:gd name="T45" fmla="*/ 230 h 383"/>
              <a:gd name="T46" fmla="*/ 678 w 822"/>
              <a:gd name="T47" fmla="*/ 235 h 383"/>
              <a:gd name="T48" fmla="*/ 683 w 822"/>
              <a:gd name="T49" fmla="*/ 245 h 383"/>
              <a:gd name="T50" fmla="*/ 685 w 822"/>
              <a:gd name="T51" fmla="*/ 255 h 383"/>
              <a:gd name="T52" fmla="*/ 667 w 822"/>
              <a:gd name="T53" fmla="*/ 270 h 383"/>
              <a:gd name="T54" fmla="*/ 651 w 822"/>
              <a:gd name="T55" fmla="*/ 285 h 383"/>
              <a:gd name="T56" fmla="*/ 663 w 822"/>
              <a:gd name="T57" fmla="*/ 300 h 383"/>
              <a:gd name="T58" fmla="*/ 672 w 822"/>
              <a:gd name="T59" fmla="*/ 316 h 383"/>
              <a:gd name="T60" fmla="*/ 665 w 822"/>
              <a:gd name="T61" fmla="*/ 334 h 383"/>
              <a:gd name="T62" fmla="*/ 663 w 822"/>
              <a:gd name="T63" fmla="*/ 355 h 383"/>
              <a:gd name="T64" fmla="*/ 649 w 822"/>
              <a:gd name="T65" fmla="*/ 364 h 383"/>
              <a:gd name="T66" fmla="*/ 656 w 822"/>
              <a:gd name="T67" fmla="*/ 380 h 383"/>
              <a:gd name="T68" fmla="*/ 642 w 822"/>
              <a:gd name="T69" fmla="*/ 377 h 383"/>
              <a:gd name="T70" fmla="*/ 615 w 822"/>
              <a:gd name="T71" fmla="*/ 350 h 383"/>
              <a:gd name="T72" fmla="*/ 578 w 822"/>
              <a:gd name="T73" fmla="*/ 315 h 383"/>
              <a:gd name="T74" fmla="*/ 480 w 822"/>
              <a:gd name="T75" fmla="*/ 266 h 383"/>
              <a:gd name="T76" fmla="*/ 367 w 822"/>
              <a:gd name="T77" fmla="*/ 246 h 383"/>
              <a:gd name="T78" fmla="*/ 355 w 822"/>
              <a:gd name="T79" fmla="*/ 235 h 383"/>
              <a:gd name="T80" fmla="*/ 323 w 822"/>
              <a:gd name="T81" fmla="*/ 223 h 383"/>
              <a:gd name="T82" fmla="*/ 276 w 822"/>
              <a:gd name="T83" fmla="*/ 233 h 383"/>
              <a:gd name="T84" fmla="*/ 255 w 822"/>
              <a:gd name="T85" fmla="*/ 229 h 383"/>
              <a:gd name="T86" fmla="*/ 187 w 822"/>
              <a:gd name="T87" fmla="*/ 228 h 383"/>
              <a:gd name="T88" fmla="*/ 178 w 822"/>
              <a:gd name="T89" fmla="*/ 231 h 383"/>
              <a:gd name="T90" fmla="*/ 164 w 822"/>
              <a:gd name="T91" fmla="*/ 237 h 383"/>
              <a:gd name="T92" fmla="*/ 157 w 822"/>
              <a:gd name="T93" fmla="*/ 253 h 383"/>
              <a:gd name="T94" fmla="*/ 132 w 822"/>
              <a:gd name="T95" fmla="*/ 273 h 383"/>
              <a:gd name="T96" fmla="*/ 114 w 822"/>
              <a:gd name="T97" fmla="*/ 277 h 383"/>
              <a:gd name="T98" fmla="*/ 96 w 822"/>
              <a:gd name="T99" fmla="*/ 288 h 383"/>
              <a:gd name="T100" fmla="*/ 78 w 822"/>
              <a:gd name="T101" fmla="*/ 302 h 383"/>
              <a:gd name="T102" fmla="*/ 48 w 822"/>
              <a:gd name="T103" fmla="*/ 309 h 383"/>
              <a:gd name="T104" fmla="*/ 0 w 822"/>
              <a:gd name="T105" fmla="*/ 3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2" h="383">
                <a:moveTo>
                  <a:pt x="0" y="37"/>
                </a:moveTo>
                <a:lnTo>
                  <a:pt x="257" y="37"/>
                </a:lnTo>
                <a:lnTo>
                  <a:pt x="287" y="17"/>
                </a:lnTo>
                <a:lnTo>
                  <a:pt x="303" y="17"/>
                </a:lnTo>
                <a:lnTo>
                  <a:pt x="303" y="17"/>
                </a:lnTo>
                <a:lnTo>
                  <a:pt x="312" y="22"/>
                </a:lnTo>
                <a:lnTo>
                  <a:pt x="321" y="26"/>
                </a:lnTo>
                <a:lnTo>
                  <a:pt x="330" y="28"/>
                </a:lnTo>
                <a:lnTo>
                  <a:pt x="339" y="29"/>
                </a:lnTo>
                <a:lnTo>
                  <a:pt x="362" y="31"/>
                </a:lnTo>
                <a:lnTo>
                  <a:pt x="385" y="31"/>
                </a:lnTo>
                <a:lnTo>
                  <a:pt x="385" y="31"/>
                </a:lnTo>
                <a:lnTo>
                  <a:pt x="410" y="26"/>
                </a:lnTo>
                <a:lnTo>
                  <a:pt x="437" y="21"/>
                </a:lnTo>
                <a:lnTo>
                  <a:pt x="437" y="21"/>
                </a:lnTo>
                <a:lnTo>
                  <a:pt x="455" y="19"/>
                </a:lnTo>
                <a:lnTo>
                  <a:pt x="474" y="17"/>
                </a:lnTo>
                <a:lnTo>
                  <a:pt x="515" y="17"/>
                </a:lnTo>
                <a:lnTo>
                  <a:pt x="556" y="16"/>
                </a:lnTo>
                <a:lnTo>
                  <a:pt x="576" y="16"/>
                </a:lnTo>
                <a:lnTo>
                  <a:pt x="597" y="14"/>
                </a:lnTo>
                <a:lnTo>
                  <a:pt x="610" y="8"/>
                </a:lnTo>
                <a:lnTo>
                  <a:pt x="610" y="8"/>
                </a:lnTo>
                <a:lnTo>
                  <a:pt x="631" y="6"/>
                </a:lnTo>
                <a:lnTo>
                  <a:pt x="651" y="3"/>
                </a:lnTo>
                <a:lnTo>
                  <a:pt x="692" y="2"/>
                </a:lnTo>
                <a:lnTo>
                  <a:pt x="692" y="2"/>
                </a:lnTo>
                <a:lnTo>
                  <a:pt x="710" y="3"/>
                </a:lnTo>
                <a:lnTo>
                  <a:pt x="719" y="4"/>
                </a:lnTo>
                <a:lnTo>
                  <a:pt x="726" y="7"/>
                </a:lnTo>
                <a:lnTo>
                  <a:pt x="726" y="7"/>
                </a:lnTo>
                <a:lnTo>
                  <a:pt x="749" y="2"/>
                </a:lnTo>
                <a:lnTo>
                  <a:pt x="760" y="1"/>
                </a:lnTo>
                <a:lnTo>
                  <a:pt x="772" y="0"/>
                </a:lnTo>
                <a:lnTo>
                  <a:pt x="772" y="100"/>
                </a:lnTo>
                <a:lnTo>
                  <a:pt x="772" y="100"/>
                </a:lnTo>
                <a:lnTo>
                  <a:pt x="797" y="100"/>
                </a:lnTo>
                <a:lnTo>
                  <a:pt x="822" y="101"/>
                </a:lnTo>
                <a:lnTo>
                  <a:pt x="822" y="101"/>
                </a:lnTo>
                <a:lnTo>
                  <a:pt x="822" y="106"/>
                </a:lnTo>
                <a:lnTo>
                  <a:pt x="822" y="111"/>
                </a:lnTo>
                <a:lnTo>
                  <a:pt x="815" y="119"/>
                </a:lnTo>
                <a:lnTo>
                  <a:pt x="815" y="119"/>
                </a:lnTo>
                <a:lnTo>
                  <a:pt x="797" y="120"/>
                </a:lnTo>
                <a:lnTo>
                  <a:pt x="779" y="121"/>
                </a:lnTo>
                <a:lnTo>
                  <a:pt x="760" y="123"/>
                </a:lnTo>
                <a:lnTo>
                  <a:pt x="751" y="123"/>
                </a:lnTo>
                <a:lnTo>
                  <a:pt x="744" y="123"/>
                </a:lnTo>
                <a:lnTo>
                  <a:pt x="729" y="133"/>
                </a:lnTo>
                <a:lnTo>
                  <a:pt x="731" y="137"/>
                </a:lnTo>
                <a:lnTo>
                  <a:pt x="731" y="137"/>
                </a:lnTo>
                <a:lnTo>
                  <a:pt x="729" y="145"/>
                </a:lnTo>
                <a:lnTo>
                  <a:pt x="722" y="149"/>
                </a:lnTo>
                <a:lnTo>
                  <a:pt x="722" y="156"/>
                </a:lnTo>
                <a:lnTo>
                  <a:pt x="722" y="166"/>
                </a:lnTo>
                <a:lnTo>
                  <a:pt x="713" y="168"/>
                </a:lnTo>
                <a:lnTo>
                  <a:pt x="708" y="168"/>
                </a:lnTo>
                <a:lnTo>
                  <a:pt x="710" y="182"/>
                </a:lnTo>
                <a:lnTo>
                  <a:pt x="719" y="187"/>
                </a:lnTo>
                <a:lnTo>
                  <a:pt x="722" y="209"/>
                </a:lnTo>
                <a:lnTo>
                  <a:pt x="722" y="209"/>
                </a:lnTo>
                <a:lnTo>
                  <a:pt x="719" y="212"/>
                </a:lnTo>
                <a:lnTo>
                  <a:pt x="717" y="217"/>
                </a:lnTo>
                <a:lnTo>
                  <a:pt x="715" y="222"/>
                </a:lnTo>
                <a:lnTo>
                  <a:pt x="715" y="225"/>
                </a:lnTo>
                <a:lnTo>
                  <a:pt x="708" y="224"/>
                </a:lnTo>
                <a:lnTo>
                  <a:pt x="699" y="228"/>
                </a:lnTo>
                <a:lnTo>
                  <a:pt x="701" y="230"/>
                </a:lnTo>
                <a:lnTo>
                  <a:pt x="701" y="230"/>
                </a:lnTo>
                <a:lnTo>
                  <a:pt x="699" y="231"/>
                </a:lnTo>
                <a:lnTo>
                  <a:pt x="690" y="234"/>
                </a:lnTo>
                <a:lnTo>
                  <a:pt x="678" y="235"/>
                </a:lnTo>
                <a:lnTo>
                  <a:pt x="672" y="241"/>
                </a:lnTo>
                <a:lnTo>
                  <a:pt x="672" y="241"/>
                </a:lnTo>
                <a:lnTo>
                  <a:pt x="683" y="245"/>
                </a:lnTo>
                <a:lnTo>
                  <a:pt x="688" y="247"/>
                </a:lnTo>
                <a:lnTo>
                  <a:pt x="690" y="249"/>
                </a:lnTo>
                <a:lnTo>
                  <a:pt x="685" y="255"/>
                </a:lnTo>
                <a:lnTo>
                  <a:pt x="674" y="259"/>
                </a:lnTo>
                <a:lnTo>
                  <a:pt x="667" y="270"/>
                </a:lnTo>
                <a:lnTo>
                  <a:pt x="667" y="270"/>
                </a:lnTo>
                <a:lnTo>
                  <a:pt x="658" y="273"/>
                </a:lnTo>
                <a:lnTo>
                  <a:pt x="651" y="278"/>
                </a:lnTo>
                <a:lnTo>
                  <a:pt x="651" y="285"/>
                </a:lnTo>
                <a:lnTo>
                  <a:pt x="651" y="285"/>
                </a:lnTo>
                <a:lnTo>
                  <a:pt x="653" y="291"/>
                </a:lnTo>
                <a:lnTo>
                  <a:pt x="663" y="300"/>
                </a:lnTo>
                <a:lnTo>
                  <a:pt x="678" y="313"/>
                </a:lnTo>
                <a:lnTo>
                  <a:pt x="678" y="313"/>
                </a:lnTo>
                <a:lnTo>
                  <a:pt x="672" y="316"/>
                </a:lnTo>
                <a:lnTo>
                  <a:pt x="665" y="320"/>
                </a:lnTo>
                <a:lnTo>
                  <a:pt x="665" y="320"/>
                </a:lnTo>
                <a:lnTo>
                  <a:pt x="665" y="334"/>
                </a:lnTo>
                <a:lnTo>
                  <a:pt x="667" y="345"/>
                </a:lnTo>
                <a:lnTo>
                  <a:pt x="665" y="350"/>
                </a:lnTo>
                <a:lnTo>
                  <a:pt x="663" y="355"/>
                </a:lnTo>
                <a:lnTo>
                  <a:pt x="656" y="359"/>
                </a:lnTo>
                <a:lnTo>
                  <a:pt x="649" y="364"/>
                </a:lnTo>
                <a:lnTo>
                  <a:pt x="649" y="364"/>
                </a:lnTo>
                <a:lnTo>
                  <a:pt x="653" y="369"/>
                </a:lnTo>
                <a:lnTo>
                  <a:pt x="656" y="374"/>
                </a:lnTo>
                <a:lnTo>
                  <a:pt x="656" y="380"/>
                </a:lnTo>
                <a:lnTo>
                  <a:pt x="656" y="383"/>
                </a:lnTo>
                <a:lnTo>
                  <a:pt x="656" y="383"/>
                </a:lnTo>
                <a:lnTo>
                  <a:pt x="642" y="377"/>
                </a:lnTo>
                <a:lnTo>
                  <a:pt x="633" y="369"/>
                </a:lnTo>
                <a:lnTo>
                  <a:pt x="624" y="361"/>
                </a:lnTo>
                <a:lnTo>
                  <a:pt x="615" y="350"/>
                </a:lnTo>
                <a:lnTo>
                  <a:pt x="599" y="331"/>
                </a:lnTo>
                <a:lnTo>
                  <a:pt x="590" y="322"/>
                </a:lnTo>
                <a:lnTo>
                  <a:pt x="578" y="315"/>
                </a:lnTo>
                <a:lnTo>
                  <a:pt x="578" y="315"/>
                </a:lnTo>
                <a:lnTo>
                  <a:pt x="512" y="283"/>
                </a:lnTo>
                <a:lnTo>
                  <a:pt x="480" y="266"/>
                </a:lnTo>
                <a:lnTo>
                  <a:pt x="451" y="248"/>
                </a:lnTo>
                <a:lnTo>
                  <a:pt x="376" y="251"/>
                </a:lnTo>
                <a:lnTo>
                  <a:pt x="367" y="246"/>
                </a:lnTo>
                <a:lnTo>
                  <a:pt x="367" y="246"/>
                </a:lnTo>
                <a:lnTo>
                  <a:pt x="362" y="241"/>
                </a:lnTo>
                <a:lnTo>
                  <a:pt x="355" y="235"/>
                </a:lnTo>
                <a:lnTo>
                  <a:pt x="339" y="225"/>
                </a:lnTo>
                <a:lnTo>
                  <a:pt x="328" y="225"/>
                </a:lnTo>
                <a:lnTo>
                  <a:pt x="323" y="223"/>
                </a:lnTo>
                <a:lnTo>
                  <a:pt x="303" y="220"/>
                </a:lnTo>
                <a:lnTo>
                  <a:pt x="294" y="228"/>
                </a:lnTo>
                <a:lnTo>
                  <a:pt x="276" y="233"/>
                </a:lnTo>
                <a:lnTo>
                  <a:pt x="260" y="228"/>
                </a:lnTo>
                <a:lnTo>
                  <a:pt x="260" y="228"/>
                </a:lnTo>
                <a:lnTo>
                  <a:pt x="255" y="229"/>
                </a:lnTo>
                <a:lnTo>
                  <a:pt x="246" y="229"/>
                </a:lnTo>
                <a:lnTo>
                  <a:pt x="226" y="229"/>
                </a:lnTo>
                <a:lnTo>
                  <a:pt x="187" y="228"/>
                </a:lnTo>
                <a:lnTo>
                  <a:pt x="187" y="228"/>
                </a:lnTo>
                <a:lnTo>
                  <a:pt x="182" y="229"/>
                </a:lnTo>
                <a:lnTo>
                  <a:pt x="178" y="231"/>
                </a:lnTo>
                <a:lnTo>
                  <a:pt x="171" y="236"/>
                </a:lnTo>
                <a:lnTo>
                  <a:pt x="164" y="237"/>
                </a:lnTo>
                <a:lnTo>
                  <a:pt x="164" y="237"/>
                </a:lnTo>
                <a:lnTo>
                  <a:pt x="162" y="246"/>
                </a:lnTo>
                <a:lnTo>
                  <a:pt x="162" y="251"/>
                </a:lnTo>
                <a:lnTo>
                  <a:pt x="157" y="253"/>
                </a:lnTo>
                <a:lnTo>
                  <a:pt x="150" y="254"/>
                </a:lnTo>
                <a:lnTo>
                  <a:pt x="150" y="254"/>
                </a:lnTo>
                <a:lnTo>
                  <a:pt x="132" y="273"/>
                </a:lnTo>
                <a:lnTo>
                  <a:pt x="132" y="273"/>
                </a:lnTo>
                <a:lnTo>
                  <a:pt x="121" y="275"/>
                </a:lnTo>
                <a:lnTo>
                  <a:pt x="114" y="277"/>
                </a:lnTo>
                <a:lnTo>
                  <a:pt x="107" y="279"/>
                </a:lnTo>
                <a:lnTo>
                  <a:pt x="103" y="282"/>
                </a:lnTo>
                <a:lnTo>
                  <a:pt x="96" y="288"/>
                </a:lnTo>
                <a:lnTo>
                  <a:pt x="91" y="294"/>
                </a:lnTo>
                <a:lnTo>
                  <a:pt x="82" y="300"/>
                </a:lnTo>
                <a:lnTo>
                  <a:pt x="78" y="302"/>
                </a:lnTo>
                <a:lnTo>
                  <a:pt x="71" y="306"/>
                </a:lnTo>
                <a:lnTo>
                  <a:pt x="62" y="308"/>
                </a:lnTo>
                <a:lnTo>
                  <a:pt x="48" y="309"/>
                </a:lnTo>
                <a:lnTo>
                  <a:pt x="34" y="312"/>
                </a:lnTo>
                <a:lnTo>
                  <a:pt x="16" y="313"/>
                </a:lnTo>
                <a:lnTo>
                  <a:pt x="0" y="37"/>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63"/>
          <p:cNvSpPr>
            <a:spLocks/>
          </p:cNvSpPr>
          <p:nvPr/>
        </p:nvSpPr>
        <p:spPr bwMode="auto">
          <a:xfrm rot="16200000">
            <a:off x="4548835" y="2001002"/>
            <a:ext cx="671521" cy="930862"/>
          </a:xfrm>
          <a:custGeom>
            <a:avLst/>
            <a:gdLst>
              <a:gd name="T0" fmla="*/ 441 w 441"/>
              <a:gd name="T1" fmla="*/ 285 h 351"/>
              <a:gd name="T2" fmla="*/ 425 w 441"/>
              <a:gd name="T3" fmla="*/ 288 h 351"/>
              <a:gd name="T4" fmla="*/ 414 w 441"/>
              <a:gd name="T5" fmla="*/ 294 h 351"/>
              <a:gd name="T6" fmla="*/ 393 w 441"/>
              <a:gd name="T7" fmla="*/ 290 h 351"/>
              <a:gd name="T8" fmla="*/ 366 w 441"/>
              <a:gd name="T9" fmla="*/ 294 h 351"/>
              <a:gd name="T10" fmla="*/ 336 w 441"/>
              <a:gd name="T11" fmla="*/ 298 h 351"/>
              <a:gd name="T12" fmla="*/ 323 w 441"/>
              <a:gd name="T13" fmla="*/ 316 h 351"/>
              <a:gd name="T14" fmla="*/ 316 w 441"/>
              <a:gd name="T15" fmla="*/ 319 h 351"/>
              <a:gd name="T16" fmla="*/ 295 w 441"/>
              <a:gd name="T17" fmla="*/ 325 h 351"/>
              <a:gd name="T18" fmla="*/ 279 w 441"/>
              <a:gd name="T19" fmla="*/ 335 h 351"/>
              <a:gd name="T20" fmla="*/ 257 w 441"/>
              <a:gd name="T21" fmla="*/ 347 h 351"/>
              <a:gd name="T22" fmla="*/ 243 w 441"/>
              <a:gd name="T23" fmla="*/ 349 h 351"/>
              <a:gd name="T24" fmla="*/ 232 w 441"/>
              <a:gd name="T25" fmla="*/ 351 h 351"/>
              <a:gd name="T26" fmla="*/ 213 w 441"/>
              <a:gd name="T27" fmla="*/ 349 h 351"/>
              <a:gd name="T28" fmla="*/ 200 w 441"/>
              <a:gd name="T29" fmla="*/ 342 h 351"/>
              <a:gd name="T30" fmla="*/ 186 w 441"/>
              <a:gd name="T31" fmla="*/ 342 h 351"/>
              <a:gd name="T32" fmla="*/ 166 w 441"/>
              <a:gd name="T33" fmla="*/ 331 h 351"/>
              <a:gd name="T34" fmla="*/ 157 w 441"/>
              <a:gd name="T35" fmla="*/ 321 h 351"/>
              <a:gd name="T36" fmla="*/ 152 w 441"/>
              <a:gd name="T37" fmla="*/ 307 h 351"/>
              <a:gd name="T38" fmla="*/ 134 w 441"/>
              <a:gd name="T39" fmla="*/ 300 h 351"/>
              <a:gd name="T40" fmla="*/ 120 w 441"/>
              <a:gd name="T41" fmla="*/ 301 h 351"/>
              <a:gd name="T42" fmla="*/ 107 w 441"/>
              <a:gd name="T43" fmla="*/ 310 h 351"/>
              <a:gd name="T44" fmla="*/ 100 w 441"/>
              <a:gd name="T45" fmla="*/ 311 h 351"/>
              <a:gd name="T46" fmla="*/ 70 w 441"/>
              <a:gd name="T47" fmla="*/ 307 h 351"/>
              <a:gd name="T48" fmla="*/ 43 w 441"/>
              <a:gd name="T49" fmla="*/ 300 h 351"/>
              <a:gd name="T50" fmla="*/ 22 w 441"/>
              <a:gd name="T51" fmla="*/ 288 h 351"/>
              <a:gd name="T52" fmla="*/ 0 w 441"/>
              <a:gd name="T53" fmla="*/ 286 h 351"/>
              <a:gd name="T54" fmla="*/ 20 w 441"/>
              <a:gd name="T55" fmla="*/ 47 h 351"/>
              <a:gd name="T56" fmla="*/ 25 w 441"/>
              <a:gd name="T57" fmla="*/ 44 h 351"/>
              <a:gd name="T58" fmla="*/ 41 w 441"/>
              <a:gd name="T59" fmla="*/ 42 h 351"/>
              <a:gd name="T60" fmla="*/ 52 w 441"/>
              <a:gd name="T61" fmla="*/ 44 h 351"/>
              <a:gd name="T62" fmla="*/ 75 w 441"/>
              <a:gd name="T63" fmla="*/ 38 h 351"/>
              <a:gd name="T64" fmla="*/ 95 w 441"/>
              <a:gd name="T65" fmla="*/ 40 h 351"/>
              <a:gd name="T66" fmla="*/ 104 w 441"/>
              <a:gd name="T67" fmla="*/ 33 h 351"/>
              <a:gd name="T68" fmla="*/ 136 w 441"/>
              <a:gd name="T69" fmla="*/ 36 h 351"/>
              <a:gd name="T70" fmla="*/ 147 w 441"/>
              <a:gd name="T71" fmla="*/ 35 h 351"/>
              <a:gd name="T72" fmla="*/ 170 w 441"/>
              <a:gd name="T73" fmla="*/ 24 h 351"/>
              <a:gd name="T74" fmla="*/ 182 w 441"/>
              <a:gd name="T75" fmla="*/ 27 h 351"/>
              <a:gd name="T76" fmla="*/ 191 w 441"/>
              <a:gd name="T77" fmla="*/ 22 h 351"/>
              <a:gd name="T78" fmla="*/ 216 w 441"/>
              <a:gd name="T79" fmla="*/ 16 h 351"/>
              <a:gd name="T80" fmla="*/ 227 w 441"/>
              <a:gd name="T81" fmla="*/ 11 h 351"/>
              <a:gd name="T82" fmla="*/ 241 w 441"/>
              <a:gd name="T83" fmla="*/ 15 h 351"/>
              <a:gd name="T84" fmla="*/ 257 w 441"/>
              <a:gd name="T85" fmla="*/ 15 h 351"/>
              <a:gd name="T86" fmla="*/ 264 w 441"/>
              <a:gd name="T87" fmla="*/ 7 h 351"/>
              <a:gd name="T88" fmla="*/ 279 w 441"/>
              <a:gd name="T89" fmla="*/ 6 h 351"/>
              <a:gd name="T90" fmla="*/ 282 w 441"/>
              <a:gd name="T91" fmla="*/ 7 h 351"/>
              <a:gd name="T92" fmla="*/ 323 w 441"/>
              <a:gd name="T93" fmla="*/ 0 h 351"/>
              <a:gd name="T94" fmla="*/ 359 w 441"/>
              <a:gd name="T95" fmla="*/ 4 h 351"/>
              <a:gd name="T96" fmla="*/ 386 w 441"/>
              <a:gd name="T97" fmla="*/ 6 h 351"/>
              <a:gd name="T98" fmla="*/ 409 w 441"/>
              <a:gd name="T99" fmla="*/ 5 h 351"/>
              <a:gd name="T100" fmla="*/ 425 w 441"/>
              <a:gd name="T101" fmla="*/ 1 h 351"/>
              <a:gd name="T102" fmla="*/ 425 w 441"/>
              <a:gd name="T103" fmla="*/ 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1" h="351">
                <a:moveTo>
                  <a:pt x="425" y="9"/>
                </a:moveTo>
                <a:lnTo>
                  <a:pt x="441" y="285"/>
                </a:lnTo>
                <a:lnTo>
                  <a:pt x="441" y="285"/>
                </a:lnTo>
                <a:lnTo>
                  <a:pt x="425" y="288"/>
                </a:lnTo>
                <a:lnTo>
                  <a:pt x="418" y="291"/>
                </a:lnTo>
                <a:lnTo>
                  <a:pt x="414" y="294"/>
                </a:lnTo>
                <a:lnTo>
                  <a:pt x="405" y="294"/>
                </a:lnTo>
                <a:lnTo>
                  <a:pt x="393" y="290"/>
                </a:lnTo>
                <a:lnTo>
                  <a:pt x="393" y="290"/>
                </a:lnTo>
                <a:lnTo>
                  <a:pt x="366" y="294"/>
                </a:lnTo>
                <a:lnTo>
                  <a:pt x="336" y="298"/>
                </a:lnTo>
                <a:lnTo>
                  <a:pt x="336" y="298"/>
                </a:lnTo>
                <a:lnTo>
                  <a:pt x="330" y="310"/>
                </a:lnTo>
                <a:lnTo>
                  <a:pt x="323" y="316"/>
                </a:lnTo>
                <a:lnTo>
                  <a:pt x="316" y="319"/>
                </a:lnTo>
                <a:lnTo>
                  <a:pt x="316" y="319"/>
                </a:lnTo>
                <a:lnTo>
                  <a:pt x="305" y="322"/>
                </a:lnTo>
                <a:lnTo>
                  <a:pt x="295" y="325"/>
                </a:lnTo>
                <a:lnTo>
                  <a:pt x="286" y="329"/>
                </a:lnTo>
                <a:lnTo>
                  <a:pt x="279" y="335"/>
                </a:lnTo>
                <a:lnTo>
                  <a:pt x="268" y="336"/>
                </a:lnTo>
                <a:lnTo>
                  <a:pt x="257" y="347"/>
                </a:lnTo>
                <a:lnTo>
                  <a:pt x="257" y="347"/>
                </a:lnTo>
                <a:lnTo>
                  <a:pt x="243" y="349"/>
                </a:lnTo>
                <a:lnTo>
                  <a:pt x="232" y="351"/>
                </a:lnTo>
                <a:lnTo>
                  <a:pt x="232" y="351"/>
                </a:lnTo>
                <a:lnTo>
                  <a:pt x="223" y="351"/>
                </a:lnTo>
                <a:lnTo>
                  <a:pt x="213" y="349"/>
                </a:lnTo>
                <a:lnTo>
                  <a:pt x="204" y="346"/>
                </a:lnTo>
                <a:lnTo>
                  <a:pt x="200" y="342"/>
                </a:lnTo>
                <a:lnTo>
                  <a:pt x="186" y="342"/>
                </a:lnTo>
                <a:lnTo>
                  <a:pt x="186" y="342"/>
                </a:lnTo>
                <a:lnTo>
                  <a:pt x="173" y="337"/>
                </a:lnTo>
                <a:lnTo>
                  <a:pt x="166" y="331"/>
                </a:lnTo>
                <a:lnTo>
                  <a:pt x="159" y="327"/>
                </a:lnTo>
                <a:lnTo>
                  <a:pt x="157" y="321"/>
                </a:lnTo>
                <a:lnTo>
                  <a:pt x="154" y="311"/>
                </a:lnTo>
                <a:lnTo>
                  <a:pt x="152" y="307"/>
                </a:lnTo>
                <a:lnTo>
                  <a:pt x="147" y="305"/>
                </a:lnTo>
                <a:lnTo>
                  <a:pt x="134" y="300"/>
                </a:lnTo>
                <a:lnTo>
                  <a:pt x="120" y="301"/>
                </a:lnTo>
                <a:lnTo>
                  <a:pt x="120" y="301"/>
                </a:lnTo>
                <a:lnTo>
                  <a:pt x="111" y="307"/>
                </a:lnTo>
                <a:lnTo>
                  <a:pt x="107" y="310"/>
                </a:lnTo>
                <a:lnTo>
                  <a:pt x="100" y="311"/>
                </a:lnTo>
                <a:lnTo>
                  <a:pt x="100" y="311"/>
                </a:lnTo>
                <a:lnTo>
                  <a:pt x="86" y="310"/>
                </a:lnTo>
                <a:lnTo>
                  <a:pt x="70" y="307"/>
                </a:lnTo>
                <a:lnTo>
                  <a:pt x="56" y="304"/>
                </a:lnTo>
                <a:lnTo>
                  <a:pt x="43" y="300"/>
                </a:lnTo>
                <a:lnTo>
                  <a:pt x="34" y="292"/>
                </a:lnTo>
                <a:lnTo>
                  <a:pt x="22" y="288"/>
                </a:lnTo>
                <a:lnTo>
                  <a:pt x="11" y="290"/>
                </a:lnTo>
                <a:lnTo>
                  <a:pt x="0" y="286"/>
                </a:lnTo>
                <a:lnTo>
                  <a:pt x="31" y="268"/>
                </a:lnTo>
                <a:lnTo>
                  <a:pt x="20" y="47"/>
                </a:lnTo>
                <a:lnTo>
                  <a:pt x="20" y="47"/>
                </a:lnTo>
                <a:lnTo>
                  <a:pt x="25" y="44"/>
                </a:lnTo>
                <a:lnTo>
                  <a:pt x="29" y="43"/>
                </a:lnTo>
                <a:lnTo>
                  <a:pt x="41" y="42"/>
                </a:lnTo>
                <a:lnTo>
                  <a:pt x="52" y="44"/>
                </a:lnTo>
                <a:lnTo>
                  <a:pt x="52" y="44"/>
                </a:lnTo>
                <a:lnTo>
                  <a:pt x="61" y="40"/>
                </a:lnTo>
                <a:lnTo>
                  <a:pt x="75" y="38"/>
                </a:lnTo>
                <a:lnTo>
                  <a:pt x="86" y="42"/>
                </a:lnTo>
                <a:lnTo>
                  <a:pt x="95" y="40"/>
                </a:lnTo>
                <a:lnTo>
                  <a:pt x="104" y="33"/>
                </a:lnTo>
                <a:lnTo>
                  <a:pt x="104" y="33"/>
                </a:lnTo>
                <a:lnTo>
                  <a:pt x="120" y="35"/>
                </a:lnTo>
                <a:lnTo>
                  <a:pt x="136" y="36"/>
                </a:lnTo>
                <a:lnTo>
                  <a:pt x="136" y="36"/>
                </a:lnTo>
                <a:lnTo>
                  <a:pt x="147" y="35"/>
                </a:lnTo>
                <a:lnTo>
                  <a:pt x="159" y="27"/>
                </a:lnTo>
                <a:lnTo>
                  <a:pt x="170" y="24"/>
                </a:lnTo>
                <a:lnTo>
                  <a:pt x="182" y="27"/>
                </a:lnTo>
                <a:lnTo>
                  <a:pt x="182" y="27"/>
                </a:lnTo>
                <a:lnTo>
                  <a:pt x="186" y="23"/>
                </a:lnTo>
                <a:lnTo>
                  <a:pt x="191" y="22"/>
                </a:lnTo>
                <a:lnTo>
                  <a:pt x="204" y="18"/>
                </a:lnTo>
                <a:lnTo>
                  <a:pt x="216" y="16"/>
                </a:lnTo>
                <a:lnTo>
                  <a:pt x="223" y="13"/>
                </a:lnTo>
                <a:lnTo>
                  <a:pt x="227" y="11"/>
                </a:lnTo>
                <a:lnTo>
                  <a:pt x="227" y="11"/>
                </a:lnTo>
                <a:lnTo>
                  <a:pt x="241" y="15"/>
                </a:lnTo>
                <a:lnTo>
                  <a:pt x="250" y="15"/>
                </a:lnTo>
                <a:lnTo>
                  <a:pt x="257" y="15"/>
                </a:lnTo>
                <a:lnTo>
                  <a:pt x="264" y="7"/>
                </a:lnTo>
                <a:lnTo>
                  <a:pt x="264" y="7"/>
                </a:lnTo>
                <a:lnTo>
                  <a:pt x="273" y="6"/>
                </a:lnTo>
                <a:lnTo>
                  <a:pt x="279" y="6"/>
                </a:lnTo>
                <a:lnTo>
                  <a:pt x="282" y="7"/>
                </a:lnTo>
                <a:lnTo>
                  <a:pt x="282" y="7"/>
                </a:lnTo>
                <a:lnTo>
                  <a:pt x="302" y="4"/>
                </a:lnTo>
                <a:lnTo>
                  <a:pt x="323" y="0"/>
                </a:lnTo>
                <a:lnTo>
                  <a:pt x="348" y="6"/>
                </a:lnTo>
                <a:lnTo>
                  <a:pt x="359" y="4"/>
                </a:lnTo>
                <a:lnTo>
                  <a:pt x="366" y="9"/>
                </a:lnTo>
                <a:lnTo>
                  <a:pt x="386" y="6"/>
                </a:lnTo>
                <a:lnTo>
                  <a:pt x="396" y="3"/>
                </a:lnTo>
                <a:lnTo>
                  <a:pt x="409" y="5"/>
                </a:lnTo>
                <a:lnTo>
                  <a:pt x="425" y="1"/>
                </a:lnTo>
                <a:lnTo>
                  <a:pt x="425" y="1"/>
                </a:lnTo>
                <a:lnTo>
                  <a:pt x="425" y="5"/>
                </a:lnTo>
                <a:lnTo>
                  <a:pt x="425" y="9"/>
                </a:lnTo>
                <a:lnTo>
                  <a:pt x="425" y="9"/>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4"/>
          <p:cNvSpPr>
            <a:spLocks/>
          </p:cNvSpPr>
          <p:nvPr/>
        </p:nvSpPr>
        <p:spPr bwMode="auto">
          <a:xfrm rot="16200000">
            <a:off x="4860350" y="1460155"/>
            <a:ext cx="950179" cy="814172"/>
          </a:xfrm>
          <a:custGeom>
            <a:avLst/>
            <a:gdLst>
              <a:gd name="T0" fmla="*/ 14 w 624"/>
              <a:gd name="T1" fmla="*/ 127 h 307"/>
              <a:gd name="T2" fmla="*/ 34 w 624"/>
              <a:gd name="T3" fmla="*/ 106 h 307"/>
              <a:gd name="T4" fmla="*/ 91 w 624"/>
              <a:gd name="T5" fmla="*/ 98 h 307"/>
              <a:gd name="T6" fmla="*/ 112 w 624"/>
              <a:gd name="T7" fmla="*/ 102 h 307"/>
              <a:gd name="T8" fmla="*/ 146 w 624"/>
              <a:gd name="T9" fmla="*/ 93 h 307"/>
              <a:gd name="T10" fmla="*/ 187 w 624"/>
              <a:gd name="T11" fmla="*/ 92 h 307"/>
              <a:gd name="T12" fmla="*/ 203 w 624"/>
              <a:gd name="T13" fmla="*/ 80 h 307"/>
              <a:gd name="T14" fmla="*/ 246 w 624"/>
              <a:gd name="T15" fmla="*/ 56 h 307"/>
              <a:gd name="T16" fmla="*/ 273 w 624"/>
              <a:gd name="T17" fmla="*/ 34 h 307"/>
              <a:gd name="T18" fmla="*/ 282 w 624"/>
              <a:gd name="T19" fmla="*/ 31 h 307"/>
              <a:gd name="T20" fmla="*/ 294 w 624"/>
              <a:gd name="T21" fmla="*/ 16 h 307"/>
              <a:gd name="T22" fmla="*/ 305 w 624"/>
              <a:gd name="T23" fmla="*/ 9 h 307"/>
              <a:gd name="T24" fmla="*/ 346 w 624"/>
              <a:gd name="T25" fmla="*/ 8 h 307"/>
              <a:gd name="T26" fmla="*/ 383 w 624"/>
              <a:gd name="T27" fmla="*/ 8 h 307"/>
              <a:gd name="T28" fmla="*/ 426 w 624"/>
              <a:gd name="T29" fmla="*/ 0 h 307"/>
              <a:gd name="T30" fmla="*/ 462 w 624"/>
              <a:gd name="T31" fmla="*/ 5 h 307"/>
              <a:gd name="T32" fmla="*/ 485 w 624"/>
              <a:gd name="T33" fmla="*/ 21 h 307"/>
              <a:gd name="T34" fmla="*/ 574 w 624"/>
              <a:gd name="T35" fmla="*/ 28 h 307"/>
              <a:gd name="T36" fmla="*/ 590 w 624"/>
              <a:gd name="T37" fmla="*/ 35 h 307"/>
              <a:gd name="T38" fmla="*/ 581 w 624"/>
              <a:gd name="T39" fmla="*/ 49 h 307"/>
              <a:gd name="T40" fmla="*/ 590 w 624"/>
              <a:gd name="T41" fmla="*/ 62 h 307"/>
              <a:gd name="T42" fmla="*/ 624 w 624"/>
              <a:gd name="T43" fmla="*/ 98 h 307"/>
              <a:gd name="T44" fmla="*/ 608 w 624"/>
              <a:gd name="T45" fmla="*/ 104 h 307"/>
              <a:gd name="T46" fmla="*/ 592 w 624"/>
              <a:gd name="T47" fmla="*/ 101 h 307"/>
              <a:gd name="T48" fmla="*/ 585 w 624"/>
              <a:gd name="T49" fmla="*/ 113 h 307"/>
              <a:gd name="T50" fmla="*/ 567 w 624"/>
              <a:gd name="T51" fmla="*/ 127 h 307"/>
              <a:gd name="T52" fmla="*/ 562 w 624"/>
              <a:gd name="T53" fmla="*/ 136 h 307"/>
              <a:gd name="T54" fmla="*/ 544 w 624"/>
              <a:gd name="T55" fmla="*/ 141 h 307"/>
              <a:gd name="T56" fmla="*/ 524 w 624"/>
              <a:gd name="T57" fmla="*/ 187 h 307"/>
              <a:gd name="T58" fmla="*/ 506 w 624"/>
              <a:gd name="T59" fmla="*/ 216 h 307"/>
              <a:gd name="T60" fmla="*/ 506 w 624"/>
              <a:gd name="T61" fmla="*/ 219 h 307"/>
              <a:gd name="T62" fmla="*/ 496 w 624"/>
              <a:gd name="T63" fmla="*/ 241 h 307"/>
              <a:gd name="T64" fmla="*/ 492 w 624"/>
              <a:gd name="T65" fmla="*/ 246 h 307"/>
              <a:gd name="T66" fmla="*/ 483 w 624"/>
              <a:gd name="T67" fmla="*/ 245 h 307"/>
              <a:gd name="T68" fmla="*/ 469 w 624"/>
              <a:gd name="T69" fmla="*/ 261 h 307"/>
              <a:gd name="T70" fmla="*/ 421 w 624"/>
              <a:gd name="T71" fmla="*/ 260 h 307"/>
              <a:gd name="T72" fmla="*/ 421 w 624"/>
              <a:gd name="T73" fmla="*/ 272 h 307"/>
              <a:gd name="T74" fmla="*/ 392 w 624"/>
              <a:gd name="T75" fmla="*/ 271 h 307"/>
              <a:gd name="T76" fmla="*/ 378 w 624"/>
              <a:gd name="T77" fmla="*/ 273 h 307"/>
              <a:gd name="T78" fmla="*/ 351 w 624"/>
              <a:gd name="T79" fmla="*/ 264 h 307"/>
              <a:gd name="T80" fmla="*/ 303 w 624"/>
              <a:gd name="T81" fmla="*/ 258 h 307"/>
              <a:gd name="T82" fmla="*/ 326 w 624"/>
              <a:gd name="T83" fmla="*/ 270 h 307"/>
              <a:gd name="T84" fmla="*/ 358 w 624"/>
              <a:gd name="T85" fmla="*/ 284 h 307"/>
              <a:gd name="T86" fmla="*/ 369 w 624"/>
              <a:gd name="T87" fmla="*/ 290 h 307"/>
              <a:gd name="T88" fmla="*/ 394 w 624"/>
              <a:gd name="T89" fmla="*/ 295 h 307"/>
              <a:gd name="T90" fmla="*/ 408 w 624"/>
              <a:gd name="T91" fmla="*/ 300 h 307"/>
              <a:gd name="T92" fmla="*/ 419 w 624"/>
              <a:gd name="T93" fmla="*/ 306 h 307"/>
              <a:gd name="T94" fmla="*/ 403 w 624"/>
              <a:gd name="T95" fmla="*/ 307 h 307"/>
              <a:gd name="T96" fmla="*/ 333 w 624"/>
              <a:gd name="T97" fmla="*/ 294 h 307"/>
              <a:gd name="T98" fmla="*/ 296 w 624"/>
              <a:gd name="T99" fmla="*/ 288 h 307"/>
              <a:gd name="T100" fmla="*/ 248 w 624"/>
              <a:gd name="T101" fmla="*/ 280 h 307"/>
              <a:gd name="T102" fmla="*/ 237 w 624"/>
              <a:gd name="T103" fmla="*/ 277 h 307"/>
              <a:gd name="T104" fmla="*/ 185 w 624"/>
              <a:gd name="T105" fmla="*/ 280 h 307"/>
              <a:gd name="T106" fmla="*/ 141 w 624"/>
              <a:gd name="T107" fmla="*/ 272 h 307"/>
              <a:gd name="T108" fmla="*/ 96 w 624"/>
              <a:gd name="T109" fmla="*/ 274 h 307"/>
              <a:gd name="T110" fmla="*/ 48 w 624"/>
              <a:gd name="T111" fmla="*/ 280 h 307"/>
              <a:gd name="T112" fmla="*/ 32 w 624"/>
              <a:gd name="T113" fmla="*/ 28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 h="307">
                <a:moveTo>
                  <a:pt x="0" y="130"/>
                </a:moveTo>
                <a:lnTo>
                  <a:pt x="14" y="127"/>
                </a:lnTo>
                <a:lnTo>
                  <a:pt x="14" y="127"/>
                </a:lnTo>
                <a:lnTo>
                  <a:pt x="21" y="124"/>
                </a:lnTo>
                <a:lnTo>
                  <a:pt x="28" y="118"/>
                </a:lnTo>
                <a:lnTo>
                  <a:pt x="34" y="106"/>
                </a:lnTo>
                <a:lnTo>
                  <a:pt x="34" y="106"/>
                </a:lnTo>
                <a:lnTo>
                  <a:pt x="64" y="102"/>
                </a:lnTo>
                <a:lnTo>
                  <a:pt x="91" y="98"/>
                </a:lnTo>
                <a:lnTo>
                  <a:pt x="103" y="102"/>
                </a:lnTo>
                <a:lnTo>
                  <a:pt x="112" y="102"/>
                </a:lnTo>
                <a:lnTo>
                  <a:pt x="112" y="102"/>
                </a:lnTo>
                <a:lnTo>
                  <a:pt x="121" y="98"/>
                </a:lnTo>
                <a:lnTo>
                  <a:pt x="132" y="94"/>
                </a:lnTo>
                <a:lnTo>
                  <a:pt x="146" y="93"/>
                </a:lnTo>
                <a:lnTo>
                  <a:pt x="157" y="92"/>
                </a:lnTo>
                <a:lnTo>
                  <a:pt x="180" y="92"/>
                </a:lnTo>
                <a:lnTo>
                  <a:pt x="187" y="92"/>
                </a:lnTo>
                <a:lnTo>
                  <a:pt x="191" y="90"/>
                </a:lnTo>
                <a:lnTo>
                  <a:pt x="191" y="90"/>
                </a:lnTo>
                <a:lnTo>
                  <a:pt x="203" y="80"/>
                </a:lnTo>
                <a:lnTo>
                  <a:pt x="219" y="69"/>
                </a:lnTo>
                <a:lnTo>
                  <a:pt x="237" y="59"/>
                </a:lnTo>
                <a:lnTo>
                  <a:pt x="246" y="56"/>
                </a:lnTo>
                <a:lnTo>
                  <a:pt x="255" y="53"/>
                </a:lnTo>
                <a:lnTo>
                  <a:pt x="255" y="53"/>
                </a:lnTo>
                <a:lnTo>
                  <a:pt x="273" y="34"/>
                </a:lnTo>
                <a:lnTo>
                  <a:pt x="280" y="33"/>
                </a:lnTo>
                <a:lnTo>
                  <a:pt x="280" y="33"/>
                </a:lnTo>
                <a:lnTo>
                  <a:pt x="282" y="31"/>
                </a:lnTo>
                <a:lnTo>
                  <a:pt x="285" y="26"/>
                </a:lnTo>
                <a:lnTo>
                  <a:pt x="287" y="17"/>
                </a:lnTo>
                <a:lnTo>
                  <a:pt x="294" y="16"/>
                </a:lnTo>
                <a:lnTo>
                  <a:pt x="294" y="16"/>
                </a:lnTo>
                <a:lnTo>
                  <a:pt x="301" y="11"/>
                </a:lnTo>
                <a:lnTo>
                  <a:pt x="305" y="9"/>
                </a:lnTo>
                <a:lnTo>
                  <a:pt x="310" y="8"/>
                </a:lnTo>
                <a:lnTo>
                  <a:pt x="346" y="8"/>
                </a:lnTo>
                <a:lnTo>
                  <a:pt x="346" y="8"/>
                </a:lnTo>
                <a:lnTo>
                  <a:pt x="364" y="9"/>
                </a:lnTo>
                <a:lnTo>
                  <a:pt x="374" y="9"/>
                </a:lnTo>
                <a:lnTo>
                  <a:pt x="383" y="8"/>
                </a:lnTo>
                <a:lnTo>
                  <a:pt x="399" y="13"/>
                </a:lnTo>
                <a:lnTo>
                  <a:pt x="417" y="8"/>
                </a:lnTo>
                <a:lnTo>
                  <a:pt x="426" y="0"/>
                </a:lnTo>
                <a:lnTo>
                  <a:pt x="446" y="3"/>
                </a:lnTo>
                <a:lnTo>
                  <a:pt x="451" y="5"/>
                </a:lnTo>
                <a:lnTo>
                  <a:pt x="462" y="5"/>
                </a:lnTo>
                <a:lnTo>
                  <a:pt x="462" y="5"/>
                </a:lnTo>
                <a:lnTo>
                  <a:pt x="478" y="15"/>
                </a:lnTo>
                <a:lnTo>
                  <a:pt x="485" y="21"/>
                </a:lnTo>
                <a:lnTo>
                  <a:pt x="490" y="26"/>
                </a:lnTo>
                <a:lnTo>
                  <a:pt x="499" y="31"/>
                </a:lnTo>
                <a:lnTo>
                  <a:pt x="574" y="28"/>
                </a:lnTo>
                <a:lnTo>
                  <a:pt x="574" y="28"/>
                </a:lnTo>
                <a:lnTo>
                  <a:pt x="581" y="32"/>
                </a:lnTo>
                <a:lnTo>
                  <a:pt x="590" y="35"/>
                </a:lnTo>
                <a:lnTo>
                  <a:pt x="590" y="35"/>
                </a:lnTo>
                <a:lnTo>
                  <a:pt x="583" y="41"/>
                </a:lnTo>
                <a:lnTo>
                  <a:pt x="581" y="49"/>
                </a:lnTo>
                <a:lnTo>
                  <a:pt x="581" y="49"/>
                </a:lnTo>
                <a:lnTo>
                  <a:pt x="583" y="55"/>
                </a:lnTo>
                <a:lnTo>
                  <a:pt x="590" y="62"/>
                </a:lnTo>
                <a:lnTo>
                  <a:pt x="606" y="77"/>
                </a:lnTo>
                <a:lnTo>
                  <a:pt x="619" y="92"/>
                </a:lnTo>
                <a:lnTo>
                  <a:pt x="624" y="98"/>
                </a:lnTo>
                <a:lnTo>
                  <a:pt x="624" y="101"/>
                </a:lnTo>
                <a:lnTo>
                  <a:pt x="622" y="104"/>
                </a:lnTo>
                <a:lnTo>
                  <a:pt x="608" y="104"/>
                </a:lnTo>
                <a:lnTo>
                  <a:pt x="608" y="104"/>
                </a:lnTo>
                <a:lnTo>
                  <a:pt x="601" y="102"/>
                </a:lnTo>
                <a:lnTo>
                  <a:pt x="592" y="101"/>
                </a:lnTo>
                <a:lnTo>
                  <a:pt x="576" y="98"/>
                </a:lnTo>
                <a:lnTo>
                  <a:pt x="585" y="107"/>
                </a:lnTo>
                <a:lnTo>
                  <a:pt x="585" y="113"/>
                </a:lnTo>
                <a:lnTo>
                  <a:pt x="574" y="119"/>
                </a:lnTo>
                <a:lnTo>
                  <a:pt x="574" y="124"/>
                </a:lnTo>
                <a:lnTo>
                  <a:pt x="567" y="127"/>
                </a:lnTo>
                <a:lnTo>
                  <a:pt x="567" y="127"/>
                </a:lnTo>
                <a:lnTo>
                  <a:pt x="565" y="133"/>
                </a:lnTo>
                <a:lnTo>
                  <a:pt x="562" y="136"/>
                </a:lnTo>
                <a:lnTo>
                  <a:pt x="560" y="138"/>
                </a:lnTo>
                <a:lnTo>
                  <a:pt x="544" y="141"/>
                </a:lnTo>
                <a:lnTo>
                  <a:pt x="544" y="141"/>
                </a:lnTo>
                <a:lnTo>
                  <a:pt x="537" y="150"/>
                </a:lnTo>
                <a:lnTo>
                  <a:pt x="531" y="169"/>
                </a:lnTo>
                <a:lnTo>
                  <a:pt x="524" y="187"/>
                </a:lnTo>
                <a:lnTo>
                  <a:pt x="521" y="198"/>
                </a:lnTo>
                <a:lnTo>
                  <a:pt x="506" y="209"/>
                </a:lnTo>
                <a:lnTo>
                  <a:pt x="506" y="216"/>
                </a:lnTo>
                <a:lnTo>
                  <a:pt x="501" y="217"/>
                </a:lnTo>
                <a:lnTo>
                  <a:pt x="506" y="219"/>
                </a:lnTo>
                <a:lnTo>
                  <a:pt x="506" y="219"/>
                </a:lnTo>
                <a:lnTo>
                  <a:pt x="506" y="225"/>
                </a:lnTo>
                <a:lnTo>
                  <a:pt x="501" y="234"/>
                </a:lnTo>
                <a:lnTo>
                  <a:pt x="496" y="241"/>
                </a:lnTo>
                <a:lnTo>
                  <a:pt x="494" y="245"/>
                </a:lnTo>
                <a:lnTo>
                  <a:pt x="492" y="246"/>
                </a:lnTo>
                <a:lnTo>
                  <a:pt x="492" y="246"/>
                </a:lnTo>
                <a:lnTo>
                  <a:pt x="487" y="245"/>
                </a:lnTo>
                <a:lnTo>
                  <a:pt x="483" y="245"/>
                </a:lnTo>
                <a:lnTo>
                  <a:pt x="483" y="245"/>
                </a:lnTo>
                <a:lnTo>
                  <a:pt x="478" y="253"/>
                </a:lnTo>
                <a:lnTo>
                  <a:pt x="469" y="261"/>
                </a:lnTo>
                <a:lnTo>
                  <a:pt x="469" y="261"/>
                </a:lnTo>
                <a:lnTo>
                  <a:pt x="460" y="263"/>
                </a:lnTo>
                <a:lnTo>
                  <a:pt x="446" y="263"/>
                </a:lnTo>
                <a:lnTo>
                  <a:pt x="421" y="260"/>
                </a:lnTo>
                <a:lnTo>
                  <a:pt x="421" y="263"/>
                </a:lnTo>
                <a:lnTo>
                  <a:pt x="424" y="271"/>
                </a:lnTo>
                <a:lnTo>
                  <a:pt x="421" y="272"/>
                </a:lnTo>
                <a:lnTo>
                  <a:pt x="415" y="271"/>
                </a:lnTo>
                <a:lnTo>
                  <a:pt x="408" y="267"/>
                </a:lnTo>
                <a:lnTo>
                  <a:pt x="392" y="271"/>
                </a:lnTo>
                <a:lnTo>
                  <a:pt x="383" y="278"/>
                </a:lnTo>
                <a:lnTo>
                  <a:pt x="383" y="278"/>
                </a:lnTo>
                <a:lnTo>
                  <a:pt x="378" y="273"/>
                </a:lnTo>
                <a:lnTo>
                  <a:pt x="369" y="270"/>
                </a:lnTo>
                <a:lnTo>
                  <a:pt x="360" y="266"/>
                </a:lnTo>
                <a:lnTo>
                  <a:pt x="351" y="264"/>
                </a:lnTo>
                <a:lnTo>
                  <a:pt x="328" y="259"/>
                </a:lnTo>
                <a:lnTo>
                  <a:pt x="308" y="255"/>
                </a:lnTo>
                <a:lnTo>
                  <a:pt x="303" y="258"/>
                </a:lnTo>
                <a:lnTo>
                  <a:pt x="312" y="266"/>
                </a:lnTo>
                <a:lnTo>
                  <a:pt x="312" y="266"/>
                </a:lnTo>
                <a:lnTo>
                  <a:pt x="326" y="270"/>
                </a:lnTo>
                <a:lnTo>
                  <a:pt x="339" y="274"/>
                </a:lnTo>
                <a:lnTo>
                  <a:pt x="353" y="280"/>
                </a:lnTo>
                <a:lnTo>
                  <a:pt x="358" y="284"/>
                </a:lnTo>
                <a:lnTo>
                  <a:pt x="360" y="289"/>
                </a:lnTo>
                <a:lnTo>
                  <a:pt x="360" y="289"/>
                </a:lnTo>
                <a:lnTo>
                  <a:pt x="369" y="290"/>
                </a:lnTo>
                <a:lnTo>
                  <a:pt x="374" y="292"/>
                </a:lnTo>
                <a:lnTo>
                  <a:pt x="380" y="295"/>
                </a:lnTo>
                <a:lnTo>
                  <a:pt x="394" y="295"/>
                </a:lnTo>
                <a:lnTo>
                  <a:pt x="394" y="295"/>
                </a:lnTo>
                <a:lnTo>
                  <a:pt x="401" y="296"/>
                </a:lnTo>
                <a:lnTo>
                  <a:pt x="408" y="300"/>
                </a:lnTo>
                <a:lnTo>
                  <a:pt x="415" y="302"/>
                </a:lnTo>
                <a:lnTo>
                  <a:pt x="417" y="304"/>
                </a:lnTo>
                <a:lnTo>
                  <a:pt x="419" y="306"/>
                </a:lnTo>
                <a:lnTo>
                  <a:pt x="412" y="307"/>
                </a:lnTo>
                <a:lnTo>
                  <a:pt x="412" y="307"/>
                </a:lnTo>
                <a:lnTo>
                  <a:pt x="403" y="307"/>
                </a:lnTo>
                <a:lnTo>
                  <a:pt x="394" y="306"/>
                </a:lnTo>
                <a:lnTo>
                  <a:pt x="371" y="302"/>
                </a:lnTo>
                <a:lnTo>
                  <a:pt x="333" y="294"/>
                </a:lnTo>
                <a:lnTo>
                  <a:pt x="333" y="294"/>
                </a:lnTo>
                <a:lnTo>
                  <a:pt x="312" y="290"/>
                </a:lnTo>
                <a:lnTo>
                  <a:pt x="296" y="288"/>
                </a:lnTo>
                <a:lnTo>
                  <a:pt x="260" y="286"/>
                </a:lnTo>
                <a:lnTo>
                  <a:pt x="260" y="286"/>
                </a:lnTo>
                <a:lnTo>
                  <a:pt x="248" y="280"/>
                </a:lnTo>
                <a:lnTo>
                  <a:pt x="244" y="278"/>
                </a:lnTo>
                <a:lnTo>
                  <a:pt x="237" y="277"/>
                </a:lnTo>
                <a:lnTo>
                  <a:pt x="237" y="277"/>
                </a:lnTo>
                <a:lnTo>
                  <a:pt x="210" y="279"/>
                </a:lnTo>
                <a:lnTo>
                  <a:pt x="185" y="280"/>
                </a:lnTo>
                <a:lnTo>
                  <a:pt x="185" y="280"/>
                </a:lnTo>
                <a:lnTo>
                  <a:pt x="176" y="278"/>
                </a:lnTo>
                <a:lnTo>
                  <a:pt x="164" y="274"/>
                </a:lnTo>
                <a:lnTo>
                  <a:pt x="141" y="272"/>
                </a:lnTo>
                <a:lnTo>
                  <a:pt x="141" y="272"/>
                </a:lnTo>
                <a:lnTo>
                  <a:pt x="121" y="272"/>
                </a:lnTo>
                <a:lnTo>
                  <a:pt x="96" y="274"/>
                </a:lnTo>
                <a:lnTo>
                  <a:pt x="73" y="278"/>
                </a:lnTo>
                <a:lnTo>
                  <a:pt x="55" y="283"/>
                </a:lnTo>
                <a:lnTo>
                  <a:pt x="48" y="280"/>
                </a:lnTo>
                <a:lnTo>
                  <a:pt x="41" y="282"/>
                </a:lnTo>
                <a:lnTo>
                  <a:pt x="41" y="282"/>
                </a:lnTo>
                <a:lnTo>
                  <a:pt x="32" y="282"/>
                </a:lnTo>
                <a:lnTo>
                  <a:pt x="21" y="282"/>
                </a:lnTo>
                <a:lnTo>
                  <a:pt x="0" y="130"/>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65"/>
          <p:cNvSpPr>
            <a:spLocks/>
          </p:cNvSpPr>
          <p:nvPr/>
        </p:nvSpPr>
        <p:spPr bwMode="auto">
          <a:xfrm rot="16200000">
            <a:off x="4876044" y="2601345"/>
            <a:ext cx="1199905" cy="617922"/>
          </a:xfrm>
          <a:custGeom>
            <a:avLst/>
            <a:gdLst>
              <a:gd name="T0" fmla="*/ 767 w 788"/>
              <a:gd name="T1" fmla="*/ 40 h 233"/>
              <a:gd name="T2" fmla="*/ 744 w 788"/>
              <a:gd name="T3" fmla="*/ 53 h 233"/>
              <a:gd name="T4" fmla="*/ 722 w 788"/>
              <a:gd name="T5" fmla="*/ 65 h 233"/>
              <a:gd name="T6" fmla="*/ 697 w 788"/>
              <a:gd name="T7" fmla="*/ 69 h 233"/>
              <a:gd name="T8" fmla="*/ 669 w 788"/>
              <a:gd name="T9" fmla="*/ 64 h 233"/>
              <a:gd name="T10" fmla="*/ 651 w 788"/>
              <a:gd name="T11" fmla="*/ 60 h 233"/>
              <a:gd name="T12" fmla="*/ 624 w 788"/>
              <a:gd name="T13" fmla="*/ 45 h 233"/>
              <a:gd name="T14" fmla="*/ 617 w 788"/>
              <a:gd name="T15" fmla="*/ 25 h 233"/>
              <a:gd name="T16" fmla="*/ 585 w 788"/>
              <a:gd name="T17" fmla="*/ 19 h 233"/>
              <a:gd name="T18" fmla="*/ 572 w 788"/>
              <a:gd name="T19" fmla="*/ 28 h 233"/>
              <a:gd name="T20" fmla="*/ 551 w 788"/>
              <a:gd name="T21" fmla="*/ 28 h 233"/>
              <a:gd name="T22" fmla="*/ 508 w 788"/>
              <a:gd name="T23" fmla="*/ 18 h 233"/>
              <a:gd name="T24" fmla="*/ 476 w 788"/>
              <a:gd name="T25" fmla="*/ 8 h 233"/>
              <a:gd name="T26" fmla="*/ 460 w 788"/>
              <a:gd name="T27" fmla="*/ 3 h 233"/>
              <a:gd name="T28" fmla="*/ 444 w 788"/>
              <a:gd name="T29" fmla="*/ 0 h 233"/>
              <a:gd name="T30" fmla="*/ 412 w 788"/>
              <a:gd name="T31" fmla="*/ 4 h 233"/>
              <a:gd name="T32" fmla="*/ 385 w 788"/>
              <a:gd name="T33" fmla="*/ 6 h 233"/>
              <a:gd name="T34" fmla="*/ 321 w 788"/>
              <a:gd name="T35" fmla="*/ 40 h 233"/>
              <a:gd name="T36" fmla="*/ 314 w 788"/>
              <a:gd name="T37" fmla="*/ 45 h 233"/>
              <a:gd name="T38" fmla="*/ 267 w 788"/>
              <a:gd name="T39" fmla="*/ 54 h 233"/>
              <a:gd name="T40" fmla="*/ 257 w 788"/>
              <a:gd name="T41" fmla="*/ 58 h 233"/>
              <a:gd name="T42" fmla="*/ 260 w 788"/>
              <a:gd name="T43" fmla="*/ 82 h 233"/>
              <a:gd name="T44" fmla="*/ 241 w 788"/>
              <a:gd name="T45" fmla="*/ 82 h 233"/>
              <a:gd name="T46" fmla="*/ 212 w 788"/>
              <a:gd name="T47" fmla="*/ 82 h 233"/>
              <a:gd name="T48" fmla="*/ 189 w 788"/>
              <a:gd name="T49" fmla="*/ 72 h 233"/>
              <a:gd name="T50" fmla="*/ 169 w 788"/>
              <a:gd name="T51" fmla="*/ 72 h 233"/>
              <a:gd name="T52" fmla="*/ 135 w 788"/>
              <a:gd name="T53" fmla="*/ 92 h 233"/>
              <a:gd name="T54" fmla="*/ 96 w 788"/>
              <a:gd name="T55" fmla="*/ 124 h 233"/>
              <a:gd name="T56" fmla="*/ 75 w 788"/>
              <a:gd name="T57" fmla="*/ 126 h 233"/>
              <a:gd name="T58" fmla="*/ 59 w 788"/>
              <a:gd name="T59" fmla="*/ 132 h 233"/>
              <a:gd name="T60" fmla="*/ 39 w 788"/>
              <a:gd name="T61" fmla="*/ 127 h 233"/>
              <a:gd name="T62" fmla="*/ 7 w 788"/>
              <a:gd name="T63" fmla="*/ 143 h 233"/>
              <a:gd name="T64" fmla="*/ 5 w 788"/>
              <a:gd name="T65" fmla="*/ 147 h 233"/>
              <a:gd name="T66" fmla="*/ 37 w 788"/>
              <a:gd name="T67" fmla="*/ 157 h 233"/>
              <a:gd name="T68" fmla="*/ 16 w 788"/>
              <a:gd name="T69" fmla="*/ 181 h 233"/>
              <a:gd name="T70" fmla="*/ 46 w 788"/>
              <a:gd name="T71" fmla="*/ 187 h 233"/>
              <a:gd name="T72" fmla="*/ 66 w 788"/>
              <a:gd name="T73" fmla="*/ 186 h 233"/>
              <a:gd name="T74" fmla="*/ 80 w 788"/>
              <a:gd name="T75" fmla="*/ 208 h 233"/>
              <a:gd name="T76" fmla="*/ 94 w 788"/>
              <a:gd name="T77" fmla="*/ 206 h 233"/>
              <a:gd name="T78" fmla="*/ 105 w 788"/>
              <a:gd name="T79" fmla="*/ 205 h 233"/>
              <a:gd name="T80" fmla="*/ 119 w 788"/>
              <a:gd name="T81" fmla="*/ 207 h 233"/>
              <a:gd name="T82" fmla="*/ 125 w 788"/>
              <a:gd name="T83" fmla="*/ 207 h 233"/>
              <a:gd name="T84" fmla="*/ 137 w 788"/>
              <a:gd name="T85" fmla="*/ 207 h 233"/>
              <a:gd name="T86" fmla="*/ 171 w 788"/>
              <a:gd name="T87" fmla="*/ 211 h 233"/>
              <a:gd name="T88" fmla="*/ 189 w 788"/>
              <a:gd name="T89" fmla="*/ 214 h 233"/>
              <a:gd name="T90" fmla="*/ 219 w 788"/>
              <a:gd name="T91" fmla="*/ 224 h 233"/>
              <a:gd name="T92" fmla="*/ 257 w 788"/>
              <a:gd name="T93" fmla="*/ 233 h 233"/>
              <a:gd name="T94" fmla="*/ 301 w 788"/>
              <a:gd name="T95" fmla="*/ 228 h 233"/>
              <a:gd name="T96" fmla="*/ 328 w 788"/>
              <a:gd name="T97" fmla="*/ 226 h 233"/>
              <a:gd name="T98" fmla="*/ 348 w 788"/>
              <a:gd name="T99" fmla="*/ 228 h 233"/>
              <a:gd name="T100" fmla="*/ 685 w 788"/>
              <a:gd name="T101" fmla="*/ 210 h 233"/>
              <a:gd name="T102" fmla="*/ 767 w 788"/>
              <a:gd name="T103" fmla="*/ 19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8" h="233">
                <a:moveTo>
                  <a:pt x="788" y="192"/>
                </a:moveTo>
                <a:lnTo>
                  <a:pt x="767" y="40"/>
                </a:lnTo>
                <a:lnTo>
                  <a:pt x="767" y="40"/>
                </a:lnTo>
                <a:lnTo>
                  <a:pt x="760" y="42"/>
                </a:lnTo>
                <a:lnTo>
                  <a:pt x="756" y="46"/>
                </a:lnTo>
                <a:lnTo>
                  <a:pt x="744" y="53"/>
                </a:lnTo>
                <a:lnTo>
                  <a:pt x="733" y="54"/>
                </a:lnTo>
                <a:lnTo>
                  <a:pt x="722" y="65"/>
                </a:lnTo>
                <a:lnTo>
                  <a:pt x="722" y="65"/>
                </a:lnTo>
                <a:lnTo>
                  <a:pt x="708" y="67"/>
                </a:lnTo>
                <a:lnTo>
                  <a:pt x="697" y="69"/>
                </a:lnTo>
                <a:lnTo>
                  <a:pt x="697" y="69"/>
                </a:lnTo>
                <a:lnTo>
                  <a:pt x="688" y="69"/>
                </a:lnTo>
                <a:lnTo>
                  <a:pt x="678" y="67"/>
                </a:lnTo>
                <a:lnTo>
                  <a:pt x="669" y="64"/>
                </a:lnTo>
                <a:lnTo>
                  <a:pt x="665" y="60"/>
                </a:lnTo>
                <a:lnTo>
                  <a:pt x="651" y="60"/>
                </a:lnTo>
                <a:lnTo>
                  <a:pt x="651" y="60"/>
                </a:lnTo>
                <a:lnTo>
                  <a:pt x="638" y="55"/>
                </a:lnTo>
                <a:lnTo>
                  <a:pt x="631" y="49"/>
                </a:lnTo>
                <a:lnTo>
                  <a:pt x="624" y="45"/>
                </a:lnTo>
                <a:lnTo>
                  <a:pt x="622" y="39"/>
                </a:lnTo>
                <a:lnTo>
                  <a:pt x="619" y="29"/>
                </a:lnTo>
                <a:lnTo>
                  <a:pt x="617" y="25"/>
                </a:lnTo>
                <a:lnTo>
                  <a:pt x="612" y="23"/>
                </a:lnTo>
                <a:lnTo>
                  <a:pt x="599" y="18"/>
                </a:lnTo>
                <a:lnTo>
                  <a:pt x="585" y="19"/>
                </a:lnTo>
                <a:lnTo>
                  <a:pt x="585" y="19"/>
                </a:lnTo>
                <a:lnTo>
                  <a:pt x="576" y="25"/>
                </a:lnTo>
                <a:lnTo>
                  <a:pt x="572" y="28"/>
                </a:lnTo>
                <a:lnTo>
                  <a:pt x="565" y="29"/>
                </a:lnTo>
                <a:lnTo>
                  <a:pt x="565" y="29"/>
                </a:lnTo>
                <a:lnTo>
                  <a:pt x="551" y="28"/>
                </a:lnTo>
                <a:lnTo>
                  <a:pt x="535" y="25"/>
                </a:lnTo>
                <a:lnTo>
                  <a:pt x="521" y="22"/>
                </a:lnTo>
                <a:lnTo>
                  <a:pt x="508" y="18"/>
                </a:lnTo>
                <a:lnTo>
                  <a:pt x="499" y="10"/>
                </a:lnTo>
                <a:lnTo>
                  <a:pt x="487" y="6"/>
                </a:lnTo>
                <a:lnTo>
                  <a:pt x="476" y="8"/>
                </a:lnTo>
                <a:lnTo>
                  <a:pt x="465" y="4"/>
                </a:lnTo>
                <a:lnTo>
                  <a:pt x="465" y="4"/>
                </a:lnTo>
                <a:lnTo>
                  <a:pt x="460" y="3"/>
                </a:lnTo>
                <a:lnTo>
                  <a:pt x="453" y="3"/>
                </a:lnTo>
                <a:lnTo>
                  <a:pt x="449" y="2"/>
                </a:lnTo>
                <a:lnTo>
                  <a:pt x="444" y="0"/>
                </a:lnTo>
                <a:lnTo>
                  <a:pt x="444" y="0"/>
                </a:lnTo>
                <a:lnTo>
                  <a:pt x="428" y="2"/>
                </a:lnTo>
                <a:lnTo>
                  <a:pt x="412" y="4"/>
                </a:lnTo>
                <a:lnTo>
                  <a:pt x="399" y="6"/>
                </a:lnTo>
                <a:lnTo>
                  <a:pt x="385" y="6"/>
                </a:lnTo>
                <a:lnTo>
                  <a:pt x="385" y="6"/>
                </a:lnTo>
                <a:lnTo>
                  <a:pt x="367" y="15"/>
                </a:lnTo>
                <a:lnTo>
                  <a:pt x="351" y="23"/>
                </a:lnTo>
                <a:lnTo>
                  <a:pt x="321" y="40"/>
                </a:lnTo>
                <a:lnTo>
                  <a:pt x="321" y="40"/>
                </a:lnTo>
                <a:lnTo>
                  <a:pt x="319" y="43"/>
                </a:lnTo>
                <a:lnTo>
                  <a:pt x="314" y="45"/>
                </a:lnTo>
                <a:lnTo>
                  <a:pt x="314" y="45"/>
                </a:lnTo>
                <a:lnTo>
                  <a:pt x="285" y="51"/>
                </a:lnTo>
                <a:lnTo>
                  <a:pt x="267" y="54"/>
                </a:lnTo>
                <a:lnTo>
                  <a:pt x="260" y="55"/>
                </a:lnTo>
                <a:lnTo>
                  <a:pt x="257" y="58"/>
                </a:lnTo>
                <a:lnTo>
                  <a:pt x="257" y="58"/>
                </a:lnTo>
                <a:lnTo>
                  <a:pt x="267" y="63"/>
                </a:lnTo>
                <a:lnTo>
                  <a:pt x="273" y="67"/>
                </a:lnTo>
                <a:lnTo>
                  <a:pt x="260" y="82"/>
                </a:lnTo>
                <a:lnTo>
                  <a:pt x="251" y="83"/>
                </a:lnTo>
                <a:lnTo>
                  <a:pt x="251" y="83"/>
                </a:lnTo>
                <a:lnTo>
                  <a:pt x="241" y="82"/>
                </a:lnTo>
                <a:lnTo>
                  <a:pt x="232" y="80"/>
                </a:lnTo>
                <a:lnTo>
                  <a:pt x="221" y="80"/>
                </a:lnTo>
                <a:lnTo>
                  <a:pt x="212" y="82"/>
                </a:lnTo>
                <a:lnTo>
                  <a:pt x="212" y="82"/>
                </a:lnTo>
                <a:lnTo>
                  <a:pt x="198" y="74"/>
                </a:lnTo>
                <a:lnTo>
                  <a:pt x="189" y="72"/>
                </a:lnTo>
                <a:lnTo>
                  <a:pt x="182" y="70"/>
                </a:lnTo>
                <a:lnTo>
                  <a:pt x="182" y="70"/>
                </a:lnTo>
                <a:lnTo>
                  <a:pt x="169" y="72"/>
                </a:lnTo>
                <a:lnTo>
                  <a:pt x="157" y="77"/>
                </a:lnTo>
                <a:lnTo>
                  <a:pt x="146" y="84"/>
                </a:lnTo>
                <a:lnTo>
                  <a:pt x="135" y="92"/>
                </a:lnTo>
                <a:lnTo>
                  <a:pt x="114" y="110"/>
                </a:lnTo>
                <a:lnTo>
                  <a:pt x="105" y="118"/>
                </a:lnTo>
                <a:lnTo>
                  <a:pt x="96" y="124"/>
                </a:lnTo>
                <a:lnTo>
                  <a:pt x="96" y="124"/>
                </a:lnTo>
                <a:lnTo>
                  <a:pt x="87" y="125"/>
                </a:lnTo>
                <a:lnTo>
                  <a:pt x="75" y="126"/>
                </a:lnTo>
                <a:lnTo>
                  <a:pt x="66" y="128"/>
                </a:lnTo>
                <a:lnTo>
                  <a:pt x="59" y="132"/>
                </a:lnTo>
                <a:lnTo>
                  <a:pt x="59" y="132"/>
                </a:lnTo>
                <a:lnTo>
                  <a:pt x="53" y="131"/>
                </a:lnTo>
                <a:lnTo>
                  <a:pt x="48" y="129"/>
                </a:lnTo>
                <a:lnTo>
                  <a:pt x="39" y="127"/>
                </a:lnTo>
                <a:lnTo>
                  <a:pt x="0" y="139"/>
                </a:lnTo>
                <a:lnTo>
                  <a:pt x="0" y="139"/>
                </a:lnTo>
                <a:lnTo>
                  <a:pt x="7" y="143"/>
                </a:lnTo>
                <a:lnTo>
                  <a:pt x="9" y="145"/>
                </a:lnTo>
                <a:lnTo>
                  <a:pt x="9" y="146"/>
                </a:lnTo>
                <a:lnTo>
                  <a:pt x="5" y="147"/>
                </a:lnTo>
                <a:lnTo>
                  <a:pt x="30" y="150"/>
                </a:lnTo>
                <a:lnTo>
                  <a:pt x="37" y="157"/>
                </a:lnTo>
                <a:lnTo>
                  <a:pt x="37" y="157"/>
                </a:lnTo>
                <a:lnTo>
                  <a:pt x="34" y="164"/>
                </a:lnTo>
                <a:lnTo>
                  <a:pt x="30" y="170"/>
                </a:lnTo>
                <a:lnTo>
                  <a:pt x="16" y="181"/>
                </a:lnTo>
                <a:lnTo>
                  <a:pt x="23" y="189"/>
                </a:lnTo>
                <a:lnTo>
                  <a:pt x="23" y="189"/>
                </a:lnTo>
                <a:lnTo>
                  <a:pt x="46" y="187"/>
                </a:lnTo>
                <a:lnTo>
                  <a:pt x="57" y="186"/>
                </a:lnTo>
                <a:lnTo>
                  <a:pt x="66" y="186"/>
                </a:lnTo>
                <a:lnTo>
                  <a:pt x="66" y="186"/>
                </a:lnTo>
                <a:lnTo>
                  <a:pt x="71" y="190"/>
                </a:lnTo>
                <a:lnTo>
                  <a:pt x="75" y="196"/>
                </a:lnTo>
                <a:lnTo>
                  <a:pt x="80" y="208"/>
                </a:lnTo>
                <a:lnTo>
                  <a:pt x="84" y="210"/>
                </a:lnTo>
                <a:lnTo>
                  <a:pt x="84" y="210"/>
                </a:lnTo>
                <a:lnTo>
                  <a:pt x="94" y="206"/>
                </a:lnTo>
                <a:lnTo>
                  <a:pt x="98" y="204"/>
                </a:lnTo>
                <a:lnTo>
                  <a:pt x="103" y="202"/>
                </a:lnTo>
                <a:lnTo>
                  <a:pt x="105" y="205"/>
                </a:lnTo>
                <a:lnTo>
                  <a:pt x="105" y="205"/>
                </a:lnTo>
                <a:lnTo>
                  <a:pt x="116" y="206"/>
                </a:lnTo>
                <a:lnTo>
                  <a:pt x="119" y="207"/>
                </a:lnTo>
                <a:lnTo>
                  <a:pt x="123" y="208"/>
                </a:lnTo>
                <a:lnTo>
                  <a:pt x="123" y="208"/>
                </a:lnTo>
                <a:lnTo>
                  <a:pt x="125" y="207"/>
                </a:lnTo>
                <a:lnTo>
                  <a:pt x="130" y="207"/>
                </a:lnTo>
                <a:lnTo>
                  <a:pt x="137" y="207"/>
                </a:lnTo>
                <a:lnTo>
                  <a:pt x="137" y="207"/>
                </a:lnTo>
                <a:lnTo>
                  <a:pt x="148" y="207"/>
                </a:lnTo>
                <a:lnTo>
                  <a:pt x="160" y="210"/>
                </a:lnTo>
                <a:lnTo>
                  <a:pt x="171" y="211"/>
                </a:lnTo>
                <a:lnTo>
                  <a:pt x="185" y="211"/>
                </a:lnTo>
                <a:lnTo>
                  <a:pt x="185" y="211"/>
                </a:lnTo>
                <a:lnTo>
                  <a:pt x="189" y="214"/>
                </a:lnTo>
                <a:lnTo>
                  <a:pt x="198" y="218"/>
                </a:lnTo>
                <a:lnTo>
                  <a:pt x="207" y="222"/>
                </a:lnTo>
                <a:lnTo>
                  <a:pt x="219" y="224"/>
                </a:lnTo>
                <a:lnTo>
                  <a:pt x="239" y="228"/>
                </a:lnTo>
                <a:lnTo>
                  <a:pt x="257" y="233"/>
                </a:lnTo>
                <a:lnTo>
                  <a:pt x="257" y="233"/>
                </a:lnTo>
                <a:lnTo>
                  <a:pt x="273" y="232"/>
                </a:lnTo>
                <a:lnTo>
                  <a:pt x="287" y="230"/>
                </a:lnTo>
                <a:lnTo>
                  <a:pt x="301" y="228"/>
                </a:lnTo>
                <a:lnTo>
                  <a:pt x="314" y="224"/>
                </a:lnTo>
                <a:lnTo>
                  <a:pt x="314" y="224"/>
                </a:lnTo>
                <a:lnTo>
                  <a:pt x="328" y="226"/>
                </a:lnTo>
                <a:lnTo>
                  <a:pt x="337" y="226"/>
                </a:lnTo>
                <a:lnTo>
                  <a:pt x="344" y="225"/>
                </a:lnTo>
                <a:lnTo>
                  <a:pt x="348" y="228"/>
                </a:lnTo>
                <a:lnTo>
                  <a:pt x="681" y="213"/>
                </a:lnTo>
                <a:lnTo>
                  <a:pt x="685" y="210"/>
                </a:lnTo>
                <a:lnTo>
                  <a:pt x="685" y="210"/>
                </a:lnTo>
                <a:lnTo>
                  <a:pt x="701" y="206"/>
                </a:lnTo>
                <a:lnTo>
                  <a:pt x="735" y="200"/>
                </a:lnTo>
                <a:lnTo>
                  <a:pt x="767" y="194"/>
                </a:lnTo>
                <a:lnTo>
                  <a:pt x="788" y="192"/>
                </a:lnTo>
                <a:lnTo>
                  <a:pt x="788" y="192"/>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66"/>
          <p:cNvSpPr>
            <a:spLocks/>
          </p:cNvSpPr>
          <p:nvPr/>
        </p:nvSpPr>
        <p:spPr bwMode="auto">
          <a:xfrm rot="16200000">
            <a:off x="5673692" y="1709176"/>
            <a:ext cx="901451" cy="599358"/>
          </a:xfrm>
          <a:custGeom>
            <a:avLst/>
            <a:gdLst>
              <a:gd name="T0" fmla="*/ 20 w 592"/>
              <a:gd name="T1" fmla="*/ 113 h 226"/>
              <a:gd name="T2" fmla="*/ 48 w 592"/>
              <a:gd name="T3" fmla="*/ 186 h 226"/>
              <a:gd name="T4" fmla="*/ 107 w 592"/>
              <a:gd name="T5" fmla="*/ 197 h 226"/>
              <a:gd name="T6" fmla="*/ 139 w 592"/>
              <a:gd name="T7" fmla="*/ 210 h 226"/>
              <a:gd name="T8" fmla="*/ 157 w 592"/>
              <a:gd name="T9" fmla="*/ 210 h 226"/>
              <a:gd name="T10" fmla="*/ 180 w 592"/>
              <a:gd name="T11" fmla="*/ 216 h 226"/>
              <a:gd name="T12" fmla="*/ 171 w 592"/>
              <a:gd name="T13" fmla="*/ 221 h 226"/>
              <a:gd name="T14" fmla="*/ 177 w 592"/>
              <a:gd name="T15" fmla="*/ 226 h 226"/>
              <a:gd name="T16" fmla="*/ 207 w 592"/>
              <a:gd name="T17" fmla="*/ 225 h 226"/>
              <a:gd name="T18" fmla="*/ 232 w 592"/>
              <a:gd name="T19" fmla="*/ 226 h 226"/>
              <a:gd name="T20" fmla="*/ 291 w 592"/>
              <a:gd name="T21" fmla="*/ 216 h 226"/>
              <a:gd name="T22" fmla="*/ 369 w 592"/>
              <a:gd name="T23" fmla="*/ 189 h 226"/>
              <a:gd name="T24" fmla="*/ 334 w 592"/>
              <a:gd name="T25" fmla="*/ 170 h 226"/>
              <a:gd name="T26" fmla="*/ 293 w 592"/>
              <a:gd name="T27" fmla="*/ 153 h 226"/>
              <a:gd name="T28" fmla="*/ 303 w 592"/>
              <a:gd name="T29" fmla="*/ 144 h 226"/>
              <a:gd name="T30" fmla="*/ 341 w 592"/>
              <a:gd name="T31" fmla="*/ 141 h 226"/>
              <a:gd name="T32" fmla="*/ 353 w 592"/>
              <a:gd name="T33" fmla="*/ 147 h 226"/>
              <a:gd name="T34" fmla="*/ 366 w 592"/>
              <a:gd name="T35" fmla="*/ 156 h 226"/>
              <a:gd name="T36" fmla="*/ 387 w 592"/>
              <a:gd name="T37" fmla="*/ 159 h 226"/>
              <a:gd name="T38" fmla="*/ 405 w 592"/>
              <a:gd name="T39" fmla="*/ 166 h 226"/>
              <a:gd name="T40" fmla="*/ 446 w 592"/>
              <a:gd name="T41" fmla="*/ 167 h 226"/>
              <a:gd name="T42" fmla="*/ 460 w 592"/>
              <a:gd name="T43" fmla="*/ 165 h 226"/>
              <a:gd name="T44" fmla="*/ 492 w 592"/>
              <a:gd name="T45" fmla="*/ 154 h 226"/>
              <a:gd name="T46" fmla="*/ 507 w 592"/>
              <a:gd name="T47" fmla="*/ 162 h 226"/>
              <a:gd name="T48" fmla="*/ 551 w 592"/>
              <a:gd name="T49" fmla="*/ 136 h 226"/>
              <a:gd name="T50" fmla="*/ 569 w 592"/>
              <a:gd name="T51" fmla="*/ 111 h 226"/>
              <a:gd name="T52" fmla="*/ 583 w 592"/>
              <a:gd name="T53" fmla="*/ 88 h 226"/>
              <a:gd name="T54" fmla="*/ 587 w 592"/>
              <a:gd name="T55" fmla="*/ 80 h 226"/>
              <a:gd name="T56" fmla="*/ 580 w 592"/>
              <a:gd name="T57" fmla="*/ 72 h 226"/>
              <a:gd name="T58" fmla="*/ 544 w 592"/>
              <a:gd name="T59" fmla="*/ 67 h 226"/>
              <a:gd name="T60" fmla="*/ 530 w 592"/>
              <a:gd name="T61" fmla="*/ 70 h 226"/>
              <a:gd name="T62" fmla="*/ 519 w 592"/>
              <a:gd name="T63" fmla="*/ 61 h 226"/>
              <a:gd name="T64" fmla="*/ 498 w 592"/>
              <a:gd name="T65" fmla="*/ 54 h 226"/>
              <a:gd name="T66" fmla="*/ 466 w 592"/>
              <a:gd name="T67" fmla="*/ 55 h 226"/>
              <a:gd name="T68" fmla="*/ 455 w 592"/>
              <a:gd name="T69" fmla="*/ 43 h 226"/>
              <a:gd name="T70" fmla="*/ 492 w 592"/>
              <a:gd name="T71" fmla="*/ 44 h 226"/>
              <a:gd name="T72" fmla="*/ 492 w 592"/>
              <a:gd name="T73" fmla="*/ 40 h 226"/>
              <a:gd name="T74" fmla="*/ 466 w 592"/>
              <a:gd name="T75" fmla="*/ 36 h 226"/>
              <a:gd name="T76" fmla="*/ 460 w 592"/>
              <a:gd name="T77" fmla="*/ 30 h 226"/>
              <a:gd name="T78" fmla="*/ 439 w 592"/>
              <a:gd name="T79" fmla="*/ 20 h 226"/>
              <a:gd name="T80" fmla="*/ 419 w 592"/>
              <a:gd name="T81" fmla="*/ 13 h 226"/>
              <a:gd name="T82" fmla="*/ 359 w 592"/>
              <a:gd name="T83" fmla="*/ 11 h 226"/>
              <a:gd name="T84" fmla="*/ 328 w 592"/>
              <a:gd name="T85" fmla="*/ 2 h 226"/>
              <a:gd name="T86" fmla="*/ 305 w 592"/>
              <a:gd name="T87" fmla="*/ 5 h 226"/>
              <a:gd name="T88" fmla="*/ 266 w 592"/>
              <a:gd name="T89" fmla="*/ 6 h 226"/>
              <a:gd name="T90" fmla="*/ 173 w 592"/>
              <a:gd name="T91" fmla="*/ 26 h 226"/>
              <a:gd name="T92" fmla="*/ 139 w 592"/>
              <a:gd name="T93" fmla="*/ 31 h 226"/>
              <a:gd name="T94" fmla="*/ 130 w 592"/>
              <a:gd name="T95" fmla="*/ 29 h 226"/>
              <a:gd name="T96" fmla="*/ 59 w 592"/>
              <a:gd name="T97" fmla="*/ 20 h 226"/>
              <a:gd name="T98" fmla="*/ 14 w 592"/>
              <a:gd name="T99" fmla="*/ 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2" h="226">
                <a:moveTo>
                  <a:pt x="0" y="0"/>
                </a:moveTo>
                <a:lnTo>
                  <a:pt x="25" y="112"/>
                </a:lnTo>
                <a:lnTo>
                  <a:pt x="20" y="113"/>
                </a:lnTo>
                <a:lnTo>
                  <a:pt x="39" y="185"/>
                </a:lnTo>
                <a:lnTo>
                  <a:pt x="39" y="185"/>
                </a:lnTo>
                <a:lnTo>
                  <a:pt x="48" y="186"/>
                </a:lnTo>
                <a:lnTo>
                  <a:pt x="61" y="190"/>
                </a:lnTo>
                <a:lnTo>
                  <a:pt x="86" y="197"/>
                </a:lnTo>
                <a:lnTo>
                  <a:pt x="107" y="197"/>
                </a:lnTo>
                <a:lnTo>
                  <a:pt x="107" y="197"/>
                </a:lnTo>
                <a:lnTo>
                  <a:pt x="125" y="201"/>
                </a:lnTo>
                <a:lnTo>
                  <a:pt x="139" y="210"/>
                </a:lnTo>
                <a:lnTo>
                  <a:pt x="139" y="210"/>
                </a:lnTo>
                <a:lnTo>
                  <a:pt x="148" y="210"/>
                </a:lnTo>
                <a:lnTo>
                  <a:pt x="157" y="210"/>
                </a:lnTo>
                <a:lnTo>
                  <a:pt x="173" y="211"/>
                </a:lnTo>
                <a:lnTo>
                  <a:pt x="180" y="216"/>
                </a:lnTo>
                <a:lnTo>
                  <a:pt x="180" y="216"/>
                </a:lnTo>
                <a:lnTo>
                  <a:pt x="173" y="219"/>
                </a:lnTo>
                <a:lnTo>
                  <a:pt x="171" y="221"/>
                </a:lnTo>
                <a:lnTo>
                  <a:pt x="171" y="221"/>
                </a:lnTo>
                <a:lnTo>
                  <a:pt x="173" y="223"/>
                </a:lnTo>
                <a:lnTo>
                  <a:pt x="177" y="226"/>
                </a:lnTo>
                <a:lnTo>
                  <a:pt x="177" y="226"/>
                </a:lnTo>
                <a:lnTo>
                  <a:pt x="184" y="226"/>
                </a:lnTo>
                <a:lnTo>
                  <a:pt x="191" y="226"/>
                </a:lnTo>
                <a:lnTo>
                  <a:pt x="207" y="225"/>
                </a:lnTo>
                <a:lnTo>
                  <a:pt x="207" y="225"/>
                </a:lnTo>
                <a:lnTo>
                  <a:pt x="218" y="226"/>
                </a:lnTo>
                <a:lnTo>
                  <a:pt x="232" y="226"/>
                </a:lnTo>
                <a:lnTo>
                  <a:pt x="232" y="226"/>
                </a:lnTo>
                <a:lnTo>
                  <a:pt x="253" y="222"/>
                </a:lnTo>
                <a:lnTo>
                  <a:pt x="291" y="216"/>
                </a:lnTo>
                <a:lnTo>
                  <a:pt x="330" y="210"/>
                </a:lnTo>
                <a:lnTo>
                  <a:pt x="359" y="204"/>
                </a:lnTo>
                <a:lnTo>
                  <a:pt x="369" y="189"/>
                </a:lnTo>
                <a:lnTo>
                  <a:pt x="369" y="189"/>
                </a:lnTo>
                <a:lnTo>
                  <a:pt x="355" y="178"/>
                </a:lnTo>
                <a:lnTo>
                  <a:pt x="334" y="170"/>
                </a:lnTo>
                <a:lnTo>
                  <a:pt x="314" y="162"/>
                </a:lnTo>
                <a:lnTo>
                  <a:pt x="293" y="155"/>
                </a:lnTo>
                <a:lnTo>
                  <a:pt x="293" y="153"/>
                </a:lnTo>
                <a:lnTo>
                  <a:pt x="293" y="153"/>
                </a:lnTo>
                <a:lnTo>
                  <a:pt x="296" y="149"/>
                </a:lnTo>
                <a:lnTo>
                  <a:pt x="303" y="144"/>
                </a:lnTo>
                <a:lnTo>
                  <a:pt x="309" y="141"/>
                </a:lnTo>
                <a:lnTo>
                  <a:pt x="319" y="140"/>
                </a:lnTo>
                <a:lnTo>
                  <a:pt x="341" y="141"/>
                </a:lnTo>
                <a:lnTo>
                  <a:pt x="341" y="141"/>
                </a:lnTo>
                <a:lnTo>
                  <a:pt x="348" y="143"/>
                </a:lnTo>
                <a:lnTo>
                  <a:pt x="353" y="147"/>
                </a:lnTo>
                <a:lnTo>
                  <a:pt x="362" y="154"/>
                </a:lnTo>
                <a:lnTo>
                  <a:pt x="362" y="154"/>
                </a:lnTo>
                <a:lnTo>
                  <a:pt x="366" y="156"/>
                </a:lnTo>
                <a:lnTo>
                  <a:pt x="373" y="156"/>
                </a:lnTo>
                <a:lnTo>
                  <a:pt x="387" y="159"/>
                </a:lnTo>
                <a:lnTo>
                  <a:pt x="387" y="159"/>
                </a:lnTo>
                <a:lnTo>
                  <a:pt x="391" y="161"/>
                </a:lnTo>
                <a:lnTo>
                  <a:pt x="398" y="164"/>
                </a:lnTo>
                <a:lnTo>
                  <a:pt x="405" y="166"/>
                </a:lnTo>
                <a:lnTo>
                  <a:pt x="414" y="167"/>
                </a:lnTo>
                <a:lnTo>
                  <a:pt x="430" y="167"/>
                </a:lnTo>
                <a:lnTo>
                  <a:pt x="446" y="167"/>
                </a:lnTo>
                <a:lnTo>
                  <a:pt x="446" y="167"/>
                </a:lnTo>
                <a:lnTo>
                  <a:pt x="453" y="167"/>
                </a:lnTo>
                <a:lnTo>
                  <a:pt x="460" y="165"/>
                </a:lnTo>
                <a:lnTo>
                  <a:pt x="471" y="161"/>
                </a:lnTo>
                <a:lnTo>
                  <a:pt x="482" y="156"/>
                </a:lnTo>
                <a:lnTo>
                  <a:pt x="492" y="154"/>
                </a:lnTo>
                <a:lnTo>
                  <a:pt x="503" y="155"/>
                </a:lnTo>
                <a:lnTo>
                  <a:pt x="505" y="161"/>
                </a:lnTo>
                <a:lnTo>
                  <a:pt x="507" y="162"/>
                </a:lnTo>
                <a:lnTo>
                  <a:pt x="535" y="155"/>
                </a:lnTo>
                <a:lnTo>
                  <a:pt x="535" y="155"/>
                </a:lnTo>
                <a:lnTo>
                  <a:pt x="551" y="136"/>
                </a:lnTo>
                <a:lnTo>
                  <a:pt x="558" y="125"/>
                </a:lnTo>
                <a:lnTo>
                  <a:pt x="560" y="116"/>
                </a:lnTo>
                <a:lnTo>
                  <a:pt x="569" y="111"/>
                </a:lnTo>
                <a:lnTo>
                  <a:pt x="569" y="111"/>
                </a:lnTo>
                <a:lnTo>
                  <a:pt x="578" y="95"/>
                </a:lnTo>
                <a:lnTo>
                  <a:pt x="583" y="88"/>
                </a:lnTo>
                <a:lnTo>
                  <a:pt x="592" y="82"/>
                </a:lnTo>
                <a:lnTo>
                  <a:pt x="592" y="82"/>
                </a:lnTo>
                <a:lnTo>
                  <a:pt x="587" y="80"/>
                </a:lnTo>
                <a:lnTo>
                  <a:pt x="583" y="78"/>
                </a:lnTo>
                <a:lnTo>
                  <a:pt x="580" y="72"/>
                </a:lnTo>
                <a:lnTo>
                  <a:pt x="580" y="72"/>
                </a:lnTo>
                <a:lnTo>
                  <a:pt x="571" y="69"/>
                </a:lnTo>
                <a:lnTo>
                  <a:pt x="562" y="68"/>
                </a:lnTo>
                <a:lnTo>
                  <a:pt x="544" y="67"/>
                </a:lnTo>
                <a:lnTo>
                  <a:pt x="539" y="67"/>
                </a:lnTo>
                <a:lnTo>
                  <a:pt x="537" y="69"/>
                </a:lnTo>
                <a:lnTo>
                  <a:pt x="530" y="70"/>
                </a:lnTo>
                <a:lnTo>
                  <a:pt x="530" y="70"/>
                </a:lnTo>
                <a:lnTo>
                  <a:pt x="526" y="66"/>
                </a:lnTo>
                <a:lnTo>
                  <a:pt x="519" y="61"/>
                </a:lnTo>
                <a:lnTo>
                  <a:pt x="514" y="57"/>
                </a:lnTo>
                <a:lnTo>
                  <a:pt x="507" y="55"/>
                </a:lnTo>
                <a:lnTo>
                  <a:pt x="498" y="54"/>
                </a:lnTo>
                <a:lnTo>
                  <a:pt x="489" y="54"/>
                </a:lnTo>
                <a:lnTo>
                  <a:pt x="478" y="54"/>
                </a:lnTo>
                <a:lnTo>
                  <a:pt x="466" y="55"/>
                </a:lnTo>
                <a:lnTo>
                  <a:pt x="451" y="50"/>
                </a:lnTo>
                <a:lnTo>
                  <a:pt x="444" y="44"/>
                </a:lnTo>
                <a:lnTo>
                  <a:pt x="455" y="43"/>
                </a:lnTo>
                <a:lnTo>
                  <a:pt x="469" y="45"/>
                </a:lnTo>
                <a:lnTo>
                  <a:pt x="485" y="43"/>
                </a:lnTo>
                <a:lnTo>
                  <a:pt x="492" y="44"/>
                </a:lnTo>
                <a:lnTo>
                  <a:pt x="494" y="43"/>
                </a:lnTo>
                <a:lnTo>
                  <a:pt x="492" y="40"/>
                </a:lnTo>
                <a:lnTo>
                  <a:pt x="492" y="40"/>
                </a:lnTo>
                <a:lnTo>
                  <a:pt x="485" y="38"/>
                </a:lnTo>
                <a:lnTo>
                  <a:pt x="476" y="37"/>
                </a:lnTo>
                <a:lnTo>
                  <a:pt x="466" y="36"/>
                </a:lnTo>
                <a:lnTo>
                  <a:pt x="460" y="33"/>
                </a:lnTo>
                <a:lnTo>
                  <a:pt x="460" y="30"/>
                </a:lnTo>
                <a:lnTo>
                  <a:pt x="460" y="30"/>
                </a:lnTo>
                <a:lnTo>
                  <a:pt x="455" y="26"/>
                </a:lnTo>
                <a:lnTo>
                  <a:pt x="448" y="23"/>
                </a:lnTo>
                <a:lnTo>
                  <a:pt x="439" y="20"/>
                </a:lnTo>
                <a:lnTo>
                  <a:pt x="430" y="19"/>
                </a:lnTo>
                <a:lnTo>
                  <a:pt x="419" y="13"/>
                </a:lnTo>
                <a:lnTo>
                  <a:pt x="419" y="13"/>
                </a:lnTo>
                <a:lnTo>
                  <a:pt x="396" y="13"/>
                </a:lnTo>
                <a:lnTo>
                  <a:pt x="371" y="12"/>
                </a:lnTo>
                <a:lnTo>
                  <a:pt x="359" y="11"/>
                </a:lnTo>
                <a:lnTo>
                  <a:pt x="348" y="9"/>
                </a:lnTo>
                <a:lnTo>
                  <a:pt x="337" y="6"/>
                </a:lnTo>
                <a:lnTo>
                  <a:pt x="328" y="2"/>
                </a:lnTo>
                <a:lnTo>
                  <a:pt x="328" y="2"/>
                </a:lnTo>
                <a:lnTo>
                  <a:pt x="319" y="3"/>
                </a:lnTo>
                <a:lnTo>
                  <a:pt x="305" y="5"/>
                </a:lnTo>
                <a:lnTo>
                  <a:pt x="284" y="8"/>
                </a:lnTo>
                <a:lnTo>
                  <a:pt x="266" y="6"/>
                </a:lnTo>
                <a:lnTo>
                  <a:pt x="266" y="6"/>
                </a:lnTo>
                <a:lnTo>
                  <a:pt x="239" y="13"/>
                </a:lnTo>
                <a:lnTo>
                  <a:pt x="207" y="20"/>
                </a:lnTo>
                <a:lnTo>
                  <a:pt x="173" y="26"/>
                </a:lnTo>
                <a:lnTo>
                  <a:pt x="159" y="27"/>
                </a:lnTo>
                <a:lnTo>
                  <a:pt x="146" y="27"/>
                </a:lnTo>
                <a:lnTo>
                  <a:pt x="139" y="31"/>
                </a:lnTo>
                <a:lnTo>
                  <a:pt x="134" y="31"/>
                </a:lnTo>
                <a:lnTo>
                  <a:pt x="134" y="31"/>
                </a:lnTo>
                <a:lnTo>
                  <a:pt x="130" y="29"/>
                </a:lnTo>
                <a:lnTo>
                  <a:pt x="130" y="29"/>
                </a:lnTo>
                <a:lnTo>
                  <a:pt x="93" y="25"/>
                </a:lnTo>
                <a:lnTo>
                  <a:pt x="59" y="20"/>
                </a:lnTo>
                <a:lnTo>
                  <a:pt x="43" y="17"/>
                </a:lnTo>
                <a:lnTo>
                  <a:pt x="27" y="12"/>
                </a:lnTo>
                <a:lnTo>
                  <a:pt x="14" y="7"/>
                </a:lnTo>
                <a:lnTo>
                  <a:pt x="0" y="0"/>
                </a:lnTo>
                <a:lnTo>
                  <a:pt x="0" y="0"/>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67"/>
          <p:cNvSpPr>
            <a:spLocks/>
          </p:cNvSpPr>
          <p:nvPr/>
        </p:nvSpPr>
        <p:spPr bwMode="auto">
          <a:xfrm rot="16200000">
            <a:off x="5475167" y="1035621"/>
            <a:ext cx="505544" cy="941469"/>
          </a:xfrm>
          <a:custGeom>
            <a:avLst/>
            <a:gdLst>
              <a:gd name="T0" fmla="*/ 202 w 332"/>
              <a:gd name="T1" fmla="*/ 14 h 355"/>
              <a:gd name="T2" fmla="*/ 230 w 332"/>
              <a:gd name="T3" fmla="*/ 38 h 355"/>
              <a:gd name="T4" fmla="*/ 266 w 332"/>
              <a:gd name="T5" fmla="*/ 72 h 355"/>
              <a:gd name="T6" fmla="*/ 291 w 332"/>
              <a:gd name="T7" fmla="*/ 88 h 355"/>
              <a:gd name="T8" fmla="*/ 327 w 332"/>
              <a:gd name="T9" fmla="*/ 110 h 355"/>
              <a:gd name="T10" fmla="*/ 330 w 332"/>
              <a:gd name="T11" fmla="*/ 130 h 355"/>
              <a:gd name="T12" fmla="*/ 316 w 332"/>
              <a:gd name="T13" fmla="*/ 123 h 355"/>
              <a:gd name="T14" fmla="*/ 298 w 332"/>
              <a:gd name="T15" fmla="*/ 115 h 355"/>
              <a:gd name="T16" fmla="*/ 255 w 332"/>
              <a:gd name="T17" fmla="*/ 97 h 355"/>
              <a:gd name="T18" fmla="*/ 230 w 332"/>
              <a:gd name="T19" fmla="*/ 98 h 355"/>
              <a:gd name="T20" fmla="*/ 252 w 332"/>
              <a:gd name="T21" fmla="*/ 110 h 355"/>
              <a:gd name="T22" fmla="*/ 255 w 332"/>
              <a:gd name="T23" fmla="*/ 119 h 355"/>
              <a:gd name="T24" fmla="*/ 236 w 332"/>
              <a:gd name="T25" fmla="*/ 140 h 355"/>
              <a:gd name="T26" fmla="*/ 207 w 332"/>
              <a:gd name="T27" fmla="*/ 161 h 355"/>
              <a:gd name="T28" fmla="*/ 202 w 332"/>
              <a:gd name="T29" fmla="*/ 183 h 355"/>
              <a:gd name="T30" fmla="*/ 193 w 332"/>
              <a:gd name="T31" fmla="*/ 190 h 355"/>
              <a:gd name="T32" fmla="*/ 218 w 332"/>
              <a:gd name="T33" fmla="*/ 204 h 355"/>
              <a:gd name="T34" fmla="*/ 248 w 332"/>
              <a:gd name="T35" fmla="*/ 241 h 355"/>
              <a:gd name="T36" fmla="*/ 248 w 332"/>
              <a:gd name="T37" fmla="*/ 272 h 355"/>
              <a:gd name="T38" fmla="*/ 220 w 332"/>
              <a:gd name="T39" fmla="*/ 283 h 355"/>
              <a:gd name="T40" fmla="*/ 225 w 332"/>
              <a:gd name="T41" fmla="*/ 309 h 355"/>
              <a:gd name="T42" fmla="*/ 202 w 332"/>
              <a:gd name="T43" fmla="*/ 319 h 355"/>
              <a:gd name="T44" fmla="*/ 177 w 332"/>
              <a:gd name="T45" fmla="*/ 338 h 355"/>
              <a:gd name="T46" fmla="*/ 184 w 332"/>
              <a:gd name="T47" fmla="*/ 353 h 355"/>
              <a:gd name="T48" fmla="*/ 161 w 332"/>
              <a:gd name="T49" fmla="*/ 351 h 355"/>
              <a:gd name="T50" fmla="*/ 161 w 332"/>
              <a:gd name="T51" fmla="*/ 339 h 355"/>
              <a:gd name="T52" fmla="*/ 166 w 332"/>
              <a:gd name="T53" fmla="*/ 336 h 355"/>
              <a:gd name="T54" fmla="*/ 161 w 332"/>
              <a:gd name="T55" fmla="*/ 319 h 355"/>
              <a:gd name="T56" fmla="*/ 159 w 332"/>
              <a:gd name="T57" fmla="*/ 303 h 355"/>
              <a:gd name="T58" fmla="*/ 138 w 332"/>
              <a:gd name="T59" fmla="*/ 296 h 355"/>
              <a:gd name="T60" fmla="*/ 154 w 332"/>
              <a:gd name="T61" fmla="*/ 284 h 355"/>
              <a:gd name="T62" fmla="*/ 159 w 332"/>
              <a:gd name="T63" fmla="*/ 257 h 355"/>
              <a:gd name="T64" fmla="*/ 138 w 332"/>
              <a:gd name="T65" fmla="*/ 235 h 355"/>
              <a:gd name="T66" fmla="*/ 132 w 332"/>
              <a:gd name="T67" fmla="*/ 229 h 355"/>
              <a:gd name="T68" fmla="*/ 132 w 332"/>
              <a:gd name="T69" fmla="*/ 216 h 355"/>
              <a:gd name="T70" fmla="*/ 84 w 332"/>
              <a:gd name="T71" fmla="*/ 197 h 355"/>
              <a:gd name="T72" fmla="*/ 116 w 332"/>
              <a:gd name="T73" fmla="*/ 199 h 355"/>
              <a:gd name="T74" fmla="*/ 98 w 332"/>
              <a:gd name="T75" fmla="*/ 186 h 355"/>
              <a:gd name="T76" fmla="*/ 116 w 332"/>
              <a:gd name="T77" fmla="*/ 179 h 355"/>
              <a:gd name="T78" fmla="*/ 93 w 332"/>
              <a:gd name="T79" fmla="*/ 176 h 355"/>
              <a:gd name="T80" fmla="*/ 20 w 332"/>
              <a:gd name="T81" fmla="*/ 155 h 355"/>
              <a:gd name="T82" fmla="*/ 25 w 332"/>
              <a:gd name="T83" fmla="*/ 143 h 355"/>
              <a:gd name="T84" fmla="*/ 36 w 332"/>
              <a:gd name="T85" fmla="*/ 139 h 355"/>
              <a:gd name="T86" fmla="*/ 72 w 332"/>
              <a:gd name="T87" fmla="*/ 139 h 355"/>
              <a:gd name="T88" fmla="*/ 100 w 332"/>
              <a:gd name="T89" fmla="*/ 121 h 355"/>
              <a:gd name="T90" fmla="*/ 109 w 332"/>
              <a:gd name="T91" fmla="*/ 122 h 355"/>
              <a:gd name="T92" fmla="*/ 123 w 332"/>
              <a:gd name="T93" fmla="*/ 101 h 355"/>
              <a:gd name="T94" fmla="*/ 123 w 332"/>
              <a:gd name="T95" fmla="*/ 85 h 355"/>
              <a:gd name="T96" fmla="*/ 148 w 332"/>
              <a:gd name="T97" fmla="*/ 45 h 355"/>
              <a:gd name="T98" fmla="*/ 177 w 332"/>
              <a:gd name="T99" fmla="*/ 14 h 355"/>
              <a:gd name="T100" fmla="*/ 191 w 332"/>
              <a:gd name="T101"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2" h="355">
                <a:moveTo>
                  <a:pt x="191" y="0"/>
                </a:moveTo>
                <a:lnTo>
                  <a:pt x="191" y="0"/>
                </a:lnTo>
                <a:lnTo>
                  <a:pt x="195" y="7"/>
                </a:lnTo>
                <a:lnTo>
                  <a:pt x="202" y="14"/>
                </a:lnTo>
                <a:lnTo>
                  <a:pt x="216" y="26"/>
                </a:lnTo>
                <a:lnTo>
                  <a:pt x="227" y="30"/>
                </a:lnTo>
                <a:lnTo>
                  <a:pt x="227" y="30"/>
                </a:lnTo>
                <a:lnTo>
                  <a:pt x="230" y="38"/>
                </a:lnTo>
                <a:lnTo>
                  <a:pt x="234" y="45"/>
                </a:lnTo>
                <a:lnTo>
                  <a:pt x="241" y="52"/>
                </a:lnTo>
                <a:lnTo>
                  <a:pt x="248" y="60"/>
                </a:lnTo>
                <a:lnTo>
                  <a:pt x="266" y="72"/>
                </a:lnTo>
                <a:lnTo>
                  <a:pt x="289" y="84"/>
                </a:lnTo>
                <a:lnTo>
                  <a:pt x="289" y="84"/>
                </a:lnTo>
                <a:lnTo>
                  <a:pt x="289" y="86"/>
                </a:lnTo>
                <a:lnTo>
                  <a:pt x="291" y="88"/>
                </a:lnTo>
                <a:lnTo>
                  <a:pt x="291" y="88"/>
                </a:lnTo>
                <a:lnTo>
                  <a:pt x="309" y="97"/>
                </a:lnTo>
                <a:lnTo>
                  <a:pt x="323" y="105"/>
                </a:lnTo>
                <a:lnTo>
                  <a:pt x="327" y="110"/>
                </a:lnTo>
                <a:lnTo>
                  <a:pt x="330" y="115"/>
                </a:lnTo>
                <a:lnTo>
                  <a:pt x="332" y="121"/>
                </a:lnTo>
                <a:lnTo>
                  <a:pt x="332" y="127"/>
                </a:lnTo>
                <a:lnTo>
                  <a:pt x="330" y="130"/>
                </a:lnTo>
                <a:lnTo>
                  <a:pt x="327" y="131"/>
                </a:lnTo>
                <a:lnTo>
                  <a:pt x="327" y="131"/>
                </a:lnTo>
                <a:lnTo>
                  <a:pt x="321" y="127"/>
                </a:lnTo>
                <a:lnTo>
                  <a:pt x="316" y="123"/>
                </a:lnTo>
                <a:lnTo>
                  <a:pt x="316" y="121"/>
                </a:lnTo>
                <a:lnTo>
                  <a:pt x="316" y="121"/>
                </a:lnTo>
                <a:lnTo>
                  <a:pt x="305" y="118"/>
                </a:lnTo>
                <a:lnTo>
                  <a:pt x="298" y="115"/>
                </a:lnTo>
                <a:lnTo>
                  <a:pt x="280" y="106"/>
                </a:lnTo>
                <a:lnTo>
                  <a:pt x="273" y="103"/>
                </a:lnTo>
                <a:lnTo>
                  <a:pt x="264" y="99"/>
                </a:lnTo>
                <a:lnTo>
                  <a:pt x="255" y="97"/>
                </a:lnTo>
                <a:lnTo>
                  <a:pt x="243" y="95"/>
                </a:lnTo>
                <a:lnTo>
                  <a:pt x="243" y="95"/>
                </a:lnTo>
                <a:lnTo>
                  <a:pt x="236" y="97"/>
                </a:lnTo>
                <a:lnTo>
                  <a:pt x="230" y="98"/>
                </a:lnTo>
                <a:lnTo>
                  <a:pt x="230" y="98"/>
                </a:lnTo>
                <a:lnTo>
                  <a:pt x="236" y="99"/>
                </a:lnTo>
                <a:lnTo>
                  <a:pt x="243" y="103"/>
                </a:lnTo>
                <a:lnTo>
                  <a:pt x="252" y="110"/>
                </a:lnTo>
                <a:lnTo>
                  <a:pt x="252" y="110"/>
                </a:lnTo>
                <a:lnTo>
                  <a:pt x="250" y="115"/>
                </a:lnTo>
                <a:lnTo>
                  <a:pt x="252" y="118"/>
                </a:lnTo>
                <a:lnTo>
                  <a:pt x="255" y="119"/>
                </a:lnTo>
                <a:lnTo>
                  <a:pt x="255" y="119"/>
                </a:lnTo>
                <a:lnTo>
                  <a:pt x="252" y="125"/>
                </a:lnTo>
                <a:lnTo>
                  <a:pt x="248" y="130"/>
                </a:lnTo>
                <a:lnTo>
                  <a:pt x="236" y="140"/>
                </a:lnTo>
                <a:lnTo>
                  <a:pt x="220" y="149"/>
                </a:lnTo>
                <a:lnTo>
                  <a:pt x="204" y="155"/>
                </a:lnTo>
                <a:lnTo>
                  <a:pt x="204" y="155"/>
                </a:lnTo>
                <a:lnTo>
                  <a:pt x="207" y="161"/>
                </a:lnTo>
                <a:lnTo>
                  <a:pt x="207" y="168"/>
                </a:lnTo>
                <a:lnTo>
                  <a:pt x="207" y="168"/>
                </a:lnTo>
                <a:lnTo>
                  <a:pt x="202" y="178"/>
                </a:lnTo>
                <a:lnTo>
                  <a:pt x="202" y="183"/>
                </a:lnTo>
                <a:lnTo>
                  <a:pt x="202" y="185"/>
                </a:lnTo>
                <a:lnTo>
                  <a:pt x="198" y="190"/>
                </a:lnTo>
                <a:lnTo>
                  <a:pt x="193" y="190"/>
                </a:lnTo>
                <a:lnTo>
                  <a:pt x="193" y="190"/>
                </a:lnTo>
                <a:lnTo>
                  <a:pt x="195" y="194"/>
                </a:lnTo>
                <a:lnTo>
                  <a:pt x="198" y="196"/>
                </a:lnTo>
                <a:lnTo>
                  <a:pt x="209" y="201"/>
                </a:lnTo>
                <a:lnTo>
                  <a:pt x="218" y="204"/>
                </a:lnTo>
                <a:lnTo>
                  <a:pt x="223" y="207"/>
                </a:lnTo>
                <a:lnTo>
                  <a:pt x="225" y="210"/>
                </a:lnTo>
                <a:lnTo>
                  <a:pt x="225" y="210"/>
                </a:lnTo>
                <a:lnTo>
                  <a:pt x="248" y="241"/>
                </a:lnTo>
                <a:lnTo>
                  <a:pt x="259" y="260"/>
                </a:lnTo>
                <a:lnTo>
                  <a:pt x="266" y="274"/>
                </a:lnTo>
                <a:lnTo>
                  <a:pt x="259" y="276"/>
                </a:lnTo>
                <a:lnTo>
                  <a:pt x="248" y="272"/>
                </a:lnTo>
                <a:lnTo>
                  <a:pt x="239" y="272"/>
                </a:lnTo>
                <a:lnTo>
                  <a:pt x="220" y="278"/>
                </a:lnTo>
                <a:lnTo>
                  <a:pt x="216" y="282"/>
                </a:lnTo>
                <a:lnTo>
                  <a:pt x="220" y="283"/>
                </a:lnTo>
                <a:lnTo>
                  <a:pt x="220" y="283"/>
                </a:lnTo>
                <a:lnTo>
                  <a:pt x="220" y="290"/>
                </a:lnTo>
                <a:lnTo>
                  <a:pt x="220" y="296"/>
                </a:lnTo>
                <a:lnTo>
                  <a:pt x="225" y="309"/>
                </a:lnTo>
                <a:lnTo>
                  <a:pt x="225" y="309"/>
                </a:lnTo>
                <a:lnTo>
                  <a:pt x="223" y="313"/>
                </a:lnTo>
                <a:lnTo>
                  <a:pt x="216" y="315"/>
                </a:lnTo>
                <a:lnTo>
                  <a:pt x="202" y="319"/>
                </a:lnTo>
                <a:lnTo>
                  <a:pt x="195" y="321"/>
                </a:lnTo>
                <a:lnTo>
                  <a:pt x="189" y="325"/>
                </a:lnTo>
                <a:lnTo>
                  <a:pt x="182" y="331"/>
                </a:lnTo>
                <a:lnTo>
                  <a:pt x="177" y="338"/>
                </a:lnTo>
                <a:lnTo>
                  <a:pt x="177" y="338"/>
                </a:lnTo>
                <a:lnTo>
                  <a:pt x="182" y="344"/>
                </a:lnTo>
                <a:lnTo>
                  <a:pt x="184" y="349"/>
                </a:lnTo>
                <a:lnTo>
                  <a:pt x="184" y="353"/>
                </a:lnTo>
                <a:lnTo>
                  <a:pt x="177" y="355"/>
                </a:lnTo>
                <a:lnTo>
                  <a:pt x="168" y="355"/>
                </a:lnTo>
                <a:lnTo>
                  <a:pt x="161" y="351"/>
                </a:lnTo>
                <a:lnTo>
                  <a:pt x="161" y="351"/>
                </a:lnTo>
                <a:lnTo>
                  <a:pt x="159" y="345"/>
                </a:lnTo>
                <a:lnTo>
                  <a:pt x="159" y="343"/>
                </a:lnTo>
                <a:lnTo>
                  <a:pt x="161" y="339"/>
                </a:lnTo>
                <a:lnTo>
                  <a:pt x="161" y="339"/>
                </a:lnTo>
                <a:lnTo>
                  <a:pt x="164" y="339"/>
                </a:lnTo>
                <a:lnTo>
                  <a:pt x="166" y="338"/>
                </a:lnTo>
                <a:lnTo>
                  <a:pt x="166" y="336"/>
                </a:lnTo>
                <a:lnTo>
                  <a:pt x="166" y="336"/>
                </a:lnTo>
                <a:lnTo>
                  <a:pt x="159" y="329"/>
                </a:lnTo>
                <a:lnTo>
                  <a:pt x="159" y="329"/>
                </a:lnTo>
                <a:lnTo>
                  <a:pt x="161" y="324"/>
                </a:lnTo>
                <a:lnTo>
                  <a:pt x="161" y="319"/>
                </a:lnTo>
                <a:lnTo>
                  <a:pt x="161" y="319"/>
                </a:lnTo>
                <a:lnTo>
                  <a:pt x="161" y="314"/>
                </a:lnTo>
                <a:lnTo>
                  <a:pt x="159" y="309"/>
                </a:lnTo>
                <a:lnTo>
                  <a:pt x="159" y="303"/>
                </a:lnTo>
                <a:lnTo>
                  <a:pt x="161" y="299"/>
                </a:lnTo>
                <a:lnTo>
                  <a:pt x="157" y="296"/>
                </a:lnTo>
                <a:lnTo>
                  <a:pt x="143" y="298"/>
                </a:lnTo>
                <a:lnTo>
                  <a:pt x="138" y="296"/>
                </a:lnTo>
                <a:lnTo>
                  <a:pt x="138" y="296"/>
                </a:lnTo>
                <a:lnTo>
                  <a:pt x="141" y="293"/>
                </a:lnTo>
                <a:lnTo>
                  <a:pt x="145" y="290"/>
                </a:lnTo>
                <a:lnTo>
                  <a:pt x="154" y="284"/>
                </a:lnTo>
                <a:lnTo>
                  <a:pt x="154" y="284"/>
                </a:lnTo>
                <a:lnTo>
                  <a:pt x="154" y="271"/>
                </a:lnTo>
                <a:lnTo>
                  <a:pt x="157" y="263"/>
                </a:lnTo>
                <a:lnTo>
                  <a:pt x="159" y="257"/>
                </a:lnTo>
                <a:lnTo>
                  <a:pt x="143" y="244"/>
                </a:lnTo>
                <a:lnTo>
                  <a:pt x="143" y="244"/>
                </a:lnTo>
                <a:lnTo>
                  <a:pt x="141" y="240"/>
                </a:lnTo>
                <a:lnTo>
                  <a:pt x="138" y="235"/>
                </a:lnTo>
                <a:lnTo>
                  <a:pt x="132" y="234"/>
                </a:lnTo>
                <a:lnTo>
                  <a:pt x="132" y="234"/>
                </a:lnTo>
                <a:lnTo>
                  <a:pt x="132" y="232"/>
                </a:lnTo>
                <a:lnTo>
                  <a:pt x="132" y="229"/>
                </a:lnTo>
                <a:lnTo>
                  <a:pt x="134" y="225"/>
                </a:lnTo>
                <a:lnTo>
                  <a:pt x="134" y="225"/>
                </a:lnTo>
                <a:lnTo>
                  <a:pt x="132" y="216"/>
                </a:lnTo>
                <a:lnTo>
                  <a:pt x="132" y="216"/>
                </a:lnTo>
                <a:lnTo>
                  <a:pt x="123" y="215"/>
                </a:lnTo>
                <a:lnTo>
                  <a:pt x="116" y="214"/>
                </a:lnTo>
                <a:lnTo>
                  <a:pt x="104" y="209"/>
                </a:lnTo>
                <a:lnTo>
                  <a:pt x="84" y="197"/>
                </a:lnTo>
                <a:lnTo>
                  <a:pt x="84" y="197"/>
                </a:lnTo>
                <a:lnTo>
                  <a:pt x="91" y="194"/>
                </a:lnTo>
                <a:lnTo>
                  <a:pt x="107" y="201"/>
                </a:lnTo>
                <a:lnTo>
                  <a:pt x="116" y="199"/>
                </a:lnTo>
                <a:lnTo>
                  <a:pt x="116" y="191"/>
                </a:lnTo>
                <a:lnTo>
                  <a:pt x="116" y="191"/>
                </a:lnTo>
                <a:lnTo>
                  <a:pt x="104" y="188"/>
                </a:lnTo>
                <a:lnTo>
                  <a:pt x="98" y="186"/>
                </a:lnTo>
                <a:lnTo>
                  <a:pt x="93" y="184"/>
                </a:lnTo>
                <a:lnTo>
                  <a:pt x="93" y="184"/>
                </a:lnTo>
                <a:lnTo>
                  <a:pt x="104" y="180"/>
                </a:lnTo>
                <a:lnTo>
                  <a:pt x="116" y="179"/>
                </a:lnTo>
                <a:lnTo>
                  <a:pt x="113" y="178"/>
                </a:lnTo>
                <a:lnTo>
                  <a:pt x="113" y="178"/>
                </a:lnTo>
                <a:lnTo>
                  <a:pt x="104" y="177"/>
                </a:lnTo>
                <a:lnTo>
                  <a:pt x="93" y="176"/>
                </a:lnTo>
                <a:lnTo>
                  <a:pt x="68" y="168"/>
                </a:lnTo>
                <a:lnTo>
                  <a:pt x="41" y="161"/>
                </a:lnTo>
                <a:lnTo>
                  <a:pt x="20" y="155"/>
                </a:lnTo>
                <a:lnTo>
                  <a:pt x="20" y="155"/>
                </a:lnTo>
                <a:lnTo>
                  <a:pt x="11" y="155"/>
                </a:lnTo>
                <a:lnTo>
                  <a:pt x="0" y="154"/>
                </a:lnTo>
                <a:lnTo>
                  <a:pt x="9" y="147"/>
                </a:lnTo>
                <a:lnTo>
                  <a:pt x="25" y="143"/>
                </a:lnTo>
                <a:lnTo>
                  <a:pt x="32" y="147"/>
                </a:lnTo>
                <a:lnTo>
                  <a:pt x="38" y="148"/>
                </a:lnTo>
                <a:lnTo>
                  <a:pt x="41" y="147"/>
                </a:lnTo>
                <a:lnTo>
                  <a:pt x="36" y="139"/>
                </a:lnTo>
                <a:lnTo>
                  <a:pt x="38" y="136"/>
                </a:lnTo>
                <a:lnTo>
                  <a:pt x="38" y="136"/>
                </a:lnTo>
                <a:lnTo>
                  <a:pt x="57" y="137"/>
                </a:lnTo>
                <a:lnTo>
                  <a:pt x="72" y="139"/>
                </a:lnTo>
                <a:lnTo>
                  <a:pt x="86" y="137"/>
                </a:lnTo>
                <a:lnTo>
                  <a:pt x="86" y="137"/>
                </a:lnTo>
                <a:lnTo>
                  <a:pt x="95" y="129"/>
                </a:lnTo>
                <a:lnTo>
                  <a:pt x="100" y="121"/>
                </a:lnTo>
                <a:lnTo>
                  <a:pt x="100" y="121"/>
                </a:lnTo>
                <a:lnTo>
                  <a:pt x="104" y="121"/>
                </a:lnTo>
                <a:lnTo>
                  <a:pt x="109" y="122"/>
                </a:lnTo>
                <a:lnTo>
                  <a:pt x="109" y="122"/>
                </a:lnTo>
                <a:lnTo>
                  <a:pt x="111" y="121"/>
                </a:lnTo>
                <a:lnTo>
                  <a:pt x="113" y="117"/>
                </a:lnTo>
                <a:lnTo>
                  <a:pt x="118" y="110"/>
                </a:lnTo>
                <a:lnTo>
                  <a:pt x="123" y="101"/>
                </a:lnTo>
                <a:lnTo>
                  <a:pt x="123" y="95"/>
                </a:lnTo>
                <a:lnTo>
                  <a:pt x="118" y="93"/>
                </a:lnTo>
                <a:lnTo>
                  <a:pt x="123" y="92"/>
                </a:lnTo>
                <a:lnTo>
                  <a:pt x="123" y="85"/>
                </a:lnTo>
                <a:lnTo>
                  <a:pt x="138" y="74"/>
                </a:lnTo>
                <a:lnTo>
                  <a:pt x="138" y="74"/>
                </a:lnTo>
                <a:lnTo>
                  <a:pt x="141" y="63"/>
                </a:lnTo>
                <a:lnTo>
                  <a:pt x="148" y="45"/>
                </a:lnTo>
                <a:lnTo>
                  <a:pt x="154" y="26"/>
                </a:lnTo>
                <a:lnTo>
                  <a:pt x="161" y="17"/>
                </a:lnTo>
                <a:lnTo>
                  <a:pt x="177" y="14"/>
                </a:lnTo>
                <a:lnTo>
                  <a:pt x="177" y="14"/>
                </a:lnTo>
                <a:lnTo>
                  <a:pt x="179" y="12"/>
                </a:lnTo>
                <a:lnTo>
                  <a:pt x="182" y="9"/>
                </a:lnTo>
                <a:lnTo>
                  <a:pt x="184" y="3"/>
                </a:lnTo>
                <a:lnTo>
                  <a:pt x="191" y="0"/>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68"/>
          <p:cNvSpPr>
            <a:spLocks/>
          </p:cNvSpPr>
          <p:nvPr/>
        </p:nvSpPr>
        <p:spPr bwMode="auto">
          <a:xfrm rot="16200000">
            <a:off x="5501506" y="2636011"/>
            <a:ext cx="898406" cy="469409"/>
          </a:xfrm>
          <a:custGeom>
            <a:avLst/>
            <a:gdLst>
              <a:gd name="T0" fmla="*/ 223 w 590"/>
              <a:gd name="T1" fmla="*/ 21 h 177"/>
              <a:gd name="T2" fmla="*/ 219 w 590"/>
              <a:gd name="T3" fmla="*/ 18 h 177"/>
              <a:gd name="T4" fmla="*/ 203 w 590"/>
              <a:gd name="T5" fmla="*/ 19 h 177"/>
              <a:gd name="T6" fmla="*/ 189 w 590"/>
              <a:gd name="T7" fmla="*/ 17 h 177"/>
              <a:gd name="T8" fmla="*/ 162 w 590"/>
              <a:gd name="T9" fmla="*/ 23 h 177"/>
              <a:gd name="T10" fmla="*/ 132 w 590"/>
              <a:gd name="T11" fmla="*/ 26 h 177"/>
              <a:gd name="T12" fmla="*/ 114 w 590"/>
              <a:gd name="T13" fmla="*/ 21 h 177"/>
              <a:gd name="T14" fmla="*/ 82 w 590"/>
              <a:gd name="T15" fmla="*/ 15 h 177"/>
              <a:gd name="T16" fmla="*/ 64 w 590"/>
              <a:gd name="T17" fmla="*/ 7 h 177"/>
              <a:gd name="T18" fmla="*/ 60 w 590"/>
              <a:gd name="T19" fmla="*/ 4 h 177"/>
              <a:gd name="T20" fmla="*/ 32 w 590"/>
              <a:gd name="T21" fmla="*/ 3 h 177"/>
              <a:gd name="T22" fmla="*/ 7 w 590"/>
              <a:gd name="T23" fmla="*/ 0 h 177"/>
              <a:gd name="T24" fmla="*/ 3 w 590"/>
              <a:gd name="T25" fmla="*/ 0 h 177"/>
              <a:gd name="T26" fmla="*/ 0 w 590"/>
              <a:gd name="T27" fmla="*/ 5 h 177"/>
              <a:gd name="T28" fmla="*/ 7 w 590"/>
              <a:gd name="T29" fmla="*/ 10 h 177"/>
              <a:gd name="T30" fmla="*/ 16 w 590"/>
              <a:gd name="T31" fmla="*/ 22 h 177"/>
              <a:gd name="T32" fmla="*/ 25 w 590"/>
              <a:gd name="T33" fmla="*/ 36 h 177"/>
              <a:gd name="T34" fmla="*/ 16 w 590"/>
              <a:gd name="T35" fmla="*/ 47 h 177"/>
              <a:gd name="T36" fmla="*/ 5 w 590"/>
              <a:gd name="T37" fmla="*/ 55 h 177"/>
              <a:gd name="T38" fmla="*/ 32 w 590"/>
              <a:gd name="T39" fmla="*/ 62 h 177"/>
              <a:gd name="T40" fmla="*/ 39 w 590"/>
              <a:gd name="T41" fmla="*/ 72 h 177"/>
              <a:gd name="T42" fmla="*/ 21 w 590"/>
              <a:gd name="T43" fmla="*/ 81 h 177"/>
              <a:gd name="T44" fmla="*/ 28 w 590"/>
              <a:gd name="T45" fmla="*/ 86 h 177"/>
              <a:gd name="T46" fmla="*/ 57 w 590"/>
              <a:gd name="T47" fmla="*/ 91 h 177"/>
              <a:gd name="T48" fmla="*/ 64 w 590"/>
              <a:gd name="T49" fmla="*/ 98 h 177"/>
              <a:gd name="T50" fmla="*/ 50 w 590"/>
              <a:gd name="T51" fmla="*/ 120 h 177"/>
              <a:gd name="T52" fmla="*/ 60 w 590"/>
              <a:gd name="T53" fmla="*/ 120 h 177"/>
              <a:gd name="T54" fmla="*/ 94 w 590"/>
              <a:gd name="T55" fmla="*/ 130 h 177"/>
              <a:gd name="T56" fmla="*/ 132 w 590"/>
              <a:gd name="T57" fmla="*/ 146 h 177"/>
              <a:gd name="T58" fmla="*/ 160 w 590"/>
              <a:gd name="T59" fmla="*/ 151 h 177"/>
              <a:gd name="T60" fmla="*/ 169 w 590"/>
              <a:gd name="T61" fmla="*/ 168 h 177"/>
              <a:gd name="T62" fmla="*/ 180 w 590"/>
              <a:gd name="T63" fmla="*/ 177 h 177"/>
              <a:gd name="T64" fmla="*/ 198 w 590"/>
              <a:gd name="T65" fmla="*/ 175 h 177"/>
              <a:gd name="T66" fmla="*/ 214 w 590"/>
              <a:gd name="T67" fmla="*/ 176 h 177"/>
              <a:gd name="T68" fmla="*/ 223 w 590"/>
              <a:gd name="T69" fmla="*/ 176 h 177"/>
              <a:gd name="T70" fmla="*/ 531 w 590"/>
              <a:gd name="T71" fmla="*/ 158 h 177"/>
              <a:gd name="T72" fmla="*/ 590 w 590"/>
              <a:gd name="T73" fmla="*/ 153 h 177"/>
              <a:gd name="T74" fmla="*/ 565 w 590"/>
              <a:gd name="T75" fmla="*/ 41 h 177"/>
              <a:gd name="T76" fmla="*/ 551 w 590"/>
              <a:gd name="T77" fmla="*/ 28 h 177"/>
              <a:gd name="T78" fmla="*/ 556 w 590"/>
              <a:gd name="T79" fmla="*/ 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0" h="177">
                <a:moveTo>
                  <a:pt x="556" y="6"/>
                </a:moveTo>
                <a:lnTo>
                  <a:pt x="223" y="21"/>
                </a:lnTo>
                <a:lnTo>
                  <a:pt x="219" y="18"/>
                </a:lnTo>
                <a:lnTo>
                  <a:pt x="219" y="18"/>
                </a:lnTo>
                <a:lnTo>
                  <a:pt x="212" y="19"/>
                </a:lnTo>
                <a:lnTo>
                  <a:pt x="203" y="19"/>
                </a:lnTo>
                <a:lnTo>
                  <a:pt x="189" y="17"/>
                </a:lnTo>
                <a:lnTo>
                  <a:pt x="189" y="17"/>
                </a:lnTo>
                <a:lnTo>
                  <a:pt x="176" y="21"/>
                </a:lnTo>
                <a:lnTo>
                  <a:pt x="162" y="23"/>
                </a:lnTo>
                <a:lnTo>
                  <a:pt x="148" y="25"/>
                </a:lnTo>
                <a:lnTo>
                  <a:pt x="132" y="26"/>
                </a:lnTo>
                <a:lnTo>
                  <a:pt x="132" y="26"/>
                </a:lnTo>
                <a:lnTo>
                  <a:pt x="114" y="21"/>
                </a:lnTo>
                <a:lnTo>
                  <a:pt x="94" y="17"/>
                </a:lnTo>
                <a:lnTo>
                  <a:pt x="82" y="15"/>
                </a:lnTo>
                <a:lnTo>
                  <a:pt x="73" y="11"/>
                </a:lnTo>
                <a:lnTo>
                  <a:pt x="64" y="7"/>
                </a:lnTo>
                <a:lnTo>
                  <a:pt x="60" y="4"/>
                </a:lnTo>
                <a:lnTo>
                  <a:pt x="60" y="4"/>
                </a:lnTo>
                <a:lnTo>
                  <a:pt x="46" y="4"/>
                </a:lnTo>
                <a:lnTo>
                  <a:pt x="32" y="3"/>
                </a:lnTo>
                <a:lnTo>
                  <a:pt x="19" y="1"/>
                </a:lnTo>
                <a:lnTo>
                  <a:pt x="7" y="0"/>
                </a:lnTo>
                <a:lnTo>
                  <a:pt x="7" y="0"/>
                </a:lnTo>
                <a:lnTo>
                  <a:pt x="3" y="0"/>
                </a:lnTo>
                <a:lnTo>
                  <a:pt x="0" y="1"/>
                </a:lnTo>
                <a:lnTo>
                  <a:pt x="0" y="5"/>
                </a:lnTo>
                <a:lnTo>
                  <a:pt x="5" y="10"/>
                </a:lnTo>
                <a:lnTo>
                  <a:pt x="7" y="10"/>
                </a:lnTo>
                <a:lnTo>
                  <a:pt x="16" y="11"/>
                </a:lnTo>
                <a:lnTo>
                  <a:pt x="16" y="22"/>
                </a:lnTo>
                <a:lnTo>
                  <a:pt x="16" y="22"/>
                </a:lnTo>
                <a:lnTo>
                  <a:pt x="25" y="36"/>
                </a:lnTo>
                <a:lnTo>
                  <a:pt x="25" y="36"/>
                </a:lnTo>
                <a:lnTo>
                  <a:pt x="16" y="47"/>
                </a:lnTo>
                <a:lnTo>
                  <a:pt x="12" y="52"/>
                </a:lnTo>
                <a:lnTo>
                  <a:pt x="5" y="55"/>
                </a:lnTo>
                <a:lnTo>
                  <a:pt x="10" y="58"/>
                </a:lnTo>
                <a:lnTo>
                  <a:pt x="32" y="62"/>
                </a:lnTo>
                <a:lnTo>
                  <a:pt x="39" y="72"/>
                </a:lnTo>
                <a:lnTo>
                  <a:pt x="39" y="72"/>
                </a:lnTo>
                <a:lnTo>
                  <a:pt x="28" y="76"/>
                </a:lnTo>
                <a:lnTo>
                  <a:pt x="21" y="81"/>
                </a:lnTo>
                <a:lnTo>
                  <a:pt x="28" y="86"/>
                </a:lnTo>
                <a:lnTo>
                  <a:pt x="28" y="86"/>
                </a:lnTo>
                <a:lnTo>
                  <a:pt x="48" y="89"/>
                </a:lnTo>
                <a:lnTo>
                  <a:pt x="57" y="91"/>
                </a:lnTo>
                <a:lnTo>
                  <a:pt x="64" y="93"/>
                </a:lnTo>
                <a:lnTo>
                  <a:pt x="64" y="98"/>
                </a:lnTo>
                <a:lnTo>
                  <a:pt x="50" y="105"/>
                </a:lnTo>
                <a:lnTo>
                  <a:pt x="50" y="120"/>
                </a:lnTo>
                <a:lnTo>
                  <a:pt x="50" y="120"/>
                </a:lnTo>
                <a:lnTo>
                  <a:pt x="60" y="120"/>
                </a:lnTo>
                <a:lnTo>
                  <a:pt x="71" y="122"/>
                </a:lnTo>
                <a:lnTo>
                  <a:pt x="94" y="130"/>
                </a:lnTo>
                <a:lnTo>
                  <a:pt x="116" y="139"/>
                </a:lnTo>
                <a:lnTo>
                  <a:pt x="132" y="146"/>
                </a:lnTo>
                <a:lnTo>
                  <a:pt x="155" y="146"/>
                </a:lnTo>
                <a:lnTo>
                  <a:pt x="160" y="151"/>
                </a:lnTo>
                <a:lnTo>
                  <a:pt x="157" y="160"/>
                </a:lnTo>
                <a:lnTo>
                  <a:pt x="169" y="168"/>
                </a:lnTo>
                <a:lnTo>
                  <a:pt x="171" y="175"/>
                </a:lnTo>
                <a:lnTo>
                  <a:pt x="180" y="177"/>
                </a:lnTo>
                <a:lnTo>
                  <a:pt x="180" y="177"/>
                </a:lnTo>
                <a:lnTo>
                  <a:pt x="198" y="175"/>
                </a:lnTo>
                <a:lnTo>
                  <a:pt x="208" y="175"/>
                </a:lnTo>
                <a:lnTo>
                  <a:pt x="214" y="176"/>
                </a:lnTo>
                <a:lnTo>
                  <a:pt x="223" y="176"/>
                </a:lnTo>
                <a:lnTo>
                  <a:pt x="223" y="176"/>
                </a:lnTo>
                <a:lnTo>
                  <a:pt x="415" y="165"/>
                </a:lnTo>
                <a:lnTo>
                  <a:pt x="531" y="158"/>
                </a:lnTo>
                <a:lnTo>
                  <a:pt x="572" y="156"/>
                </a:lnTo>
                <a:lnTo>
                  <a:pt x="590" y="153"/>
                </a:lnTo>
                <a:lnTo>
                  <a:pt x="565" y="41"/>
                </a:lnTo>
                <a:lnTo>
                  <a:pt x="565" y="41"/>
                </a:lnTo>
                <a:lnTo>
                  <a:pt x="558" y="36"/>
                </a:lnTo>
                <a:lnTo>
                  <a:pt x="551" y="28"/>
                </a:lnTo>
                <a:lnTo>
                  <a:pt x="544" y="13"/>
                </a:lnTo>
                <a:lnTo>
                  <a:pt x="556" y="6"/>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71"/>
          <p:cNvSpPr>
            <a:spLocks/>
          </p:cNvSpPr>
          <p:nvPr/>
        </p:nvSpPr>
        <p:spPr bwMode="auto">
          <a:xfrm rot="16200000">
            <a:off x="6049012" y="2361396"/>
            <a:ext cx="797906" cy="647094"/>
          </a:xfrm>
          <a:custGeom>
            <a:avLst/>
            <a:gdLst>
              <a:gd name="T0" fmla="*/ 68 w 524"/>
              <a:gd name="T1" fmla="*/ 22 h 244"/>
              <a:gd name="T2" fmla="*/ 62 w 524"/>
              <a:gd name="T3" fmla="*/ 31 h 244"/>
              <a:gd name="T4" fmla="*/ 68 w 524"/>
              <a:gd name="T5" fmla="*/ 41 h 244"/>
              <a:gd name="T6" fmla="*/ 32 w 524"/>
              <a:gd name="T7" fmla="*/ 58 h 244"/>
              <a:gd name="T8" fmla="*/ 27 w 524"/>
              <a:gd name="T9" fmla="*/ 78 h 244"/>
              <a:gd name="T10" fmla="*/ 12 w 524"/>
              <a:gd name="T11" fmla="*/ 90 h 244"/>
              <a:gd name="T12" fmla="*/ 23 w 524"/>
              <a:gd name="T13" fmla="*/ 96 h 244"/>
              <a:gd name="T14" fmla="*/ 25 w 524"/>
              <a:gd name="T15" fmla="*/ 98 h 244"/>
              <a:gd name="T16" fmla="*/ 16 w 524"/>
              <a:gd name="T17" fmla="*/ 118 h 244"/>
              <a:gd name="T18" fmla="*/ 25 w 524"/>
              <a:gd name="T19" fmla="*/ 124 h 244"/>
              <a:gd name="T20" fmla="*/ 41 w 524"/>
              <a:gd name="T21" fmla="*/ 132 h 244"/>
              <a:gd name="T22" fmla="*/ 30 w 524"/>
              <a:gd name="T23" fmla="*/ 137 h 244"/>
              <a:gd name="T24" fmla="*/ 16 w 524"/>
              <a:gd name="T25" fmla="*/ 140 h 244"/>
              <a:gd name="T26" fmla="*/ 12 w 524"/>
              <a:gd name="T27" fmla="*/ 149 h 244"/>
              <a:gd name="T28" fmla="*/ 0 w 524"/>
              <a:gd name="T29" fmla="*/ 156 h 244"/>
              <a:gd name="T30" fmla="*/ 2 w 524"/>
              <a:gd name="T31" fmla="*/ 163 h 244"/>
              <a:gd name="T32" fmla="*/ 21 w 524"/>
              <a:gd name="T33" fmla="*/ 170 h 244"/>
              <a:gd name="T34" fmla="*/ 25 w 524"/>
              <a:gd name="T35" fmla="*/ 173 h 244"/>
              <a:gd name="T36" fmla="*/ 57 w 524"/>
              <a:gd name="T37" fmla="*/ 173 h 244"/>
              <a:gd name="T38" fmla="*/ 91 w 524"/>
              <a:gd name="T39" fmla="*/ 179 h 244"/>
              <a:gd name="T40" fmla="*/ 75 w 524"/>
              <a:gd name="T41" fmla="*/ 188 h 244"/>
              <a:gd name="T42" fmla="*/ 105 w 524"/>
              <a:gd name="T43" fmla="*/ 193 h 244"/>
              <a:gd name="T44" fmla="*/ 123 w 524"/>
              <a:gd name="T45" fmla="*/ 196 h 244"/>
              <a:gd name="T46" fmla="*/ 139 w 524"/>
              <a:gd name="T47" fmla="*/ 202 h 244"/>
              <a:gd name="T48" fmla="*/ 141 w 524"/>
              <a:gd name="T49" fmla="*/ 204 h 244"/>
              <a:gd name="T50" fmla="*/ 153 w 524"/>
              <a:gd name="T51" fmla="*/ 208 h 244"/>
              <a:gd name="T52" fmla="*/ 155 w 524"/>
              <a:gd name="T53" fmla="*/ 219 h 244"/>
              <a:gd name="T54" fmla="*/ 162 w 524"/>
              <a:gd name="T55" fmla="*/ 220 h 244"/>
              <a:gd name="T56" fmla="*/ 185 w 524"/>
              <a:gd name="T57" fmla="*/ 231 h 244"/>
              <a:gd name="T58" fmla="*/ 185 w 524"/>
              <a:gd name="T59" fmla="*/ 234 h 244"/>
              <a:gd name="T60" fmla="*/ 198 w 524"/>
              <a:gd name="T61" fmla="*/ 241 h 244"/>
              <a:gd name="T62" fmla="*/ 214 w 524"/>
              <a:gd name="T63" fmla="*/ 240 h 244"/>
              <a:gd name="T64" fmla="*/ 232 w 524"/>
              <a:gd name="T65" fmla="*/ 238 h 244"/>
              <a:gd name="T66" fmla="*/ 262 w 524"/>
              <a:gd name="T67" fmla="*/ 241 h 244"/>
              <a:gd name="T68" fmla="*/ 294 w 524"/>
              <a:gd name="T69" fmla="*/ 244 h 244"/>
              <a:gd name="T70" fmla="*/ 319 w 524"/>
              <a:gd name="T71" fmla="*/ 242 h 244"/>
              <a:gd name="T72" fmla="*/ 339 w 524"/>
              <a:gd name="T73" fmla="*/ 243 h 244"/>
              <a:gd name="T74" fmla="*/ 524 w 524"/>
              <a:gd name="T75" fmla="*/ 228 h 244"/>
              <a:gd name="T76" fmla="*/ 510 w 524"/>
              <a:gd name="T77" fmla="*/ 214 h 244"/>
              <a:gd name="T78" fmla="*/ 485 w 524"/>
              <a:gd name="T79" fmla="*/ 193 h 244"/>
              <a:gd name="T80" fmla="*/ 451 w 524"/>
              <a:gd name="T81" fmla="*/ 174 h 244"/>
              <a:gd name="T82" fmla="*/ 437 w 524"/>
              <a:gd name="T83" fmla="*/ 164 h 244"/>
              <a:gd name="T84" fmla="*/ 435 w 524"/>
              <a:gd name="T85" fmla="*/ 162 h 244"/>
              <a:gd name="T86" fmla="*/ 437 w 524"/>
              <a:gd name="T87" fmla="*/ 149 h 244"/>
              <a:gd name="T88" fmla="*/ 435 w 524"/>
              <a:gd name="T89" fmla="*/ 144 h 244"/>
              <a:gd name="T90" fmla="*/ 412 w 524"/>
              <a:gd name="T91" fmla="*/ 130 h 244"/>
              <a:gd name="T92" fmla="*/ 417 w 524"/>
              <a:gd name="T93" fmla="*/ 122 h 244"/>
              <a:gd name="T94" fmla="*/ 419 w 524"/>
              <a:gd name="T95" fmla="*/ 112 h 244"/>
              <a:gd name="T96" fmla="*/ 428 w 524"/>
              <a:gd name="T97" fmla="*/ 110 h 244"/>
              <a:gd name="T98" fmla="*/ 433 w 524"/>
              <a:gd name="T99" fmla="*/ 103 h 244"/>
              <a:gd name="T100" fmla="*/ 439 w 524"/>
              <a:gd name="T101" fmla="*/ 88 h 244"/>
              <a:gd name="T102" fmla="*/ 442 w 524"/>
              <a:gd name="T103" fmla="*/ 72 h 244"/>
              <a:gd name="T104" fmla="*/ 430 w 524"/>
              <a:gd name="T105"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4" h="244">
                <a:moveTo>
                  <a:pt x="430" y="0"/>
                </a:moveTo>
                <a:lnTo>
                  <a:pt x="68" y="22"/>
                </a:lnTo>
                <a:lnTo>
                  <a:pt x="68" y="27"/>
                </a:lnTo>
                <a:lnTo>
                  <a:pt x="62" y="31"/>
                </a:lnTo>
                <a:lnTo>
                  <a:pt x="62" y="36"/>
                </a:lnTo>
                <a:lnTo>
                  <a:pt x="68" y="41"/>
                </a:lnTo>
                <a:lnTo>
                  <a:pt x="50" y="54"/>
                </a:lnTo>
                <a:lnTo>
                  <a:pt x="32" y="58"/>
                </a:lnTo>
                <a:lnTo>
                  <a:pt x="25" y="67"/>
                </a:lnTo>
                <a:lnTo>
                  <a:pt x="27" y="78"/>
                </a:lnTo>
                <a:lnTo>
                  <a:pt x="12" y="90"/>
                </a:lnTo>
                <a:lnTo>
                  <a:pt x="12" y="90"/>
                </a:lnTo>
                <a:lnTo>
                  <a:pt x="18" y="94"/>
                </a:lnTo>
                <a:lnTo>
                  <a:pt x="23" y="96"/>
                </a:lnTo>
                <a:lnTo>
                  <a:pt x="25" y="98"/>
                </a:lnTo>
                <a:lnTo>
                  <a:pt x="25" y="98"/>
                </a:lnTo>
                <a:lnTo>
                  <a:pt x="16" y="109"/>
                </a:lnTo>
                <a:lnTo>
                  <a:pt x="16" y="118"/>
                </a:lnTo>
                <a:lnTo>
                  <a:pt x="21" y="119"/>
                </a:lnTo>
                <a:lnTo>
                  <a:pt x="25" y="124"/>
                </a:lnTo>
                <a:lnTo>
                  <a:pt x="32" y="125"/>
                </a:lnTo>
                <a:lnTo>
                  <a:pt x="41" y="132"/>
                </a:lnTo>
                <a:lnTo>
                  <a:pt x="41" y="132"/>
                </a:lnTo>
                <a:lnTo>
                  <a:pt x="30" y="137"/>
                </a:lnTo>
                <a:lnTo>
                  <a:pt x="16" y="140"/>
                </a:lnTo>
                <a:lnTo>
                  <a:pt x="16" y="140"/>
                </a:lnTo>
                <a:lnTo>
                  <a:pt x="16" y="145"/>
                </a:lnTo>
                <a:lnTo>
                  <a:pt x="12" y="149"/>
                </a:lnTo>
                <a:lnTo>
                  <a:pt x="7" y="153"/>
                </a:lnTo>
                <a:lnTo>
                  <a:pt x="0" y="156"/>
                </a:lnTo>
                <a:lnTo>
                  <a:pt x="2" y="163"/>
                </a:lnTo>
                <a:lnTo>
                  <a:pt x="2" y="163"/>
                </a:lnTo>
                <a:lnTo>
                  <a:pt x="16" y="167"/>
                </a:lnTo>
                <a:lnTo>
                  <a:pt x="21" y="170"/>
                </a:lnTo>
                <a:lnTo>
                  <a:pt x="25" y="173"/>
                </a:lnTo>
                <a:lnTo>
                  <a:pt x="25" y="173"/>
                </a:lnTo>
                <a:lnTo>
                  <a:pt x="41" y="173"/>
                </a:lnTo>
                <a:lnTo>
                  <a:pt x="57" y="173"/>
                </a:lnTo>
                <a:lnTo>
                  <a:pt x="57" y="173"/>
                </a:lnTo>
                <a:lnTo>
                  <a:pt x="91" y="179"/>
                </a:lnTo>
                <a:lnTo>
                  <a:pt x="91" y="183"/>
                </a:lnTo>
                <a:lnTo>
                  <a:pt x="75" y="188"/>
                </a:lnTo>
                <a:lnTo>
                  <a:pt x="89" y="194"/>
                </a:lnTo>
                <a:lnTo>
                  <a:pt x="105" y="193"/>
                </a:lnTo>
                <a:lnTo>
                  <a:pt x="105" y="193"/>
                </a:lnTo>
                <a:lnTo>
                  <a:pt x="123" y="196"/>
                </a:lnTo>
                <a:lnTo>
                  <a:pt x="132" y="200"/>
                </a:lnTo>
                <a:lnTo>
                  <a:pt x="139" y="202"/>
                </a:lnTo>
                <a:lnTo>
                  <a:pt x="139" y="202"/>
                </a:lnTo>
                <a:lnTo>
                  <a:pt x="141" y="204"/>
                </a:lnTo>
                <a:lnTo>
                  <a:pt x="146" y="205"/>
                </a:lnTo>
                <a:lnTo>
                  <a:pt x="153" y="208"/>
                </a:lnTo>
                <a:lnTo>
                  <a:pt x="150" y="213"/>
                </a:lnTo>
                <a:lnTo>
                  <a:pt x="155" y="219"/>
                </a:lnTo>
                <a:lnTo>
                  <a:pt x="155" y="219"/>
                </a:lnTo>
                <a:lnTo>
                  <a:pt x="162" y="220"/>
                </a:lnTo>
                <a:lnTo>
                  <a:pt x="171" y="224"/>
                </a:lnTo>
                <a:lnTo>
                  <a:pt x="185" y="231"/>
                </a:lnTo>
                <a:lnTo>
                  <a:pt x="185" y="231"/>
                </a:lnTo>
                <a:lnTo>
                  <a:pt x="185" y="234"/>
                </a:lnTo>
                <a:lnTo>
                  <a:pt x="189" y="236"/>
                </a:lnTo>
                <a:lnTo>
                  <a:pt x="198" y="241"/>
                </a:lnTo>
                <a:lnTo>
                  <a:pt x="198" y="241"/>
                </a:lnTo>
                <a:lnTo>
                  <a:pt x="214" y="240"/>
                </a:lnTo>
                <a:lnTo>
                  <a:pt x="232" y="238"/>
                </a:lnTo>
                <a:lnTo>
                  <a:pt x="232" y="238"/>
                </a:lnTo>
                <a:lnTo>
                  <a:pt x="246" y="240"/>
                </a:lnTo>
                <a:lnTo>
                  <a:pt x="262" y="241"/>
                </a:lnTo>
                <a:lnTo>
                  <a:pt x="280" y="243"/>
                </a:lnTo>
                <a:lnTo>
                  <a:pt x="294" y="244"/>
                </a:lnTo>
                <a:lnTo>
                  <a:pt x="305" y="234"/>
                </a:lnTo>
                <a:lnTo>
                  <a:pt x="319" y="242"/>
                </a:lnTo>
                <a:lnTo>
                  <a:pt x="332" y="240"/>
                </a:lnTo>
                <a:lnTo>
                  <a:pt x="339" y="243"/>
                </a:lnTo>
                <a:lnTo>
                  <a:pt x="337" y="244"/>
                </a:lnTo>
                <a:lnTo>
                  <a:pt x="524" y="228"/>
                </a:lnTo>
                <a:lnTo>
                  <a:pt x="524" y="228"/>
                </a:lnTo>
                <a:lnTo>
                  <a:pt x="510" y="214"/>
                </a:lnTo>
                <a:lnTo>
                  <a:pt x="496" y="202"/>
                </a:lnTo>
                <a:lnTo>
                  <a:pt x="485" y="193"/>
                </a:lnTo>
                <a:lnTo>
                  <a:pt x="471" y="186"/>
                </a:lnTo>
                <a:lnTo>
                  <a:pt x="451" y="174"/>
                </a:lnTo>
                <a:lnTo>
                  <a:pt x="444" y="169"/>
                </a:lnTo>
                <a:lnTo>
                  <a:pt x="437" y="164"/>
                </a:lnTo>
                <a:lnTo>
                  <a:pt x="435" y="162"/>
                </a:lnTo>
                <a:lnTo>
                  <a:pt x="435" y="162"/>
                </a:lnTo>
                <a:lnTo>
                  <a:pt x="437" y="156"/>
                </a:lnTo>
                <a:lnTo>
                  <a:pt x="437" y="149"/>
                </a:lnTo>
                <a:lnTo>
                  <a:pt x="437" y="149"/>
                </a:lnTo>
                <a:lnTo>
                  <a:pt x="435" y="144"/>
                </a:lnTo>
                <a:lnTo>
                  <a:pt x="428" y="139"/>
                </a:lnTo>
                <a:lnTo>
                  <a:pt x="412" y="130"/>
                </a:lnTo>
                <a:lnTo>
                  <a:pt x="412" y="130"/>
                </a:lnTo>
                <a:lnTo>
                  <a:pt x="417" y="122"/>
                </a:lnTo>
                <a:lnTo>
                  <a:pt x="421" y="115"/>
                </a:lnTo>
                <a:lnTo>
                  <a:pt x="419" y="112"/>
                </a:lnTo>
                <a:lnTo>
                  <a:pt x="421" y="108"/>
                </a:lnTo>
                <a:lnTo>
                  <a:pt x="428" y="110"/>
                </a:lnTo>
                <a:lnTo>
                  <a:pt x="428" y="110"/>
                </a:lnTo>
                <a:lnTo>
                  <a:pt x="433" y="103"/>
                </a:lnTo>
                <a:lnTo>
                  <a:pt x="437" y="95"/>
                </a:lnTo>
                <a:lnTo>
                  <a:pt x="439" y="88"/>
                </a:lnTo>
                <a:lnTo>
                  <a:pt x="446" y="79"/>
                </a:lnTo>
                <a:lnTo>
                  <a:pt x="442" y="72"/>
                </a:lnTo>
                <a:lnTo>
                  <a:pt x="449" y="72"/>
                </a:lnTo>
                <a:lnTo>
                  <a:pt x="430" y="0"/>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p:nvSpPr>
        <p:spPr bwMode="auto">
          <a:xfrm rot="16200000">
            <a:off x="4840543" y="4361855"/>
            <a:ext cx="835974" cy="877820"/>
          </a:xfrm>
          <a:custGeom>
            <a:avLst/>
            <a:gdLst>
              <a:gd name="T0" fmla="*/ 537 w 549"/>
              <a:gd name="T1" fmla="*/ 177 h 331"/>
              <a:gd name="T2" fmla="*/ 517 w 549"/>
              <a:gd name="T3" fmla="*/ 183 h 331"/>
              <a:gd name="T4" fmla="*/ 467 w 549"/>
              <a:gd name="T5" fmla="*/ 190 h 331"/>
              <a:gd name="T6" fmla="*/ 449 w 549"/>
              <a:gd name="T7" fmla="*/ 194 h 331"/>
              <a:gd name="T8" fmla="*/ 419 w 549"/>
              <a:gd name="T9" fmla="*/ 180 h 331"/>
              <a:gd name="T10" fmla="*/ 335 w 549"/>
              <a:gd name="T11" fmla="*/ 164 h 331"/>
              <a:gd name="T12" fmla="*/ 269 w 549"/>
              <a:gd name="T13" fmla="*/ 158 h 331"/>
              <a:gd name="T14" fmla="*/ 271 w 549"/>
              <a:gd name="T15" fmla="*/ 275 h 331"/>
              <a:gd name="T16" fmla="*/ 219 w 549"/>
              <a:gd name="T17" fmla="*/ 272 h 331"/>
              <a:gd name="T18" fmla="*/ 169 w 549"/>
              <a:gd name="T19" fmla="*/ 288 h 331"/>
              <a:gd name="T20" fmla="*/ 187 w 549"/>
              <a:gd name="T21" fmla="*/ 259 h 331"/>
              <a:gd name="T22" fmla="*/ 187 w 549"/>
              <a:gd name="T23" fmla="*/ 249 h 331"/>
              <a:gd name="T24" fmla="*/ 157 w 549"/>
              <a:gd name="T25" fmla="*/ 237 h 331"/>
              <a:gd name="T26" fmla="*/ 144 w 549"/>
              <a:gd name="T27" fmla="*/ 246 h 331"/>
              <a:gd name="T28" fmla="*/ 155 w 549"/>
              <a:gd name="T29" fmla="*/ 268 h 331"/>
              <a:gd name="T30" fmla="*/ 157 w 549"/>
              <a:gd name="T31" fmla="*/ 276 h 331"/>
              <a:gd name="T32" fmla="*/ 155 w 549"/>
              <a:gd name="T33" fmla="*/ 282 h 331"/>
              <a:gd name="T34" fmla="*/ 132 w 549"/>
              <a:gd name="T35" fmla="*/ 277 h 331"/>
              <a:gd name="T36" fmla="*/ 125 w 549"/>
              <a:gd name="T37" fmla="*/ 286 h 331"/>
              <a:gd name="T38" fmla="*/ 137 w 549"/>
              <a:gd name="T39" fmla="*/ 290 h 331"/>
              <a:gd name="T40" fmla="*/ 157 w 549"/>
              <a:gd name="T41" fmla="*/ 304 h 331"/>
              <a:gd name="T42" fmla="*/ 155 w 549"/>
              <a:gd name="T43" fmla="*/ 317 h 331"/>
              <a:gd name="T44" fmla="*/ 130 w 549"/>
              <a:gd name="T45" fmla="*/ 317 h 331"/>
              <a:gd name="T46" fmla="*/ 114 w 549"/>
              <a:gd name="T47" fmla="*/ 306 h 331"/>
              <a:gd name="T48" fmla="*/ 87 w 549"/>
              <a:gd name="T49" fmla="*/ 292 h 331"/>
              <a:gd name="T50" fmla="*/ 68 w 549"/>
              <a:gd name="T51" fmla="*/ 293 h 331"/>
              <a:gd name="T52" fmla="*/ 39 w 549"/>
              <a:gd name="T53" fmla="*/ 319 h 331"/>
              <a:gd name="T54" fmla="*/ 16 w 549"/>
              <a:gd name="T55" fmla="*/ 329 h 331"/>
              <a:gd name="T56" fmla="*/ 9 w 549"/>
              <a:gd name="T57" fmla="*/ 318 h 331"/>
              <a:gd name="T58" fmla="*/ 48 w 549"/>
              <a:gd name="T59" fmla="*/ 277 h 331"/>
              <a:gd name="T60" fmla="*/ 64 w 549"/>
              <a:gd name="T61" fmla="*/ 274 h 331"/>
              <a:gd name="T62" fmla="*/ 34 w 549"/>
              <a:gd name="T63" fmla="*/ 263 h 331"/>
              <a:gd name="T64" fmla="*/ 14 w 549"/>
              <a:gd name="T65" fmla="*/ 256 h 331"/>
              <a:gd name="T66" fmla="*/ 32 w 549"/>
              <a:gd name="T67" fmla="*/ 244 h 331"/>
              <a:gd name="T68" fmla="*/ 32 w 549"/>
              <a:gd name="T69" fmla="*/ 232 h 331"/>
              <a:gd name="T70" fmla="*/ 14 w 549"/>
              <a:gd name="T71" fmla="*/ 214 h 331"/>
              <a:gd name="T72" fmla="*/ 21 w 549"/>
              <a:gd name="T73" fmla="*/ 200 h 331"/>
              <a:gd name="T74" fmla="*/ 62 w 549"/>
              <a:gd name="T75" fmla="*/ 174 h 331"/>
              <a:gd name="T76" fmla="*/ 78 w 549"/>
              <a:gd name="T77" fmla="*/ 164 h 331"/>
              <a:gd name="T78" fmla="*/ 89 w 549"/>
              <a:gd name="T79" fmla="*/ 160 h 331"/>
              <a:gd name="T80" fmla="*/ 93 w 549"/>
              <a:gd name="T81" fmla="*/ 147 h 331"/>
              <a:gd name="T82" fmla="*/ 105 w 549"/>
              <a:gd name="T83" fmla="*/ 145 h 331"/>
              <a:gd name="T84" fmla="*/ 71 w 549"/>
              <a:gd name="T85" fmla="*/ 134 h 331"/>
              <a:gd name="T86" fmla="*/ 66 w 549"/>
              <a:gd name="T87" fmla="*/ 124 h 331"/>
              <a:gd name="T88" fmla="*/ 68 w 549"/>
              <a:gd name="T89" fmla="*/ 101 h 331"/>
              <a:gd name="T90" fmla="*/ 91 w 549"/>
              <a:gd name="T91" fmla="*/ 61 h 331"/>
              <a:gd name="T92" fmla="*/ 84 w 549"/>
              <a:gd name="T93" fmla="*/ 14 h 331"/>
              <a:gd name="T94" fmla="*/ 103 w 549"/>
              <a:gd name="T95" fmla="*/ 18 h 331"/>
              <a:gd name="T96" fmla="*/ 157 w 549"/>
              <a:gd name="T97" fmla="*/ 23 h 331"/>
              <a:gd name="T98" fmla="*/ 184 w 549"/>
              <a:gd name="T99" fmla="*/ 24 h 331"/>
              <a:gd name="T100" fmla="*/ 207 w 549"/>
              <a:gd name="T101" fmla="*/ 30 h 331"/>
              <a:gd name="T102" fmla="*/ 262 w 549"/>
              <a:gd name="T103" fmla="*/ 36 h 331"/>
              <a:gd name="T104" fmla="*/ 282 w 549"/>
              <a:gd name="T105" fmla="*/ 32 h 331"/>
              <a:gd name="T106" fmla="*/ 312 w 549"/>
              <a:gd name="T107" fmla="*/ 27 h 331"/>
              <a:gd name="T108" fmla="*/ 319 w 549"/>
              <a:gd name="T109" fmla="*/ 24 h 331"/>
              <a:gd name="T110" fmla="*/ 335 w 549"/>
              <a:gd name="T111" fmla="*/ 18 h 331"/>
              <a:gd name="T112" fmla="*/ 355 w 549"/>
              <a:gd name="T113" fmla="*/ 19 h 331"/>
              <a:gd name="T114" fmla="*/ 382 w 549"/>
              <a:gd name="T115" fmla="*/ 9 h 331"/>
              <a:gd name="T116" fmla="*/ 540 w 549"/>
              <a:gd name="T1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9" h="331">
                <a:moveTo>
                  <a:pt x="540" y="0"/>
                </a:moveTo>
                <a:lnTo>
                  <a:pt x="549" y="178"/>
                </a:lnTo>
                <a:lnTo>
                  <a:pt x="537" y="177"/>
                </a:lnTo>
                <a:lnTo>
                  <a:pt x="537" y="177"/>
                </a:lnTo>
                <a:lnTo>
                  <a:pt x="528" y="180"/>
                </a:lnTo>
                <a:lnTo>
                  <a:pt x="517" y="183"/>
                </a:lnTo>
                <a:lnTo>
                  <a:pt x="494" y="185"/>
                </a:lnTo>
                <a:lnTo>
                  <a:pt x="474" y="188"/>
                </a:lnTo>
                <a:lnTo>
                  <a:pt x="467" y="190"/>
                </a:lnTo>
                <a:lnTo>
                  <a:pt x="460" y="194"/>
                </a:lnTo>
                <a:lnTo>
                  <a:pt x="449" y="194"/>
                </a:lnTo>
                <a:lnTo>
                  <a:pt x="449" y="194"/>
                </a:lnTo>
                <a:lnTo>
                  <a:pt x="444" y="191"/>
                </a:lnTo>
                <a:lnTo>
                  <a:pt x="439" y="188"/>
                </a:lnTo>
                <a:lnTo>
                  <a:pt x="419" y="180"/>
                </a:lnTo>
                <a:lnTo>
                  <a:pt x="394" y="174"/>
                </a:lnTo>
                <a:lnTo>
                  <a:pt x="364" y="168"/>
                </a:lnTo>
                <a:lnTo>
                  <a:pt x="335" y="164"/>
                </a:lnTo>
                <a:lnTo>
                  <a:pt x="307" y="160"/>
                </a:lnTo>
                <a:lnTo>
                  <a:pt x="285" y="158"/>
                </a:lnTo>
                <a:lnTo>
                  <a:pt x="269" y="158"/>
                </a:lnTo>
                <a:lnTo>
                  <a:pt x="278" y="272"/>
                </a:lnTo>
                <a:lnTo>
                  <a:pt x="271" y="275"/>
                </a:lnTo>
                <a:lnTo>
                  <a:pt x="271" y="275"/>
                </a:lnTo>
                <a:lnTo>
                  <a:pt x="260" y="274"/>
                </a:lnTo>
                <a:lnTo>
                  <a:pt x="250" y="272"/>
                </a:lnTo>
                <a:lnTo>
                  <a:pt x="219" y="272"/>
                </a:lnTo>
                <a:lnTo>
                  <a:pt x="196" y="284"/>
                </a:lnTo>
                <a:lnTo>
                  <a:pt x="169" y="288"/>
                </a:lnTo>
                <a:lnTo>
                  <a:pt x="169" y="288"/>
                </a:lnTo>
                <a:lnTo>
                  <a:pt x="173" y="278"/>
                </a:lnTo>
                <a:lnTo>
                  <a:pt x="180" y="269"/>
                </a:lnTo>
                <a:lnTo>
                  <a:pt x="187" y="259"/>
                </a:lnTo>
                <a:lnTo>
                  <a:pt x="189" y="252"/>
                </a:lnTo>
                <a:lnTo>
                  <a:pt x="189" y="252"/>
                </a:lnTo>
                <a:lnTo>
                  <a:pt x="187" y="249"/>
                </a:lnTo>
                <a:lnTo>
                  <a:pt x="180" y="244"/>
                </a:lnTo>
                <a:lnTo>
                  <a:pt x="166" y="237"/>
                </a:lnTo>
                <a:lnTo>
                  <a:pt x="157" y="237"/>
                </a:lnTo>
                <a:lnTo>
                  <a:pt x="146" y="241"/>
                </a:lnTo>
                <a:lnTo>
                  <a:pt x="146" y="241"/>
                </a:lnTo>
                <a:lnTo>
                  <a:pt x="144" y="246"/>
                </a:lnTo>
                <a:lnTo>
                  <a:pt x="146" y="259"/>
                </a:lnTo>
                <a:lnTo>
                  <a:pt x="146" y="259"/>
                </a:lnTo>
                <a:lnTo>
                  <a:pt x="155" y="268"/>
                </a:lnTo>
                <a:lnTo>
                  <a:pt x="157" y="270"/>
                </a:lnTo>
                <a:lnTo>
                  <a:pt x="157" y="272"/>
                </a:lnTo>
                <a:lnTo>
                  <a:pt x="157" y="276"/>
                </a:lnTo>
                <a:lnTo>
                  <a:pt x="159" y="282"/>
                </a:lnTo>
                <a:lnTo>
                  <a:pt x="155" y="282"/>
                </a:lnTo>
                <a:lnTo>
                  <a:pt x="155" y="282"/>
                </a:lnTo>
                <a:lnTo>
                  <a:pt x="146" y="280"/>
                </a:lnTo>
                <a:lnTo>
                  <a:pt x="141" y="276"/>
                </a:lnTo>
                <a:lnTo>
                  <a:pt x="132" y="277"/>
                </a:lnTo>
                <a:lnTo>
                  <a:pt x="132" y="277"/>
                </a:lnTo>
                <a:lnTo>
                  <a:pt x="128" y="281"/>
                </a:lnTo>
                <a:lnTo>
                  <a:pt x="125" y="286"/>
                </a:lnTo>
                <a:lnTo>
                  <a:pt x="125" y="286"/>
                </a:lnTo>
                <a:lnTo>
                  <a:pt x="130" y="288"/>
                </a:lnTo>
                <a:lnTo>
                  <a:pt x="137" y="290"/>
                </a:lnTo>
                <a:lnTo>
                  <a:pt x="148" y="293"/>
                </a:lnTo>
                <a:lnTo>
                  <a:pt x="148" y="293"/>
                </a:lnTo>
                <a:lnTo>
                  <a:pt x="157" y="304"/>
                </a:lnTo>
                <a:lnTo>
                  <a:pt x="159" y="309"/>
                </a:lnTo>
                <a:lnTo>
                  <a:pt x="162" y="314"/>
                </a:lnTo>
                <a:lnTo>
                  <a:pt x="155" y="317"/>
                </a:lnTo>
                <a:lnTo>
                  <a:pt x="146" y="314"/>
                </a:lnTo>
                <a:lnTo>
                  <a:pt x="139" y="317"/>
                </a:lnTo>
                <a:lnTo>
                  <a:pt x="130" y="317"/>
                </a:lnTo>
                <a:lnTo>
                  <a:pt x="125" y="309"/>
                </a:lnTo>
                <a:lnTo>
                  <a:pt x="125" y="309"/>
                </a:lnTo>
                <a:lnTo>
                  <a:pt x="114" y="306"/>
                </a:lnTo>
                <a:lnTo>
                  <a:pt x="103" y="302"/>
                </a:lnTo>
                <a:lnTo>
                  <a:pt x="93" y="296"/>
                </a:lnTo>
                <a:lnTo>
                  <a:pt x="87" y="292"/>
                </a:lnTo>
                <a:lnTo>
                  <a:pt x="75" y="290"/>
                </a:lnTo>
                <a:lnTo>
                  <a:pt x="75" y="290"/>
                </a:lnTo>
                <a:lnTo>
                  <a:pt x="68" y="293"/>
                </a:lnTo>
                <a:lnTo>
                  <a:pt x="62" y="296"/>
                </a:lnTo>
                <a:lnTo>
                  <a:pt x="50" y="307"/>
                </a:lnTo>
                <a:lnTo>
                  <a:pt x="39" y="319"/>
                </a:lnTo>
                <a:lnTo>
                  <a:pt x="34" y="329"/>
                </a:lnTo>
                <a:lnTo>
                  <a:pt x="25" y="331"/>
                </a:lnTo>
                <a:lnTo>
                  <a:pt x="16" y="329"/>
                </a:lnTo>
                <a:lnTo>
                  <a:pt x="16" y="329"/>
                </a:lnTo>
                <a:lnTo>
                  <a:pt x="14" y="324"/>
                </a:lnTo>
                <a:lnTo>
                  <a:pt x="9" y="318"/>
                </a:lnTo>
                <a:lnTo>
                  <a:pt x="0" y="307"/>
                </a:lnTo>
                <a:lnTo>
                  <a:pt x="27" y="306"/>
                </a:lnTo>
                <a:lnTo>
                  <a:pt x="48" y="277"/>
                </a:lnTo>
                <a:lnTo>
                  <a:pt x="48" y="277"/>
                </a:lnTo>
                <a:lnTo>
                  <a:pt x="59" y="275"/>
                </a:lnTo>
                <a:lnTo>
                  <a:pt x="64" y="274"/>
                </a:lnTo>
                <a:lnTo>
                  <a:pt x="66" y="271"/>
                </a:lnTo>
                <a:lnTo>
                  <a:pt x="62" y="266"/>
                </a:lnTo>
                <a:lnTo>
                  <a:pt x="34" y="263"/>
                </a:lnTo>
                <a:lnTo>
                  <a:pt x="32" y="265"/>
                </a:lnTo>
                <a:lnTo>
                  <a:pt x="25" y="265"/>
                </a:lnTo>
                <a:lnTo>
                  <a:pt x="14" y="256"/>
                </a:lnTo>
                <a:lnTo>
                  <a:pt x="16" y="252"/>
                </a:lnTo>
                <a:lnTo>
                  <a:pt x="30" y="246"/>
                </a:lnTo>
                <a:lnTo>
                  <a:pt x="32" y="244"/>
                </a:lnTo>
                <a:lnTo>
                  <a:pt x="25" y="238"/>
                </a:lnTo>
                <a:lnTo>
                  <a:pt x="32" y="234"/>
                </a:lnTo>
                <a:lnTo>
                  <a:pt x="32" y="232"/>
                </a:lnTo>
                <a:lnTo>
                  <a:pt x="14" y="223"/>
                </a:lnTo>
                <a:lnTo>
                  <a:pt x="14" y="214"/>
                </a:lnTo>
                <a:lnTo>
                  <a:pt x="14" y="214"/>
                </a:lnTo>
                <a:lnTo>
                  <a:pt x="16" y="210"/>
                </a:lnTo>
                <a:lnTo>
                  <a:pt x="18" y="207"/>
                </a:lnTo>
                <a:lnTo>
                  <a:pt x="21" y="200"/>
                </a:lnTo>
                <a:lnTo>
                  <a:pt x="57" y="184"/>
                </a:lnTo>
                <a:lnTo>
                  <a:pt x="57" y="184"/>
                </a:lnTo>
                <a:lnTo>
                  <a:pt x="62" y="174"/>
                </a:lnTo>
                <a:lnTo>
                  <a:pt x="68" y="166"/>
                </a:lnTo>
                <a:lnTo>
                  <a:pt x="78" y="164"/>
                </a:lnTo>
                <a:lnTo>
                  <a:pt x="78" y="164"/>
                </a:lnTo>
                <a:lnTo>
                  <a:pt x="82" y="160"/>
                </a:lnTo>
                <a:lnTo>
                  <a:pt x="84" y="159"/>
                </a:lnTo>
                <a:lnTo>
                  <a:pt x="89" y="160"/>
                </a:lnTo>
                <a:lnTo>
                  <a:pt x="93" y="156"/>
                </a:lnTo>
                <a:lnTo>
                  <a:pt x="89" y="154"/>
                </a:lnTo>
                <a:lnTo>
                  <a:pt x="93" y="147"/>
                </a:lnTo>
                <a:lnTo>
                  <a:pt x="93" y="147"/>
                </a:lnTo>
                <a:lnTo>
                  <a:pt x="98" y="145"/>
                </a:lnTo>
                <a:lnTo>
                  <a:pt x="105" y="145"/>
                </a:lnTo>
                <a:lnTo>
                  <a:pt x="103" y="140"/>
                </a:lnTo>
                <a:lnTo>
                  <a:pt x="82" y="128"/>
                </a:lnTo>
                <a:lnTo>
                  <a:pt x="71" y="134"/>
                </a:lnTo>
                <a:lnTo>
                  <a:pt x="71" y="134"/>
                </a:lnTo>
                <a:lnTo>
                  <a:pt x="68" y="130"/>
                </a:lnTo>
                <a:lnTo>
                  <a:pt x="66" y="124"/>
                </a:lnTo>
                <a:lnTo>
                  <a:pt x="66" y="112"/>
                </a:lnTo>
                <a:lnTo>
                  <a:pt x="66" y="112"/>
                </a:lnTo>
                <a:lnTo>
                  <a:pt x="68" y="101"/>
                </a:lnTo>
                <a:lnTo>
                  <a:pt x="73" y="86"/>
                </a:lnTo>
                <a:lnTo>
                  <a:pt x="82" y="72"/>
                </a:lnTo>
                <a:lnTo>
                  <a:pt x="91" y="61"/>
                </a:lnTo>
                <a:lnTo>
                  <a:pt x="78" y="17"/>
                </a:lnTo>
                <a:lnTo>
                  <a:pt x="78" y="17"/>
                </a:lnTo>
                <a:lnTo>
                  <a:pt x="84" y="14"/>
                </a:lnTo>
                <a:lnTo>
                  <a:pt x="93" y="13"/>
                </a:lnTo>
                <a:lnTo>
                  <a:pt x="93" y="13"/>
                </a:lnTo>
                <a:lnTo>
                  <a:pt x="103" y="18"/>
                </a:lnTo>
                <a:lnTo>
                  <a:pt x="118" y="21"/>
                </a:lnTo>
                <a:lnTo>
                  <a:pt x="146" y="27"/>
                </a:lnTo>
                <a:lnTo>
                  <a:pt x="157" y="23"/>
                </a:lnTo>
                <a:lnTo>
                  <a:pt x="169" y="23"/>
                </a:lnTo>
                <a:lnTo>
                  <a:pt x="169" y="23"/>
                </a:lnTo>
                <a:lnTo>
                  <a:pt x="184" y="24"/>
                </a:lnTo>
                <a:lnTo>
                  <a:pt x="200" y="26"/>
                </a:lnTo>
                <a:lnTo>
                  <a:pt x="207" y="30"/>
                </a:lnTo>
                <a:lnTo>
                  <a:pt x="207" y="30"/>
                </a:lnTo>
                <a:lnTo>
                  <a:pt x="221" y="32"/>
                </a:lnTo>
                <a:lnTo>
                  <a:pt x="235" y="35"/>
                </a:lnTo>
                <a:lnTo>
                  <a:pt x="262" y="36"/>
                </a:lnTo>
                <a:lnTo>
                  <a:pt x="262" y="36"/>
                </a:lnTo>
                <a:lnTo>
                  <a:pt x="271" y="35"/>
                </a:lnTo>
                <a:lnTo>
                  <a:pt x="282" y="32"/>
                </a:lnTo>
                <a:lnTo>
                  <a:pt x="294" y="30"/>
                </a:lnTo>
                <a:lnTo>
                  <a:pt x="303" y="26"/>
                </a:lnTo>
                <a:lnTo>
                  <a:pt x="312" y="27"/>
                </a:lnTo>
                <a:lnTo>
                  <a:pt x="312" y="27"/>
                </a:lnTo>
                <a:lnTo>
                  <a:pt x="314" y="25"/>
                </a:lnTo>
                <a:lnTo>
                  <a:pt x="319" y="24"/>
                </a:lnTo>
                <a:lnTo>
                  <a:pt x="330" y="21"/>
                </a:lnTo>
                <a:lnTo>
                  <a:pt x="330" y="21"/>
                </a:lnTo>
                <a:lnTo>
                  <a:pt x="335" y="18"/>
                </a:lnTo>
                <a:lnTo>
                  <a:pt x="337" y="17"/>
                </a:lnTo>
                <a:lnTo>
                  <a:pt x="339" y="15"/>
                </a:lnTo>
                <a:lnTo>
                  <a:pt x="355" y="19"/>
                </a:lnTo>
                <a:lnTo>
                  <a:pt x="355" y="19"/>
                </a:lnTo>
                <a:lnTo>
                  <a:pt x="369" y="14"/>
                </a:lnTo>
                <a:lnTo>
                  <a:pt x="382" y="9"/>
                </a:lnTo>
                <a:lnTo>
                  <a:pt x="394" y="3"/>
                </a:lnTo>
                <a:lnTo>
                  <a:pt x="401" y="1"/>
                </a:lnTo>
                <a:lnTo>
                  <a:pt x="540"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a:effectLst>
            <a:outerShdw blurRad="50800" dist="50800" dir="5400000" sx="9000" sy="9000" algn="ctr" rotWithShape="0">
              <a:srgbClr val="000000">
                <a:alpha val="43137"/>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p:cNvSpPr>
          <p:nvPr/>
        </p:nvSpPr>
        <p:spPr bwMode="auto">
          <a:xfrm rot="16200000">
            <a:off x="4988940" y="4168047"/>
            <a:ext cx="1043065" cy="543666"/>
          </a:xfrm>
          <a:custGeom>
            <a:avLst/>
            <a:gdLst>
              <a:gd name="T0" fmla="*/ 666 w 685"/>
              <a:gd name="T1" fmla="*/ 67 h 205"/>
              <a:gd name="T2" fmla="*/ 660 w 685"/>
              <a:gd name="T3" fmla="*/ 65 h 205"/>
              <a:gd name="T4" fmla="*/ 646 w 685"/>
              <a:gd name="T5" fmla="*/ 57 h 205"/>
              <a:gd name="T6" fmla="*/ 632 w 685"/>
              <a:gd name="T7" fmla="*/ 52 h 205"/>
              <a:gd name="T8" fmla="*/ 596 w 685"/>
              <a:gd name="T9" fmla="*/ 51 h 205"/>
              <a:gd name="T10" fmla="*/ 584 w 685"/>
              <a:gd name="T11" fmla="*/ 49 h 205"/>
              <a:gd name="T12" fmla="*/ 580 w 685"/>
              <a:gd name="T13" fmla="*/ 45 h 205"/>
              <a:gd name="T14" fmla="*/ 564 w 685"/>
              <a:gd name="T15" fmla="*/ 37 h 205"/>
              <a:gd name="T16" fmla="*/ 544 w 685"/>
              <a:gd name="T17" fmla="*/ 28 h 205"/>
              <a:gd name="T18" fmla="*/ 514 w 685"/>
              <a:gd name="T19" fmla="*/ 22 h 205"/>
              <a:gd name="T20" fmla="*/ 507 w 685"/>
              <a:gd name="T21" fmla="*/ 22 h 205"/>
              <a:gd name="T22" fmla="*/ 487 w 685"/>
              <a:gd name="T23" fmla="*/ 20 h 205"/>
              <a:gd name="T24" fmla="*/ 462 w 685"/>
              <a:gd name="T25" fmla="*/ 13 h 205"/>
              <a:gd name="T26" fmla="*/ 452 w 685"/>
              <a:gd name="T27" fmla="*/ 14 h 205"/>
              <a:gd name="T28" fmla="*/ 434 w 685"/>
              <a:gd name="T29" fmla="*/ 18 h 205"/>
              <a:gd name="T30" fmla="*/ 416 w 685"/>
              <a:gd name="T31" fmla="*/ 21 h 205"/>
              <a:gd name="T32" fmla="*/ 405 w 685"/>
              <a:gd name="T33" fmla="*/ 24 h 205"/>
              <a:gd name="T34" fmla="*/ 400 w 685"/>
              <a:gd name="T35" fmla="*/ 20 h 205"/>
              <a:gd name="T36" fmla="*/ 389 w 685"/>
              <a:gd name="T37" fmla="*/ 19 h 205"/>
              <a:gd name="T38" fmla="*/ 368 w 685"/>
              <a:gd name="T39" fmla="*/ 19 h 205"/>
              <a:gd name="T40" fmla="*/ 359 w 685"/>
              <a:gd name="T41" fmla="*/ 22 h 205"/>
              <a:gd name="T42" fmla="*/ 325 w 685"/>
              <a:gd name="T43" fmla="*/ 27 h 205"/>
              <a:gd name="T44" fmla="*/ 298 w 685"/>
              <a:gd name="T45" fmla="*/ 32 h 205"/>
              <a:gd name="T46" fmla="*/ 280 w 685"/>
              <a:gd name="T47" fmla="*/ 36 h 205"/>
              <a:gd name="T48" fmla="*/ 275 w 685"/>
              <a:gd name="T49" fmla="*/ 33 h 205"/>
              <a:gd name="T50" fmla="*/ 250 w 685"/>
              <a:gd name="T51" fmla="*/ 22 h 205"/>
              <a:gd name="T52" fmla="*/ 195 w 685"/>
              <a:gd name="T53" fmla="*/ 10 h 205"/>
              <a:gd name="T54" fmla="*/ 138 w 685"/>
              <a:gd name="T55" fmla="*/ 2 h 205"/>
              <a:gd name="T56" fmla="*/ 100 w 685"/>
              <a:gd name="T57" fmla="*/ 0 h 205"/>
              <a:gd name="T58" fmla="*/ 102 w 685"/>
              <a:gd name="T59" fmla="*/ 117 h 205"/>
              <a:gd name="T60" fmla="*/ 91 w 685"/>
              <a:gd name="T61" fmla="*/ 116 h 205"/>
              <a:gd name="T62" fmla="*/ 50 w 685"/>
              <a:gd name="T63" fmla="*/ 114 h 205"/>
              <a:gd name="T64" fmla="*/ 0 w 685"/>
              <a:gd name="T65" fmla="*/ 130 h 205"/>
              <a:gd name="T66" fmla="*/ 0 w 685"/>
              <a:gd name="T67" fmla="*/ 137 h 205"/>
              <a:gd name="T68" fmla="*/ 11 w 685"/>
              <a:gd name="T69" fmla="*/ 146 h 205"/>
              <a:gd name="T70" fmla="*/ 29 w 685"/>
              <a:gd name="T71" fmla="*/ 168 h 205"/>
              <a:gd name="T72" fmla="*/ 31 w 685"/>
              <a:gd name="T73" fmla="*/ 185 h 205"/>
              <a:gd name="T74" fmla="*/ 31 w 685"/>
              <a:gd name="T75" fmla="*/ 197 h 205"/>
              <a:gd name="T76" fmla="*/ 31 w 685"/>
              <a:gd name="T77" fmla="*/ 205 h 205"/>
              <a:gd name="T78" fmla="*/ 86 w 685"/>
              <a:gd name="T79" fmla="*/ 201 h 205"/>
              <a:gd name="T80" fmla="*/ 202 w 685"/>
              <a:gd name="T81" fmla="*/ 192 h 205"/>
              <a:gd name="T82" fmla="*/ 259 w 685"/>
              <a:gd name="T83" fmla="*/ 191 h 205"/>
              <a:gd name="T84" fmla="*/ 685 w 685"/>
              <a:gd name="T85" fmla="*/ 1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5" h="205">
                <a:moveTo>
                  <a:pt x="685" y="190"/>
                </a:moveTo>
                <a:lnTo>
                  <a:pt x="666" y="67"/>
                </a:lnTo>
                <a:lnTo>
                  <a:pt x="660" y="65"/>
                </a:lnTo>
                <a:lnTo>
                  <a:pt x="660" y="65"/>
                </a:lnTo>
                <a:lnTo>
                  <a:pt x="653" y="61"/>
                </a:lnTo>
                <a:lnTo>
                  <a:pt x="646" y="57"/>
                </a:lnTo>
                <a:lnTo>
                  <a:pt x="639" y="55"/>
                </a:lnTo>
                <a:lnTo>
                  <a:pt x="632" y="52"/>
                </a:lnTo>
                <a:lnTo>
                  <a:pt x="614" y="51"/>
                </a:lnTo>
                <a:lnTo>
                  <a:pt x="596" y="51"/>
                </a:lnTo>
                <a:lnTo>
                  <a:pt x="596" y="51"/>
                </a:lnTo>
                <a:lnTo>
                  <a:pt x="584" y="49"/>
                </a:lnTo>
                <a:lnTo>
                  <a:pt x="584" y="49"/>
                </a:lnTo>
                <a:lnTo>
                  <a:pt x="580" y="45"/>
                </a:lnTo>
                <a:lnTo>
                  <a:pt x="575" y="42"/>
                </a:lnTo>
                <a:lnTo>
                  <a:pt x="564" y="37"/>
                </a:lnTo>
                <a:lnTo>
                  <a:pt x="553" y="33"/>
                </a:lnTo>
                <a:lnTo>
                  <a:pt x="544" y="28"/>
                </a:lnTo>
                <a:lnTo>
                  <a:pt x="525" y="28"/>
                </a:lnTo>
                <a:lnTo>
                  <a:pt x="514" y="22"/>
                </a:lnTo>
                <a:lnTo>
                  <a:pt x="514" y="22"/>
                </a:lnTo>
                <a:lnTo>
                  <a:pt x="507" y="22"/>
                </a:lnTo>
                <a:lnTo>
                  <a:pt x="500" y="22"/>
                </a:lnTo>
                <a:lnTo>
                  <a:pt x="487" y="20"/>
                </a:lnTo>
                <a:lnTo>
                  <a:pt x="473" y="16"/>
                </a:lnTo>
                <a:lnTo>
                  <a:pt x="462" y="13"/>
                </a:lnTo>
                <a:lnTo>
                  <a:pt x="462" y="13"/>
                </a:lnTo>
                <a:lnTo>
                  <a:pt x="452" y="14"/>
                </a:lnTo>
                <a:lnTo>
                  <a:pt x="443" y="15"/>
                </a:lnTo>
                <a:lnTo>
                  <a:pt x="434" y="18"/>
                </a:lnTo>
                <a:lnTo>
                  <a:pt x="427" y="21"/>
                </a:lnTo>
                <a:lnTo>
                  <a:pt x="416" y="21"/>
                </a:lnTo>
                <a:lnTo>
                  <a:pt x="412" y="24"/>
                </a:lnTo>
                <a:lnTo>
                  <a:pt x="405" y="24"/>
                </a:lnTo>
                <a:lnTo>
                  <a:pt x="400" y="20"/>
                </a:lnTo>
                <a:lnTo>
                  <a:pt x="400" y="20"/>
                </a:lnTo>
                <a:lnTo>
                  <a:pt x="393" y="19"/>
                </a:lnTo>
                <a:lnTo>
                  <a:pt x="389" y="19"/>
                </a:lnTo>
                <a:lnTo>
                  <a:pt x="380" y="20"/>
                </a:lnTo>
                <a:lnTo>
                  <a:pt x="368" y="19"/>
                </a:lnTo>
                <a:lnTo>
                  <a:pt x="368" y="19"/>
                </a:lnTo>
                <a:lnTo>
                  <a:pt x="359" y="22"/>
                </a:lnTo>
                <a:lnTo>
                  <a:pt x="348" y="25"/>
                </a:lnTo>
                <a:lnTo>
                  <a:pt x="325" y="27"/>
                </a:lnTo>
                <a:lnTo>
                  <a:pt x="305" y="30"/>
                </a:lnTo>
                <a:lnTo>
                  <a:pt x="298" y="32"/>
                </a:lnTo>
                <a:lnTo>
                  <a:pt x="291" y="36"/>
                </a:lnTo>
                <a:lnTo>
                  <a:pt x="280" y="36"/>
                </a:lnTo>
                <a:lnTo>
                  <a:pt x="280" y="36"/>
                </a:lnTo>
                <a:lnTo>
                  <a:pt x="275" y="33"/>
                </a:lnTo>
                <a:lnTo>
                  <a:pt x="270" y="30"/>
                </a:lnTo>
                <a:lnTo>
                  <a:pt x="250" y="22"/>
                </a:lnTo>
                <a:lnTo>
                  <a:pt x="225" y="16"/>
                </a:lnTo>
                <a:lnTo>
                  <a:pt x="195" y="10"/>
                </a:lnTo>
                <a:lnTo>
                  <a:pt x="166" y="6"/>
                </a:lnTo>
                <a:lnTo>
                  <a:pt x="138" y="2"/>
                </a:lnTo>
                <a:lnTo>
                  <a:pt x="116" y="0"/>
                </a:lnTo>
                <a:lnTo>
                  <a:pt x="100" y="0"/>
                </a:lnTo>
                <a:lnTo>
                  <a:pt x="109" y="114"/>
                </a:lnTo>
                <a:lnTo>
                  <a:pt x="102" y="117"/>
                </a:lnTo>
                <a:lnTo>
                  <a:pt x="102" y="117"/>
                </a:lnTo>
                <a:lnTo>
                  <a:pt x="91" y="116"/>
                </a:lnTo>
                <a:lnTo>
                  <a:pt x="81" y="114"/>
                </a:lnTo>
                <a:lnTo>
                  <a:pt x="50" y="114"/>
                </a:lnTo>
                <a:lnTo>
                  <a:pt x="27" y="126"/>
                </a:lnTo>
                <a:lnTo>
                  <a:pt x="0" y="130"/>
                </a:lnTo>
                <a:lnTo>
                  <a:pt x="0" y="137"/>
                </a:lnTo>
                <a:lnTo>
                  <a:pt x="0" y="137"/>
                </a:lnTo>
                <a:lnTo>
                  <a:pt x="6" y="141"/>
                </a:lnTo>
                <a:lnTo>
                  <a:pt x="11" y="146"/>
                </a:lnTo>
                <a:lnTo>
                  <a:pt x="22" y="156"/>
                </a:lnTo>
                <a:lnTo>
                  <a:pt x="29" y="168"/>
                </a:lnTo>
                <a:lnTo>
                  <a:pt x="34" y="178"/>
                </a:lnTo>
                <a:lnTo>
                  <a:pt x="31" y="185"/>
                </a:lnTo>
                <a:lnTo>
                  <a:pt x="36" y="196"/>
                </a:lnTo>
                <a:lnTo>
                  <a:pt x="31" y="197"/>
                </a:lnTo>
                <a:lnTo>
                  <a:pt x="27" y="203"/>
                </a:lnTo>
                <a:lnTo>
                  <a:pt x="31" y="205"/>
                </a:lnTo>
                <a:lnTo>
                  <a:pt x="31" y="205"/>
                </a:lnTo>
                <a:lnTo>
                  <a:pt x="86" y="201"/>
                </a:lnTo>
                <a:lnTo>
                  <a:pt x="145" y="196"/>
                </a:lnTo>
                <a:lnTo>
                  <a:pt x="202" y="192"/>
                </a:lnTo>
                <a:lnTo>
                  <a:pt x="232" y="191"/>
                </a:lnTo>
                <a:lnTo>
                  <a:pt x="259" y="191"/>
                </a:lnTo>
                <a:lnTo>
                  <a:pt x="671" y="196"/>
                </a:lnTo>
                <a:lnTo>
                  <a:pt x="685" y="19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7" name="Freeform 37"/>
          <p:cNvSpPr>
            <a:spLocks/>
          </p:cNvSpPr>
          <p:nvPr/>
        </p:nvSpPr>
        <p:spPr bwMode="auto">
          <a:xfrm rot="16200000">
            <a:off x="5523152" y="4104221"/>
            <a:ext cx="1035451" cy="596706"/>
          </a:xfrm>
          <a:custGeom>
            <a:avLst/>
            <a:gdLst>
              <a:gd name="T0" fmla="*/ 644 w 680"/>
              <a:gd name="T1" fmla="*/ 6 h 225"/>
              <a:gd name="T2" fmla="*/ 232 w 680"/>
              <a:gd name="T3" fmla="*/ 1 h 225"/>
              <a:gd name="T4" fmla="*/ 175 w 680"/>
              <a:gd name="T5" fmla="*/ 2 h 225"/>
              <a:gd name="T6" fmla="*/ 59 w 680"/>
              <a:gd name="T7" fmla="*/ 11 h 225"/>
              <a:gd name="T8" fmla="*/ 14 w 680"/>
              <a:gd name="T9" fmla="*/ 21 h 225"/>
              <a:gd name="T10" fmla="*/ 7 w 680"/>
              <a:gd name="T11" fmla="*/ 31 h 225"/>
              <a:gd name="T12" fmla="*/ 34 w 680"/>
              <a:gd name="T13" fmla="*/ 36 h 225"/>
              <a:gd name="T14" fmla="*/ 66 w 680"/>
              <a:gd name="T15" fmla="*/ 39 h 225"/>
              <a:gd name="T16" fmla="*/ 36 w 680"/>
              <a:gd name="T17" fmla="*/ 44 h 225"/>
              <a:gd name="T18" fmla="*/ 27 w 680"/>
              <a:gd name="T19" fmla="*/ 46 h 225"/>
              <a:gd name="T20" fmla="*/ 0 w 680"/>
              <a:gd name="T21" fmla="*/ 55 h 225"/>
              <a:gd name="T22" fmla="*/ 0 w 680"/>
              <a:gd name="T23" fmla="*/ 67 h 225"/>
              <a:gd name="T24" fmla="*/ 23 w 680"/>
              <a:gd name="T25" fmla="*/ 79 h 225"/>
              <a:gd name="T26" fmla="*/ 25 w 680"/>
              <a:gd name="T27" fmla="*/ 79 h 225"/>
              <a:gd name="T28" fmla="*/ 29 w 680"/>
              <a:gd name="T29" fmla="*/ 77 h 225"/>
              <a:gd name="T30" fmla="*/ 34 w 680"/>
              <a:gd name="T31" fmla="*/ 74 h 225"/>
              <a:gd name="T32" fmla="*/ 41 w 680"/>
              <a:gd name="T33" fmla="*/ 75 h 225"/>
              <a:gd name="T34" fmla="*/ 50 w 680"/>
              <a:gd name="T35" fmla="*/ 77 h 225"/>
              <a:gd name="T36" fmla="*/ 61 w 680"/>
              <a:gd name="T37" fmla="*/ 71 h 225"/>
              <a:gd name="T38" fmla="*/ 61 w 680"/>
              <a:gd name="T39" fmla="*/ 69 h 225"/>
              <a:gd name="T40" fmla="*/ 80 w 680"/>
              <a:gd name="T41" fmla="*/ 61 h 225"/>
              <a:gd name="T42" fmla="*/ 91 w 680"/>
              <a:gd name="T43" fmla="*/ 61 h 225"/>
              <a:gd name="T44" fmla="*/ 95 w 680"/>
              <a:gd name="T45" fmla="*/ 63 h 225"/>
              <a:gd name="T46" fmla="*/ 134 w 680"/>
              <a:gd name="T47" fmla="*/ 225 h 225"/>
              <a:gd name="T48" fmla="*/ 141 w 680"/>
              <a:gd name="T49" fmla="*/ 223 h 225"/>
              <a:gd name="T50" fmla="*/ 164 w 680"/>
              <a:gd name="T51" fmla="*/ 216 h 225"/>
              <a:gd name="T52" fmla="*/ 200 w 680"/>
              <a:gd name="T53" fmla="*/ 217 h 225"/>
              <a:gd name="T54" fmla="*/ 223 w 680"/>
              <a:gd name="T55" fmla="*/ 213 h 225"/>
              <a:gd name="T56" fmla="*/ 255 w 680"/>
              <a:gd name="T57" fmla="*/ 209 h 225"/>
              <a:gd name="T58" fmla="*/ 262 w 680"/>
              <a:gd name="T59" fmla="*/ 211 h 225"/>
              <a:gd name="T60" fmla="*/ 282 w 680"/>
              <a:gd name="T61" fmla="*/ 214 h 225"/>
              <a:gd name="T62" fmla="*/ 309 w 680"/>
              <a:gd name="T63" fmla="*/ 220 h 225"/>
              <a:gd name="T64" fmla="*/ 334 w 680"/>
              <a:gd name="T65" fmla="*/ 216 h 225"/>
              <a:gd name="T66" fmla="*/ 344 w 680"/>
              <a:gd name="T67" fmla="*/ 211 h 225"/>
              <a:gd name="T68" fmla="*/ 348 w 680"/>
              <a:gd name="T69" fmla="*/ 207 h 225"/>
              <a:gd name="T70" fmla="*/ 425 w 680"/>
              <a:gd name="T71" fmla="*/ 189 h 225"/>
              <a:gd name="T72" fmla="*/ 512 w 680"/>
              <a:gd name="T73" fmla="*/ 175 h 225"/>
              <a:gd name="T74" fmla="*/ 680 w 680"/>
              <a:gd name="T75" fmla="*/ 15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0" h="225">
                <a:moveTo>
                  <a:pt x="658" y="0"/>
                </a:moveTo>
                <a:lnTo>
                  <a:pt x="644" y="6"/>
                </a:lnTo>
                <a:lnTo>
                  <a:pt x="232" y="1"/>
                </a:lnTo>
                <a:lnTo>
                  <a:pt x="232" y="1"/>
                </a:lnTo>
                <a:lnTo>
                  <a:pt x="205" y="1"/>
                </a:lnTo>
                <a:lnTo>
                  <a:pt x="175" y="2"/>
                </a:lnTo>
                <a:lnTo>
                  <a:pt x="118" y="6"/>
                </a:lnTo>
                <a:lnTo>
                  <a:pt x="59" y="11"/>
                </a:lnTo>
                <a:lnTo>
                  <a:pt x="4" y="15"/>
                </a:lnTo>
                <a:lnTo>
                  <a:pt x="14" y="21"/>
                </a:lnTo>
                <a:lnTo>
                  <a:pt x="7" y="31"/>
                </a:lnTo>
                <a:lnTo>
                  <a:pt x="7" y="31"/>
                </a:lnTo>
                <a:lnTo>
                  <a:pt x="18" y="33"/>
                </a:lnTo>
                <a:lnTo>
                  <a:pt x="34" y="36"/>
                </a:lnTo>
                <a:lnTo>
                  <a:pt x="50" y="37"/>
                </a:lnTo>
                <a:lnTo>
                  <a:pt x="66" y="39"/>
                </a:lnTo>
                <a:lnTo>
                  <a:pt x="43" y="45"/>
                </a:lnTo>
                <a:lnTo>
                  <a:pt x="36" y="44"/>
                </a:lnTo>
                <a:lnTo>
                  <a:pt x="36" y="44"/>
                </a:lnTo>
                <a:lnTo>
                  <a:pt x="27" y="46"/>
                </a:lnTo>
                <a:lnTo>
                  <a:pt x="18" y="49"/>
                </a:lnTo>
                <a:lnTo>
                  <a:pt x="0" y="55"/>
                </a:lnTo>
                <a:lnTo>
                  <a:pt x="0" y="61"/>
                </a:lnTo>
                <a:lnTo>
                  <a:pt x="0" y="67"/>
                </a:lnTo>
                <a:lnTo>
                  <a:pt x="0" y="67"/>
                </a:lnTo>
                <a:lnTo>
                  <a:pt x="23" y="79"/>
                </a:lnTo>
                <a:lnTo>
                  <a:pt x="25" y="79"/>
                </a:lnTo>
                <a:lnTo>
                  <a:pt x="25" y="79"/>
                </a:lnTo>
                <a:lnTo>
                  <a:pt x="27" y="79"/>
                </a:lnTo>
                <a:lnTo>
                  <a:pt x="29" y="77"/>
                </a:lnTo>
                <a:lnTo>
                  <a:pt x="34" y="74"/>
                </a:lnTo>
                <a:lnTo>
                  <a:pt x="34" y="74"/>
                </a:lnTo>
                <a:lnTo>
                  <a:pt x="36" y="74"/>
                </a:lnTo>
                <a:lnTo>
                  <a:pt x="41" y="75"/>
                </a:lnTo>
                <a:lnTo>
                  <a:pt x="50" y="77"/>
                </a:lnTo>
                <a:lnTo>
                  <a:pt x="50" y="77"/>
                </a:lnTo>
                <a:lnTo>
                  <a:pt x="57" y="75"/>
                </a:lnTo>
                <a:lnTo>
                  <a:pt x="61" y="71"/>
                </a:lnTo>
                <a:lnTo>
                  <a:pt x="61" y="69"/>
                </a:lnTo>
                <a:lnTo>
                  <a:pt x="61" y="69"/>
                </a:lnTo>
                <a:lnTo>
                  <a:pt x="70" y="66"/>
                </a:lnTo>
                <a:lnTo>
                  <a:pt x="80" y="61"/>
                </a:lnTo>
                <a:lnTo>
                  <a:pt x="91" y="61"/>
                </a:lnTo>
                <a:lnTo>
                  <a:pt x="91" y="61"/>
                </a:lnTo>
                <a:lnTo>
                  <a:pt x="93" y="62"/>
                </a:lnTo>
                <a:lnTo>
                  <a:pt x="95" y="63"/>
                </a:lnTo>
                <a:lnTo>
                  <a:pt x="105" y="62"/>
                </a:lnTo>
                <a:lnTo>
                  <a:pt x="134" y="225"/>
                </a:lnTo>
                <a:lnTo>
                  <a:pt x="134" y="225"/>
                </a:lnTo>
                <a:lnTo>
                  <a:pt x="141" y="223"/>
                </a:lnTo>
                <a:lnTo>
                  <a:pt x="150" y="222"/>
                </a:lnTo>
                <a:lnTo>
                  <a:pt x="164" y="216"/>
                </a:lnTo>
                <a:lnTo>
                  <a:pt x="200" y="217"/>
                </a:lnTo>
                <a:lnTo>
                  <a:pt x="200" y="217"/>
                </a:lnTo>
                <a:lnTo>
                  <a:pt x="209" y="216"/>
                </a:lnTo>
                <a:lnTo>
                  <a:pt x="223" y="213"/>
                </a:lnTo>
                <a:lnTo>
                  <a:pt x="239" y="210"/>
                </a:lnTo>
                <a:lnTo>
                  <a:pt x="255" y="209"/>
                </a:lnTo>
                <a:lnTo>
                  <a:pt x="255" y="209"/>
                </a:lnTo>
                <a:lnTo>
                  <a:pt x="262" y="211"/>
                </a:lnTo>
                <a:lnTo>
                  <a:pt x="273" y="213"/>
                </a:lnTo>
                <a:lnTo>
                  <a:pt x="282" y="214"/>
                </a:lnTo>
                <a:lnTo>
                  <a:pt x="291" y="213"/>
                </a:lnTo>
                <a:lnTo>
                  <a:pt x="309" y="220"/>
                </a:lnTo>
                <a:lnTo>
                  <a:pt x="323" y="214"/>
                </a:lnTo>
                <a:lnTo>
                  <a:pt x="334" y="216"/>
                </a:lnTo>
                <a:lnTo>
                  <a:pt x="334" y="216"/>
                </a:lnTo>
                <a:lnTo>
                  <a:pt x="344" y="211"/>
                </a:lnTo>
                <a:lnTo>
                  <a:pt x="348" y="207"/>
                </a:lnTo>
                <a:lnTo>
                  <a:pt x="348" y="207"/>
                </a:lnTo>
                <a:lnTo>
                  <a:pt x="385" y="197"/>
                </a:lnTo>
                <a:lnTo>
                  <a:pt x="425" y="189"/>
                </a:lnTo>
                <a:lnTo>
                  <a:pt x="466" y="181"/>
                </a:lnTo>
                <a:lnTo>
                  <a:pt x="512" y="175"/>
                </a:lnTo>
                <a:lnTo>
                  <a:pt x="598" y="165"/>
                </a:lnTo>
                <a:lnTo>
                  <a:pt x="680" y="154"/>
                </a:lnTo>
                <a:lnTo>
                  <a:pt x="658"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38"/>
          <p:cNvSpPr>
            <a:spLocks/>
          </p:cNvSpPr>
          <p:nvPr/>
        </p:nvSpPr>
        <p:spPr bwMode="auto">
          <a:xfrm rot="16200000">
            <a:off x="6671097" y="2934517"/>
            <a:ext cx="641067" cy="1363141"/>
          </a:xfrm>
          <a:custGeom>
            <a:avLst/>
            <a:gdLst>
              <a:gd name="T0" fmla="*/ 80 w 421"/>
              <a:gd name="T1" fmla="*/ 6 h 514"/>
              <a:gd name="T2" fmla="*/ 91 w 421"/>
              <a:gd name="T3" fmla="*/ 14 h 514"/>
              <a:gd name="T4" fmla="*/ 110 w 421"/>
              <a:gd name="T5" fmla="*/ 15 h 514"/>
              <a:gd name="T6" fmla="*/ 162 w 421"/>
              <a:gd name="T7" fmla="*/ 60 h 514"/>
              <a:gd name="T8" fmla="*/ 196 w 421"/>
              <a:gd name="T9" fmla="*/ 75 h 514"/>
              <a:gd name="T10" fmla="*/ 207 w 421"/>
              <a:gd name="T11" fmla="*/ 83 h 514"/>
              <a:gd name="T12" fmla="*/ 210 w 421"/>
              <a:gd name="T13" fmla="*/ 94 h 514"/>
              <a:gd name="T14" fmla="*/ 223 w 421"/>
              <a:gd name="T15" fmla="*/ 101 h 514"/>
              <a:gd name="T16" fmla="*/ 235 w 421"/>
              <a:gd name="T17" fmla="*/ 122 h 514"/>
              <a:gd name="T18" fmla="*/ 273 w 421"/>
              <a:gd name="T19" fmla="*/ 137 h 514"/>
              <a:gd name="T20" fmla="*/ 294 w 421"/>
              <a:gd name="T21" fmla="*/ 142 h 514"/>
              <a:gd name="T22" fmla="*/ 317 w 421"/>
              <a:gd name="T23" fmla="*/ 142 h 514"/>
              <a:gd name="T24" fmla="*/ 319 w 421"/>
              <a:gd name="T25" fmla="*/ 168 h 514"/>
              <a:gd name="T26" fmla="*/ 367 w 421"/>
              <a:gd name="T27" fmla="*/ 333 h 514"/>
              <a:gd name="T28" fmla="*/ 412 w 421"/>
              <a:gd name="T29" fmla="*/ 489 h 514"/>
              <a:gd name="T30" fmla="*/ 380 w 421"/>
              <a:gd name="T31" fmla="*/ 502 h 514"/>
              <a:gd name="T32" fmla="*/ 380 w 421"/>
              <a:gd name="T33" fmla="*/ 497 h 514"/>
              <a:gd name="T34" fmla="*/ 380 w 421"/>
              <a:gd name="T35" fmla="*/ 488 h 514"/>
              <a:gd name="T36" fmla="*/ 371 w 421"/>
              <a:gd name="T37" fmla="*/ 486 h 514"/>
              <a:gd name="T38" fmla="*/ 353 w 421"/>
              <a:gd name="T39" fmla="*/ 470 h 514"/>
              <a:gd name="T40" fmla="*/ 333 w 421"/>
              <a:gd name="T41" fmla="*/ 454 h 514"/>
              <a:gd name="T42" fmla="*/ 335 w 421"/>
              <a:gd name="T43" fmla="*/ 468 h 514"/>
              <a:gd name="T44" fmla="*/ 342 w 421"/>
              <a:gd name="T45" fmla="*/ 492 h 514"/>
              <a:gd name="T46" fmla="*/ 326 w 421"/>
              <a:gd name="T47" fmla="*/ 493 h 514"/>
              <a:gd name="T48" fmla="*/ 346 w 421"/>
              <a:gd name="T49" fmla="*/ 503 h 514"/>
              <a:gd name="T50" fmla="*/ 326 w 421"/>
              <a:gd name="T51" fmla="*/ 513 h 514"/>
              <a:gd name="T52" fmla="*/ 289 w 421"/>
              <a:gd name="T53" fmla="*/ 507 h 514"/>
              <a:gd name="T54" fmla="*/ 264 w 421"/>
              <a:gd name="T55" fmla="*/ 496 h 514"/>
              <a:gd name="T56" fmla="*/ 255 w 421"/>
              <a:gd name="T57" fmla="*/ 477 h 514"/>
              <a:gd name="T58" fmla="*/ 273 w 421"/>
              <a:gd name="T59" fmla="*/ 470 h 514"/>
              <a:gd name="T60" fmla="*/ 248 w 421"/>
              <a:gd name="T61" fmla="*/ 466 h 514"/>
              <a:gd name="T62" fmla="*/ 235 w 421"/>
              <a:gd name="T63" fmla="*/ 476 h 514"/>
              <a:gd name="T64" fmla="*/ 194 w 421"/>
              <a:gd name="T65" fmla="*/ 464 h 514"/>
              <a:gd name="T66" fmla="*/ 194 w 421"/>
              <a:gd name="T67" fmla="*/ 449 h 514"/>
              <a:gd name="T68" fmla="*/ 187 w 421"/>
              <a:gd name="T69" fmla="*/ 460 h 514"/>
              <a:gd name="T70" fmla="*/ 210 w 421"/>
              <a:gd name="T71" fmla="*/ 484 h 514"/>
              <a:gd name="T72" fmla="*/ 201 w 421"/>
              <a:gd name="T73" fmla="*/ 491 h 514"/>
              <a:gd name="T74" fmla="*/ 164 w 421"/>
              <a:gd name="T75" fmla="*/ 478 h 514"/>
              <a:gd name="T76" fmla="*/ 155 w 421"/>
              <a:gd name="T77" fmla="*/ 459 h 514"/>
              <a:gd name="T78" fmla="*/ 121 w 421"/>
              <a:gd name="T79" fmla="*/ 437 h 514"/>
              <a:gd name="T80" fmla="*/ 114 w 421"/>
              <a:gd name="T81" fmla="*/ 438 h 514"/>
              <a:gd name="T82" fmla="*/ 78 w 421"/>
              <a:gd name="T83" fmla="*/ 418 h 514"/>
              <a:gd name="T84" fmla="*/ 23 w 421"/>
              <a:gd name="T85" fmla="*/ 411 h 514"/>
              <a:gd name="T86" fmla="*/ 5 w 421"/>
              <a:gd name="T87" fmla="*/ 382 h 514"/>
              <a:gd name="T88" fmla="*/ 87 w 421"/>
              <a:gd name="T89" fmla="*/ 230 h 514"/>
              <a:gd name="T90" fmla="*/ 116 w 421"/>
              <a:gd name="T91" fmla="*/ 210 h 514"/>
              <a:gd name="T92" fmla="*/ 130 w 421"/>
              <a:gd name="T93" fmla="*/ 209 h 514"/>
              <a:gd name="T94" fmla="*/ 114 w 421"/>
              <a:gd name="T95" fmla="*/ 129 h 514"/>
              <a:gd name="T96" fmla="*/ 89 w 421"/>
              <a:gd name="T97" fmla="*/ 111 h 514"/>
              <a:gd name="T98" fmla="*/ 75 w 421"/>
              <a:gd name="T99" fmla="*/ 9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1" h="514">
                <a:moveTo>
                  <a:pt x="50" y="0"/>
                </a:moveTo>
                <a:lnTo>
                  <a:pt x="80" y="1"/>
                </a:lnTo>
                <a:lnTo>
                  <a:pt x="80" y="1"/>
                </a:lnTo>
                <a:lnTo>
                  <a:pt x="80" y="6"/>
                </a:lnTo>
                <a:lnTo>
                  <a:pt x="82" y="8"/>
                </a:lnTo>
                <a:lnTo>
                  <a:pt x="87" y="11"/>
                </a:lnTo>
                <a:lnTo>
                  <a:pt x="91" y="14"/>
                </a:lnTo>
                <a:lnTo>
                  <a:pt x="91" y="14"/>
                </a:lnTo>
                <a:lnTo>
                  <a:pt x="98" y="14"/>
                </a:lnTo>
                <a:lnTo>
                  <a:pt x="107" y="14"/>
                </a:lnTo>
                <a:lnTo>
                  <a:pt x="107" y="14"/>
                </a:lnTo>
                <a:lnTo>
                  <a:pt x="110" y="15"/>
                </a:lnTo>
                <a:lnTo>
                  <a:pt x="114" y="16"/>
                </a:lnTo>
                <a:lnTo>
                  <a:pt x="123" y="22"/>
                </a:lnTo>
                <a:lnTo>
                  <a:pt x="141" y="40"/>
                </a:lnTo>
                <a:lnTo>
                  <a:pt x="162" y="60"/>
                </a:lnTo>
                <a:lnTo>
                  <a:pt x="173" y="68"/>
                </a:lnTo>
                <a:lnTo>
                  <a:pt x="182" y="74"/>
                </a:lnTo>
                <a:lnTo>
                  <a:pt x="196" y="75"/>
                </a:lnTo>
                <a:lnTo>
                  <a:pt x="196" y="75"/>
                </a:lnTo>
                <a:lnTo>
                  <a:pt x="198" y="77"/>
                </a:lnTo>
                <a:lnTo>
                  <a:pt x="196" y="81"/>
                </a:lnTo>
                <a:lnTo>
                  <a:pt x="203" y="83"/>
                </a:lnTo>
                <a:lnTo>
                  <a:pt x="207" y="83"/>
                </a:lnTo>
                <a:lnTo>
                  <a:pt x="216" y="89"/>
                </a:lnTo>
                <a:lnTo>
                  <a:pt x="216" y="89"/>
                </a:lnTo>
                <a:lnTo>
                  <a:pt x="214" y="92"/>
                </a:lnTo>
                <a:lnTo>
                  <a:pt x="210" y="94"/>
                </a:lnTo>
                <a:lnTo>
                  <a:pt x="214" y="99"/>
                </a:lnTo>
                <a:lnTo>
                  <a:pt x="214" y="99"/>
                </a:lnTo>
                <a:lnTo>
                  <a:pt x="219" y="100"/>
                </a:lnTo>
                <a:lnTo>
                  <a:pt x="223" y="101"/>
                </a:lnTo>
                <a:lnTo>
                  <a:pt x="230" y="109"/>
                </a:lnTo>
                <a:lnTo>
                  <a:pt x="235" y="116"/>
                </a:lnTo>
                <a:lnTo>
                  <a:pt x="235" y="122"/>
                </a:lnTo>
                <a:lnTo>
                  <a:pt x="235" y="122"/>
                </a:lnTo>
                <a:lnTo>
                  <a:pt x="246" y="124"/>
                </a:lnTo>
                <a:lnTo>
                  <a:pt x="260" y="129"/>
                </a:lnTo>
                <a:lnTo>
                  <a:pt x="269" y="135"/>
                </a:lnTo>
                <a:lnTo>
                  <a:pt x="273" y="137"/>
                </a:lnTo>
                <a:lnTo>
                  <a:pt x="276" y="140"/>
                </a:lnTo>
                <a:lnTo>
                  <a:pt x="276" y="140"/>
                </a:lnTo>
                <a:lnTo>
                  <a:pt x="285" y="141"/>
                </a:lnTo>
                <a:lnTo>
                  <a:pt x="294" y="142"/>
                </a:lnTo>
                <a:lnTo>
                  <a:pt x="303" y="140"/>
                </a:lnTo>
                <a:lnTo>
                  <a:pt x="303" y="140"/>
                </a:lnTo>
                <a:lnTo>
                  <a:pt x="310" y="141"/>
                </a:lnTo>
                <a:lnTo>
                  <a:pt x="317" y="142"/>
                </a:lnTo>
                <a:lnTo>
                  <a:pt x="321" y="158"/>
                </a:lnTo>
                <a:lnTo>
                  <a:pt x="317" y="158"/>
                </a:lnTo>
                <a:lnTo>
                  <a:pt x="317" y="158"/>
                </a:lnTo>
                <a:lnTo>
                  <a:pt x="319" y="168"/>
                </a:lnTo>
                <a:lnTo>
                  <a:pt x="323" y="179"/>
                </a:lnTo>
                <a:lnTo>
                  <a:pt x="321" y="183"/>
                </a:lnTo>
                <a:lnTo>
                  <a:pt x="321" y="183"/>
                </a:lnTo>
                <a:lnTo>
                  <a:pt x="367" y="333"/>
                </a:lnTo>
                <a:lnTo>
                  <a:pt x="394" y="409"/>
                </a:lnTo>
                <a:lnTo>
                  <a:pt x="421" y="483"/>
                </a:lnTo>
                <a:lnTo>
                  <a:pt x="421" y="483"/>
                </a:lnTo>
                <a:lnTo>
                  <a:pt x="412" y="489"/>
                </a:lnTo>
                <a:lnTo>
                  <a:pt x="403" y="493"/>
                </a:lnTo>
                <a:lnTo>
                  <a:pt x="392" y="498"/>
                </a:lnTo>
                <a:lnTo>
                  <a:pt x="380" y="502"/>
                </a:lnTo>
                <a:lnTo>
                  <a:pt x="380" y="502"/>
                </a:lnTo>
                <a:lnTo>
                  <a:pt x="378" y="498"/>
                </a:lnTo>
                <a:lnTo>
                  <a:pt x="378" y="498"/>
                </a:lnTo>
                <a:lnTo>
                  <a:pt x="380" y="497"/>
                </a:lnTo>
                <a:lnTo>
                  <a:pt x="380" y="497"/>
                </a:lnTo>
                <a:lnTo>
                  <a:pt x="378" y="495"/>
                </a:lnTo>
                <a:lnTo>
                  <a:pt x="378" y="492"/>
                </a:lnTo>
                <a:lnTo>
                  <a:pt x="380" y="488"/>
                </a:lnTo>
                <a:lnTo>
                  <a:pt x="380" y="488"/>
                </a:lnTo>
                <a:lnTo>
                  <a:pt x="380" y="485"/>
                </a:lnTo>
                <a:lnTo>
                  <a:pt x="378" y="485"/>
                </a:lnTo>
                <a:lnTo>
                  <a:pt x="374" y="486"/>
                </a:lnTo>
                <a:lnTo>
                  <a:pt x="371" y="486"/>
                </a:lnTo>
                <a:lnTo>
                  <a:pt x="371" y="486"/>
                </a:lnTo>
                <a:lnTo>
                  <a:pt x="364" y="479"/>
                </a:lnTo>
                <a:lnTo>
                  <a:pt x="360" y="474"/>
                </a:lnTo>
                <a:lnTo>
                  <a:pt x="353" y="470"/>
                </a:lnTo>
                <a:lnTo>
                  <a:pt x="342" y="464"/>
                </a:lnTo>
                <a:lnTo>
                  <a:pt x="339" y="455"/>
                </a:lnTo>
                <a:lnTo>
                  <a:pt x="339" y="455"/>
                </a:lnTo>
                <a:lnTo>
                  <a:pt x="333" y="454"/>
                </a:lnTo>
                <a:lnTo>
                  <a:pt x="326" y="454"/>
                </a:lnTo>
                <a:lnTo>
                  <a:pt x="326" y="455"/>
                </a:lnTo>
                <a:lnTo>
                  <a:pt x="326" y="455"/>
                </a:lnTo>
                <a:lnTo>
                  <a:pt x="335" y="468"/>
                </a:lnTo>
                <a:lnTo>
                  <a:pt x="342" y="478"/>
                </a:lnTo>
                <a:lnTo>
                  <a:pt x="346" y="483"/>
                </a:lnTo>
                <a:lnTo>
                  <a:pt x="346" y="490"/>
                </a:lnTo>
                <a:lnTo>
                  <a:pt x="342" y="492"/>
                </a:lnTo>
                <a:lnTo>
                  <a:pt x="333" y="490"/>
                </a:lnTo>
                <a:lnTo>
                  <a:pt x="333" y="490"/>
                </a:lnTo>
                <a:lnTo>
                  <a:pt x="328" y="492"/>
                </a:lnTo>
                <a:lnTo>
                  <a:pt x="326" y="493"/>
                </a:lnTo>
                <a:lnTo>
                  <a:pt x="326" y="493"/>
                </a:lnTo>
                <a:lnTo>
                  <a:pt x="328" y="497"/>
                </a:lnTo>
                <a:lnTo>
                  <a:pt x="333" y="499"/>
                </a:lnTo>
                <a:lnTo>
                  <a:pt x="346" y="503"/>
                </a:lnTo>
                <a:lnTo>
                  <a:pt x="346" y="508"/>
                </a:lnTo>
                <a:lnTo>
                  <a:pt x="346" y="508"/>
                </a:lnTo>
                <a:lnTo>
                  <a:pt x="337" y="510"/>
                </a:lnTo>
                <a:lnTo>
                  <a:pt x="326" y="513"/>
                </a:lnTo>
                <a:lnTo>
                  <a:pt x="303" y="514"/>
                </a:lnTo>
                <a:lnTo>
                  <a:pt x="298" y="514"/>
                </a:lnTo>
                <a:lnTo>
                  <a:pt x="298" y="514"/>
                </a:lnTo>
                <a:lnTo>
                  <a:pt x="289" y="507"/>
                </a:lnTo>
                <a:lnTo>
                  <a:pt x="280" y="504"/>
                </a:lnTo>
                <a:lnTo>
                  <a:pt x="273" y="503"/>
                </a:lnTo>
                <a:lnTo>
                  <a:pt x="273" y="503"/>
                </a:lnTo>
                <a:lnTo>
                  <a:pt x="264" y="496"/>
                </a:lnTo>
                <a:lnTo>
                  <a:pt x="255" y="489"/>
                </a:lnTo>
                <a:lnTo>
                  <a:pt x="255" y="489"/>
                </a:lnTo>
                <a:lnTo>
                  <a:pt x="255" y="480"/>
                </a:lnTo>
                <a:lnTo>
                  <a:pt x="255" y="477"/>
                </a:lnTo>
                <a:lnTo>
                  <a:pt x="257" y="473"/>
                </a:lnTo>
                <a:lnTo>
                  <a:pt x="257" y="473"/>
                </a:lnTo>
                <a:lnTo>
                  <a:pt x="269" y="472"/>
                </a:lnTo>
                <a:lnTo>
                  <a:pt x="273" y="470"/>
                </a:lnTo>
                <a:lnTo>
                  <a:pt x="276" y="467"/>
                </a:lnTo>
                <a:lnTo>
                  <a:pt x="271" y="466"/>
                </a:lnTo>
                <a:lnTo>
                  <a:pt x="255" y="467"/>
                </a:lnTo>
                <a:lnTo>
                  <a:pt x="248" y="466"/>
                </a:lnTo>
                <a:lnTo>
                  <a:pt x="251" y="465"/>
                </a:lnTo>
                <a:lnTo>
                  <a:pt x="244" y="467"/>
                </a:lnTo>
                <a:lnTo>
                  <a:pt x="244" y="472"/>
                </a:lnTo>
                <a:lnTo>
                  <a:pt x="235" y="476"/>
                </a:lnTo>
                <a:lnTo>
                  <a:pt x="226" y="473"/>
                </a:lnTo>
                <a:lnTo>
                  <a:pt x="219" y="474"/>
                </a:lnTo>
                <a:lnTo>
                  <a:pt x="194" y="464"/>
                </a:lnTo>
                <a:lnTo>
                  <a:pt x="194" y="464"/>
                </a:lnTo>
                <a:lnTo>
                  <a:pt x="191" y="460"/>
                </a:lnTo>
                <a:lnTo>
                  <a:pt x="194" y="456"/>
                </a:lnTo>
                <a:lnTo>
                  <a:pt x="194" y="453"/>
                </a:lnTo>
                <a:lnTo>
                  <a:pt x="194" y="449"/>
                </a:lnTo>
                <a:lnTo>
                  <a:pt x="191" y="448"/>
                </a:lnTo>
                <a:lnTo>
                  <a:pt x="187" y="453"/>
                </a:lnTo>
                <a:lnTo>
                  <a:pt x="187" y="453"/>
                </a:lnTo>
                <a:lnTo>
                  <a:pt x="187" y="460"/>
                </a:lnTo>
                <a:lnTo>
                  <a:pt x="189" y="468"/>
                </a:lnTo>
                <a:lnTo>
                  <a:pt x="194" y="476"/>
                </a:lnTo>
                <a:lnTo>
                  <a:pt x="203" y="483"/>
                </a:lnTo>
                <a:lnTo>
                  <a:pt x="210" y="484"/>
                </a:lnTo>
                <a:lnTo>
                  <a:pt x="210" y="484"/>
                </a:lnTo>
                <a:lnTo>
                  <a:pt x="207" y="486"/>
                </a:lnTo>
                <a:lnTo>
                  <a:pt x="205" y="489"/>
                </a:lnTo>
                <a:lnTo>
                  <a:pt x="201" y="491"/>
                </a:lnTo>
                <a:lnTo>
                  <a:pt x="201" y="491"/>
                </a:lnTo>
                <a:lnTo>
                  <a:pt x="191" y="490"/>
                </a:lnTo>
                <a:lnTo>
                  <a:pt x="180" y="486"/>
                </a:lnTo>
                <a:lnTo>
                  <a:pt x="164" y="478"/>
                </a:lnTo>
                <a:lnTo>
                  <a:pt x="164" y="478"/>
                </a:lnTo>
                <a:lnTo>
                  <a:pt x="162" y="472"/>
                </a:lnTo>
                <a:lnTo>
                  <a:pt x="157" y="465"/>
                </a:lnTo>
                <a:lnTo>
                  <a:pt x="155" y="459"/>
                </a:lnTo>
                <a:lnTo>
                  <a:pt x="155" y="452"/>
                </a:lnTo>
                <a:lnTo>
                  <a:pt x="123" y="442"/>
                </a:lnTo>
                <a:lnTo>
                  <a:pt x="121" y="437"/>
                </a:lnTo>
                <a:lnTo>
                  <a:pt x="121" y="437"/>
                </a:lnTo>
                <a:lnTo>
                  <a:pt x="116" y="437"/>
                </a:lnTo>
                <a:lnTo>
                  <a:pt x="114" y="437"/>
                </a:lnTo>
                <a:lnTo>
                  <a:pt x="114" y="438"/>
                </a:lnTo>
                <a:lnTo>
                  <a:pt x="114" y="438"/>
                </a:lnTo>
                <a:lnTo>
                  <a:pt x="107" y="431"/>
                </a:lnTo>
                <a:lnTo>
                  <a:pt x="100" y="427"/>
                </a:lnTo>
                <a:lnTo>
                  <a:pt x="89" y="422"/>
                </a:lnTo>
                <a:lnTo>
                  <a:pt x="78" y="418"/>
                </a:lnTo>
                <a:lnTo>
                  <a:pt x="64" y="416"/>
                </a:lnTo>
                <a:lnTo>
                  <a:pt x="50" y="413"/>
                </a:lnTo>
                <a:lnTo>
                  <a:pt x="23" y="411"/>
                </a:lnTo>
                <a:lnTo>
                  <a:pt x="23" y="411"/>
                </a:lnTo>
                <a:lnTo>
                  <a:pt x="18" y="409"/>
                </a:lnTo>
                <a:lnTo>
                  <a:pt x="14" y="405"/>
                </a:lnTo>
                <a:lnTo>
                  <a:pt x="9" y="393"/>
                </a:lnTo>
                <a:lnTo>
                  <a:pt x="5" y="382"/>
                </a:lnTo>
                <a:lnTo>
                  <a:pt x="3" y="378"/>
                </a:lnTo>
                <a:lnTo>
                  <a:pt x="0" y="375"/>
                </a:lnTo>
                <a:lnTo>
                  <a:pt x="103" y="296"/>
                </a:lnTo>
                <a:lnTo>
                  <a:pt x="87" y="230"/>
                </a:lnTo>
                <a:lnTo>
                  <a:pt x="105" y="228"/>
                </a:lnTo>
                <a:lnTo>
                  <a:pt x="123" y="216"/>
                </a:lnTo>
                <a:lnTo>
                  <a:pt x="116" y="210"/>
                </a:lnTo>
                <a:lnTo>
                  <a:pt x="116" y="210"/>
                </a:lnTo>
                <a:lnTo>
                  <a:pt x="119" y="209"/>
                </a:lnTo>
                <a:lnTo>
                  <a:pt x="121" y="209"/>
                </a:lnTo>
                <a:lnTo>
                  <a:pt x="128" y="209"/>
                </a:lnTo>
                <a:lnTo>
                  <a:pt x="130" y="209"/>
                </a:lnTo>
                <a:lnTo>
                  <a:pt x="130" y="209"/>
                </a:lnTo>
                <a:lnTo>
                  <a:pt x="121" y="168"/>
                </a:lnTo>
                <a:lnTo>
                  <a:pt x="116" y="148"/>
                </a:lnTo>
                <a:lnTo>
                  <a:pt x="114" y="129"/>
                </a:lnTo>
                <a:lnTo>
                  <a:pt x="110" y="128"/>
                </a:lnTo>
                <a:lnTo>
                  <a:pt x="96" y="112"/>
                </a:lnTo>
                <a:lnTo>
                  <a:pt x="89" y="111"/>
                </a:lnTo>
                <a:lnTo>
                  <a:pt x="89" y="111"/>
                </a:lnTo>
                <a:lnTo>
                  <a:pt x="89" y="109"/>
                </a:lnTo>
                <a:lnTo>
                  <a:pt x="89" y="106"/>
                </a:lnTo>
                <a:lnTo>
                  <a:pt x="82" y="100"/>
                </a:lnTo>
                <a:lnTo>
                  <a:pt x="75" y="94"/>
                </a:lnTo>
                <a:lnTo>
                  <a:pt x="73" y="88"/>
                </a:lnTo>
                <a:lnTo>
                  <a:pt x="50"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39"/>
          <p:cNvSpPr>
            <a:spLocks/>
          </p:cNvSpPr>
          <p:nvPr/>
        </p:nvSpPr>
        <p:spPr bwMode="auto">
          <a:xfrm rot="16200000">
            <a:off x="6580706" y="3669574"/>
            <a:ext cx="654770" cy="792956"/>
          </a:xfrm>
          <a:custGeom>
            <a:avLst/>
            <a:gdLst>
              <a:gd name="T0" fmla="*/ 0 w 430"/>
              <a:gd name="T1" fmla="*/ 176 h 299"/>
              <a:gd name="T2" fmla="*/ 0 w 430"/>
              <a:gd name="T3" fmla="*/ 170 h 299"/>
              <a:gd name="T4" fmla="*/ 4 w 430"/>
              <a:gd name="T5" fmla="*/ 165 h 299"/>
              <a:gd name="T6" fmla="*/ 13 w 430"/>
              <a:gd name="T7" fmla="*/ 163 h 299"/>
              <a:gd name="T8" fmla="*/ 41 w 430"/>
              <a:gd name="T9" fmla="*/ 158 h 299"/>
              <a:gd name="T10" fmla="*/ 59 w 430"/>
              <a:gd name="T11" fmla="*/ 153 h 299"/>
              <a:gd name="T12" fmla="*/ 68 w 430"/>
              <a:gd name="T13" fmla="*/ 144 h 299"/>
              <a:gd name="T14" fmla="*/ 109 w 430"/>
              <a:gd name="T15" fmla="*/ 133 h 299"/>
              <a:gd name="T16" fmla="*/ 125 w 430"/>
              <a:gd name="T17" fmla="*/ 131 h 299"/>
              <a:gd name="T18" fmla="*/ 136 w 430"/>
              <a:gd name="T19" fmla="*/ 114 h 299"/>
              <a:gd name="T20" fmla="*/ 143 w 430"/>
              <a:gd name="T21" fmla="*/ 113 h 299"/>
              <a:gd name="T22" fmla="*/ 157 w 430"/>
              <a:gd name="T23" fmla="*/ 105 h 299"/>
              <a:gd name="T24" fmla="*/ 161 w 430"/>
              <a:gd name="T25" fmla="*/ 102 h 299"/>
              <a:gd name="T26" fmla="*/ 171 w 430"/>
              <a:gd name="T27" fmla="*/ 101 h 299"/>
              <a:gd name="T28" fmla="*/ 193 w 430"/>
              <a:gd name="T29" fmla="*/ 89 h 299"/>
              <a:gd name="T30" fmla="*/ 225 w 430"/>
              <a:gd name="T31" fmla="*/ 66 h 299"/>
              <a:gd name="T32" fmla="*/ 232 w 430"/>
              <a:gd name="T33" fmla="*/ 58 h 299"/>
              <a:gd name="T34" fmla="*/ 264 w 430"/>
              <a:gd name="T35" fmla="*/ 47 h 299"/>
              <a:gd name="T36" fmla="*/ 298 w 430"/>
              <a:gd name="T37" fmla="*/ 34 h 299"/>
              <a:gd name="T38" fmla="*/ 309 w 430"/>
              <a:gd name="T39" fmla="*/ 16 h 299"/>
              <a:gd name="T40" fmla="*/ 328 w 430"/>
              <a:gd name="T41" fmla="*/ 0 h 299"/>
              <a:gd name="T42" fmla="*/ 339 w 430"/>
              <a:gd name="T43" fmla="*/ 4 h 299"/>
              <a:gd name="T44" fmla="*/ 366 w 430"/>
              <a:gd name="T45" fmla="*/ 12 h 299"/>
              <a:gd name="T46" fmla="*/ 373 w 430"/>
              <a:gd name="T47" fmla="*/ 12 h 299"/>
              <a:gd name="T48" fmla="*/ 384 w 430"/>
              <a:gd name="T49" fmla="*/ 24 h 299"/>
              <a:gd name="T50" fmla="*/ 389 w 430"/>
              <a:gd name="T51" fmla="*/ 34 h 299"/>
              <a:gd name="T52" fmla="*/ 396 w 430"/>
              <a:gd name="T53" fmla="*/ 36 h 299"/>
              <a:gd name="T54" fmla="*/ 410 w 430"/>
              <a:gd name="T55" fmla="*/ 52 h 299"/>
              <a:gd name="T56" fmla="*/ 414 w 430"/>
              <a:gd name="T57" fmla="*/ 53 h 299"/>
              <a:gd name="T58" fmla="*/ 430 w 430"/>
              <a:gd name="T59" fmla="*/ 133 h 299"/>
              <a:gd name="T60" fmla="*/ 425 w 430"/>
              <a:gd name="T61" fmla="*/ 133 h 299"/>
              <a:gd name="T62" fmla="*/ 416 w 430"/>
              <a:gd name="T63" fmla="*/ 134 h 299"/>
              <a:gd name="T64" fmla="*/ 405 w 430"/>
              <a:gd name="T65" fmla="*/ 152 h 299"/>
              <a:gd name="T66" fmla="*/ 403 w 430"/>
              <a:gd name="T67" fmla="*/ 220 h 299"/>
              <a:gd name="T68" fmla="*/ 300 w 430"/>
              <a:gd name="T69" fmla="*/ 299 h 299"/>
              <a:gd name="T70" fmla="*/ 282 w 430"/>
              <a:gd name="T71" fmla="*/ 291 h 299"/>
              <a:gd name="T72" fmla="*/ 252 w 430"/>
              <a:gd name="T73" fmla="*/ 276 h 299"/>
              <a:gd name="T74" fmla="*/ 223 w 430"/>
              <a:gd name="T75" fmla="*/ 270 h 299"/>
              <a:gd name="T76" fmla="*/ 202 w 430"/>
              <a:gd name="T77" fmla="*/ 269 h 299"/>
              <a:gd name="T78" fmla="*/ 180 w 430"/>
              <a:gd name="T79" fmla="*/ 266 h 299"/>
              <a:gd name="T80" fmla="*/ 180 w 430"/>
              <a:gd name="T81" fmla="*/ 261 h 299"/>
              <a:gd name="T82" fmla="*/ 116 w 430"/>
              <a:gd name="T83" fmla="*/ 232 h 299"/>
              <a:gd name="T84" fmla="*/ 84 w 430"/>
              <a:gd name="T85" fmla="*/ 214 h 299"/>
              <a:gd name="T86" fmla="*/ 73 w 430"/>
              <a:gd name="T87" fmla="*/ 203 h 299"/>
              <a:gd name="T88" fmla="*/ 66 w 430"/>
              <a:gd name="T89" fmla="*/ 200 h 299"/>
              <a:gd name="T90" fmla="*/ 59 w 430"/>
              <a:gd name="T91" fmla="*/ 199 h 299"/>
              <a:gd name="T92" fmla="*/ 41 w 430"/>
              <a:gd name="T93" fmla="*/ 193 h 299"/>
              <a:gd name="T94" fmla="*/ 41 w 430"/>
              <a:gd name="T95" fmla="*/ 187 h 299"/>
              <a:gd name="T96" fmla="*/ 36 w 430"/>
              <a:gd name="T97" fmla="*/ 184 h 299"/>
              <a:gd name="T98" fmla="*/ 34 w 430"/>
              <a:gd name="T99" fmla="*/ 186 h 299"/>
              <a:gd name="T100" fmla="*/ 29 w 430"/>
              <a:gd name="T101" fmla="*/ 190 h 299"/>
              <a:gd name="T102" fmla="*/ 23 w 430"/>
              <a:gd name="T103" fmla="*/ 189 h 299"/>
              <a:gd name="T104" fmla="*/ 16 w 430"/>
              <a:gd name="T105" fmla="*/ 183 h 299"/>
              <a:gd name="T106" fmla="*/ 2 w 430"/>
              <a:gd name="T107" fmla="*/ 1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299">
                <a:moveTo>
                  <a:pt x="0" y="180"/>
                </a:moveTo>
                <a:lnTo>
                  <a:pt x="0" y="176"/>
                </a:lnTo>
                <a:lnTo>
                  <a:pt x="0" y="176"/>
                </a:lnTo>
                <a:lnTo>
                  <a:pt x="0" y="170"/>
                </a:lnTo>
                <a:lnTo>
                  <a:pt x="2" y="168"/>
                </a:lnTo>
                <a:lnTo>
                  <a:pt x="4" y="165"/>
                </a:lnTo>
                <a:lnTo>
                  <a:pt x="4" y="165"/>
                </a:lnTo>
                <a:lnTo>
                  <a:pt x="13" y="163"/>
                </a:lnTo>
                <a:lnTo>
                  <a:pt x="23" y="162"/>
                </a:lnTo>
                <a:lnTo>
                  <a:pt x="41" y="158"/>
                </a:lnTo>
                <a:lnTo>
                  <a:pt x="50" y="157"/>
                </a:lnTo>
                <a:lnTo>
                  <a:pt x="59" y="153"/>
                </a:lnTo>
                <a:lnTo>
                  <a:pt x="64" y="150"/>
                </a:lnTo>
                <a:lnTo>
                  <a:pt x="68" y="144"/>
                </a:lnTo>
                <a:lnTo>
                  <a:pt x="98" y="139"/>
                </a:lnTo>
                <a:lnTo>
                  <a:pt x="109" y="133"/>
                </a:lnTo>
                <a:lnTo>
                  <a:pt x="125" y="131"/>
                </a:lnTo>
                <a:lnTo>
                  <a:pt x="125" y="131"/>
                </a:lnTo>
                <a:lnTo>
                  <a:pt x="132" y="122"/>
                </a:lnTo>
                <a:lnTo>
                  <a:pt x="136" y="114"/>
                </a:lnTo>
                <a:lnTo>
                  <a:pt x="136" y="114"/>
                </a:lnTo>
                <a:lnTo>
                  <a:pt x="143" y="113"/>
                </a:lnTo>
                <a:lnTo>
                  <a:pt x="150" y="109"/>
                </a:lnTo>
                <a:lnTo>
                  <a:pt x="157" y="105"/>
                </a:lnTo>
                <a:lnTo>
                  <a:pt x="161" y="102"/>
                </a:lnTo>
                <a:lnTo>
                  <a:pt x="161" y="102"/>
                </a:lnTo>
                <a:lnTo>
                  <a:pt x="166" y="101"/>
                </a:lnTo>
                <a:lnTo>
                  <a:pt x="171" y="101"/>
                </a:lnTo>
                <a:lnTo>
                  <a:pt x="182" y="96"/>
                </a:lnTo>
                <a:lnTo>
                  <a:pt x="193" y="89"/>
                </a:lnTo>
                <a:lnTo>
                  <a:pt x="205" y="82"/>
                </a:lnTo>
                <a:lnTo>
                  <a:pt x="225" y="66"/>
                </a:lnTo>
                <a:lnTo>
                  <a:pt x="232" y="58"/>
                </a:lnTo>
                <a:lnTo>
                  <a:pt x="232" y="58"/>
                </a:lnTo>
                <a:lnTo>
                  <a:pt x="243" y="54"/>
                </a:lnTo>
                <a:lnTo>
                  <a:pt x="264" y="47"/>
                </a:lnTo>
                <a:lnTo>
                  <a:pt x="298" y="34"/>
                </a:lnTo>
                <a:lnTo>
                  <a:pt x="298" y="34"/>
                </a:lnTo>
                <a:lnTo>
                  <a:pt x="300" y="25"/>
                </a:lnTo>
                <a:lnTo>
                  <a:pt x="309" y="16"/>
                </a:lnTo>
                <a:lnTo>
                  <a:pt x="318" y="6"/>
                </a:lnTo>
                <a:lnTo>
                  <a:pt x="328" y="0"/>
                </a:lnTo>
                <a:lnTo>
                  <a:pt x="328" y="0"/>
                </a:lnTo>
                <a:lnTo>
                  <a:pt x="339" y="4"/>
                </a:lnTo>
                <a:lnTo>
                  <a:pt x="353" y="9"/>
                </a:lnTo>
                <a:lnTo>
                  <a:pt x="366" y="12"/>
                </a:lnTo>
                <a:lnTo>
                  <a:pt x="371" y="13"/>
                </a:lnTo>
                <a:lnTo>
                  <a:pt x="373" y="12"/>
                </a:lnTo>
                <a:lnTo>
                  <a:pt x="373" y="12"/>
                </a:lnTo>
                <a:lnTo>
                  <a:pt x="384" y="24"/>
                </a:lnTo>
                <a:lnTo>
                  <a:pt x="389" y="30"/>
                </a:lnTo>
                <a:lnTo>
                  <a:pt x="389" y="34"/>
                </a:lnTo>
                <a:lnTo>
                  <a:pt x="389" y="35"/>
                </a:lnTo>
                <a:lnTo>
                  <a:pt x="396" y="36"/>
                </a:lnTo>
                <a:lnTo>
                  <a:pt x="410" y="52"/>
                </a:lnTo>
                <a:lnTo>
                  <a:pt x="410" y="52"/>
                </a:lnTo>
                <a:lnTo>
                  <a:pt x="412" y="52"/>
                </a:lnTo>
                <a:lnTo>
                  <a:pt x="414" y="53"/>
                </a:lnTo>
                <a:lnTo>
                  <a:pt x="412" y="55"/>
                </a:lnTo>
                <a:lnTo>
                  <a:pt x="430" y="133"/>
                </a:lnTo>
                <a:lnTo>
                  <a:pt x="430" y="133"/>
                </a:lnTo>
                <a:lnTo>
                  <a:pt x="425" y="133"/>
                </a:lnTo>
                <a:lnTo>
                  <a:pt x="421" y="133"/>
                </a:lnTo>
                <a:lnTo>
                  <a:pt x="416" y="134"/>
                </a:lnTo>
                <a:lnTo>
                  <a:pt x="423" y="140"/>
                </a:lnTo>
                <a:lnTo>
                  <a:pt x="405" y="152"/>
                </a:lnTo>
                <a:lnTo>
                  <a:pt x="387" y="154"/>
                </a:lnTo>
                <a:lnTo>
                  <a:pt x="403" y="220"/>
                </a:lnTo>
                <a:lnTo>
                  <a:pt x="300" y="299"/>
                </a:lnTo>
                <a:lnTo>
                  <a:pt x="300" y="299"/>
                </a:lnTo>
                <a:lnTo>
                  <a:pt x="289" y="294"/>
                </a:lnTo>
                <a:lnTo>
                  <a:pt x="282" y="291"/>
                </a:lnTo>
                <a:lnTo>
                  <a:pt x="264" y="280"/>
                </a:lnTo>
                <a:lnTo>
                  <a:pt x="252" y="276"/>
                </a:lnTo>
                <a:lnTo>
                  <a:pt x="239" y="273"/>
                </a:lnTo>
                <a:lnTo>
                  <a:pt x="223" y="270"/>
                </a:lnTo>
                <a:lnTo>
                  <a:pt x="202" y="269"/>
                </a:lnTo>
                <a:lnTo>
                  <a:pt x="202" y="269"/>
                </a:lnTo>
                <a:lnTo>
                  <a:pt x="191" y="268"/>
                </a:lnTo>
                <a:lnTo>
                  <a:pt x="180" y="266"/>
                </a:lnTo>
                <a:lnTo>
                  <a:pt x="180" y="261"/>
                </a:lnTo>
                <a:lnTo>
                  <a:pt x="180" y="261"/>
                </a:lnTo>
                <a:lnTo>
                  <a:pt x="155" y="250"/>
                </a:lnTo>
                <a:lnTo>
                  <a:pt x="116" y="232"/>
                </a:lnTo>
                <a:lnTo>
                  <a:pt x="98" y="223"/>
                </a:lnTo>
                <a:lnTo>
                  <a:pt x="84" y="214"/>
                </a:lnTo>
                <a:lnTo>
                  <a:pt x="75" y="207"/>
                </a:lnTo>
                <a:lnTo>
                  <a:pt x="73" y="203"/>
                </a:lnTo>
                <a:lnTo>
                  <a:pt x="70" y="201"/>
                </a:lnTo>
                <a:lnTo>
                  <a:pt x="66" y="200"/>
                </a:lnTo>
                <a:lnTo>
                  <a:pt x="66" y="200"/>
                </a:lnTo>
                <a:lnTo>
                  <a:pt x="59" y="199"/>
                </a:lnTo>
                <a:lnTo>
                  <a:pt x="52" y="198"/>
                </a:lnTo>
                <a:lnTo>
                  <a:pt x="41" y="193"/>
                </a:lnTo>
                <a:lnTo>
                  <a:pt x="41" y="187"/>
                </a:lnTo>
                <a:lnTo>
                  <a:pt x="41" y="187"/>
                </a:lnTo>
                <a:lnTo>
                  <a:pt x="39" y="186"/>
                </a:lnTo>
                <a:lnTo>
                  <a:pt x="36" y="184"/>
                </a:lnTo>
                <a:lnTo>
                  <a:pt x="36" y="184"/>
                </a:lnTo>
                <a:lnTo>
                  <a:pt x="34" y="186"/>
                </a:lnTo>
                <a:lnTo>
                  <a:pt x="32" y="187"/>
                </a:lnTo>
                <a:lnTo>
                  <a:pt x="29" y="190"/>
                </a:lnTo>
                <a:lnTo>
                  <a:pt x="23" y="189"/>
                </a:lnTo>
                <a:lnTo>
                  <a:pt x="23" y="189"/>
                </a:lnTo>
                <a:lnTo>
                  <a:pt x="20" y="186"/>
                </a:lnTo>
                <a:lnTo>
                  <a:pt x="16" y="183"/>
                </a:lnTo>
                <a:lnTo>
                  <a:pt x="9" y="181"/>
                </a:lnTo>
                <a:lnTo>
                  <a:pt x="2" y="180"/>
                </a:lnTo>
                <a:lnTo>
                  <a:pt x="0" y="18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40"/>
          <p:cNvSpPr>
            <a:spLocks/>
          </p:cNvSpPr>
          <p:nvPr/>
        </p:nvSpPr>
        <p:spPr bwMode="auto">
          <a:xfrm rot="16200000">
            <a:off x="6095800" y="3880598"/>
            <a:ext cx="956270" cy="845996"/>
          </a:xfrm>
          <a:custGeom>
            <a:avLst/>
            <a:gdLst>
              <a:gd name="T0" fmla="*/ 589 w 628"/>
              <a:gd name="T1" fmla="*/ 0 h 319"/>
              <a:gd name="T2" fmla="*/ 421 w 628"/>
              <a:gd name="T3" fmla="*/ 21 h 319"/>
              <a:gd name="T4" fmla="*/ 332 w 628"/>
              <a:gd name="T5" fmla="*/ 36 h 319"/>
              <a:gd name="T6" fmla="*/ 257 w 628"/>
              <a:gd name="T7" fmla="*/ 53 h 319"/>
              <a:gd name="T8" fmla="*/ 253 w 628"/>
              <a:gd name="T9" fmla="*/ 57 h 319"/>
              <a:gd name="T10" fmla="*/ 232 w 628"/>
              <a:gd name="T11" fmla="*/ 60 h 319"/>
              <a:gd name="T12" fmla="*/ 218 w 628"/>
              <a:gd name="T13" fmla="*/ 66 h 319"/>
              <a:gd name="T14" fmla="*/ 200 w 628"/>
              <a:gd name="T15" fmla="*/ 59 h 319"/>
              <a:gd name="T16" fmla="*/ 182 w 628"/>
              <a:gd name="T17" fmla="*/ 59 h 319"/>
              <a:gd name="T18" fmla="*/ 164 w 628"/>
              <a:gd name="T19" fmla="*/ 55 h 319"/>
              <a:gd name="T20" fmla="*/ 152 w 628"/>
              <a:gd name="T21" fmla="*/ 55 h 319"/>
              <a:gd name="T22" fmla="*/ 121 w 628"/>
              <a:gd name="T23" fmla="*/ 60 h 319"/>
              <a:gd name="T24" fmla="*/ 98 w 628"/>
              <a:gd name="T25" fmla="*/ 63 h 319"/>
              <a:gd name="T26" fmla="*/ 73 w 628"/>
              <a:gd name="T27" fmla="*/ 62 h 319"/>
              <a:gd name="T28" fmla="*/ 55 w 628"/>
              <a:gd name="T29" fmla="*/ 68 h 319"/>
              <a:gd name="T30" fmla="*/ 23 w 628"/>
              <a:gd name="T31" fmla="*/ 76 h 319"/>
              <a:gd name="T32" fmla="*/ 4 w 628"/>
              <a:gd name="T33" fmla="*/ 80 h 319"/>
              <a:gd name="T34" fmla="*/ 25 w 628"/>
              <a:gd name="T35" fmla="*/ 249 h 319"/>
              <a:gd name="T36" fmla="*/ 7 w 628"/>
              <a:gd name="T37" fmla="*/ 251 h 319"/>
              <a:gd name="T38" fmla="*/ 0 w 628"/>
              <a:gd name="T39" fmla="*/ 262 h 319"/>
              <a:gd name="T40" fmla="*/ 16 w 628"/>
              <a:gd name="T41" fmla="*/ 263 h 319"/>
              <a:gd name="T42" fmla="*/ 23 w 628"/>
              <a:gd name="T43" fmla="*/ 263 h 319"/>
              <a:gd name="T44" fmla="*/ 41 w 628"/>
              <a:gd name="T45" fmla="*/ 259 h 319"/>
              <a:gd name="T46" fmla="*/ 48 w 628"/>
              <a:gd name="T47" fmla="*/ 259 h 319"/>
              <a:gd name="T48" fmla="*/ 61 w 628"/>
              <a:gd name="T49" fmla="*/ 261 h 319"/>
              <a:gd name="T50" fmla="*/ 68 w 628"/>
              <a:gd name="T51" fmla="*/ 267 h 319"/>
              <a:gd name="T52" fmla="*/ 64 w 628"/>
              <a:gd name="T53" fmla="*/ 271 h 319"/>
              <a:gd name="T54" fmla="*/ 59 w 628"/>
              <a:gd name="T55" fmla="*/ 283 h 319"/>
              <a:gd name="T56" fmla="*/ 59 w 628"/>
              <a:gd name="T57" fmla="*/ 289 h 319"/>
              <a:gd name="T58" fmla="*/ 61 w 628"/>
              <a:gd name="T59" fmla="*/ 294 h 319"/>
              <a:gd name="T60" fmla="*/ 98 w 628"/>
              <a:gd name="T61" fmla="*/ 290 h 319"/>
              <a:gd name="T62" fmla="*/ 123 w 628"/>
              <a:gd name="T63" fmla="*/ 290 h 319"/>
              <a:gd name="T64" fmla="*/ 187 w 628"/>
              <a:gd name="T65" fmla="*/ 302 h 319"/>
              <a:gd name="T66" fmla="*/ 230 w 628"/>
              <a:gd name="T67" fmla="*/ 313 h 319"/>
              <a:gd name="T68" fmla="*/ 250 w 628"/>
              <a:gd name="T69" fmla="*/ 319 h 319"/>
              <a:gd name="T70" fmla="*/ 255 w 628"/>
              <a:gd name="T71" fmla="*/ 316 h 319"/>
              <a:gd name="T72" fmla="*/ 255 w 628"/>
              <a:gd name="T73" fmla="*/ 312 h 319"/>
              <a:gd name="T74" fmla="*/ 255 w 628"/>
              <a:gd name="T75" fmla="*/ 306 h 319"/>
              <a:gd name="T76" fmla="*/ 259 w 628"/>
              <a:gd name="T77" fmla="*/ 301 h 319"/>
              <a:gd name="T78" fmla="*/ 268 w 628"/>
              <a:gd name="T79" fmla="*/ 299 h 319"/>
              <a:gd name="T80" fmla="*/ 296 w 628"/>
              <a:gd name="T81" fmla="*/ 294 h 319"/>
              <a:gd name="T82" fmla="*/ 314 w 628"/>
              <a:gd name="T83" fmla="*/ 289 h 319"/>
              <a:gd name="T84" fmla="*/ 323 w 628"/>
              <a:gd name="T85" fmla="*/ 280 h 319"/>
              <a:gd name="T86" fmla="*/ 364 w 628"/>
              <a:gd name="T87" fmla="*/ 269 h 319"/>
              <a:gd name="T88" fmla="*/ 380 w 628"/>
              <a:gd name="T89" fmla="*/ 267 h 319"/>
              <a:gd name="T90" fmla="*/ 391 w 628"/>
              <a:gd name="T91" fmla="*/ 250 h 319"/>
              <a:gd name="T92" fmla="*/ 398 w 628"/>
              <a:gd name="T93" fmla="*/ 249 h 319"/>
              <a:gd name="T94" fmla="*/ 412 w 628"/>
              <a:gd name="T95" fmla="*/ 241 h 319"/>
              <a:gd name="T96" fmla="*/ 416 w 628"/>
              <a:gd name="T97" fmla="*/ 238 h 319"/>
              <a:gd name="T98" fmla="*/ 426 w 628"/>
              <a:gd name="T99" fmla="*/ 237 h 319"/>
              <a:gd name="T100" fmla="*/ 448 w 628"/>
              <a:gd name="T101" fmla="*/ 225 h 319"/>
              <a:gd name="T102" fmla="*/ 480 w 628"/>
              <a:gd name="T103" fmla="*/ 202 h 319"/>
              <a:gd name="T104" fmla="*/ 487 w 628"/>
              <a:gd name="T105" fmla="*/ 194 h 319"/>
              <a:gd name="T106" fmla="*/ 519 w 628"/>
              <a:gd name="T107" fmla="*/ 183 h 319"/>
              <a:gd name="T108" fmla="*/ 553 w 628"/>
              <a:gd name="T109" fmla="*/ 170 h 319"/>
              <a:gd name="T110" fmla="*/ 564 w 628"/>
              <a:gd name="T111" fmla="*/ 152 h 319"/>
              <a:gd name="T112" fmla="*/ 583 w 628"/>
              <a:gd name="T113" fmla="*/ 136 h 319"/>
              <a:gd name="T114" fmla="*/ 592 w 628"/>
              <a:gd name="T115" fmla="*/ 139 h 319"/>
              <a:gd name="T116" fmla="*/ 617 w 628"/>
              <a:gd name="T117" fmla="*/ 147 h 319"/>
              <a:gd name="T118" fmla="*/ 628 w 628"/>
              <a:gd name="T119" fmla="*/ 148 h 319"/>
              <a:gd name="T120" fmla="*/ 608 w 628"/>
              <a:gd name="T121" fmla="*/ 74 h 319"/>
              <a:gd name="T122" fmla="*/ 589 w 628"/>
              <a:gd name="T12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8" h="319">
                <a:moveTo>
                  <a:pt x="589" y="0"/>
                </a:moveTo>
                <a:lnTo>
                  <a:pt x="589" y="0"/>
                </a:lnTo>
                <a:lnTo>
                  <a:pt x="510" y="11"/>
                </a:lnTo>
                <a:lnTo>
                  <a:pt x="421" y="21"/>
                </a:lnTo>
                <a:lnTo>
                  <a:pt x="375" y="29"/>
                </a:lnTo>
                <a:lnTo>
                  <a:pt x="332" y="36"/>
                </a:lnTo>
                <a:lnTo>
                  <a:pt x="294" y="43"/>
                </a:lnTo>
                <a:lnTo>
                  <a:pt x="257" y="53"/>
                </a:lnTo>
                <a:lnTo>
                  <a:pt x="257" y="53"/>
                </a:lnTo>
                <a:lnTo>
                  <a:pt x="253" y="57"/>
                </a:lnTo>
                <a:lnTo>
                  <a:pt x="243" y="62"/>
                </a:lnTo>
                <a:lnTo>
                  <a:pt x="232" y="60"/>
                </a:lnTo>
                <a:lnTo>
                  <a:pt x="218" y="66"/>
                </a:lnTo>
                <a:lnTo>
                  <a:pt x="218" y="66"/>
                </a:lnTo>
                <a:lnTo>
                  <a:pt x="200" y="59"/>
                </a:lnTo>
                <a:lnTo>
                  <a:pt x="200" y="59"/>
                </a:lnTo>
                <a:lnTo>
                  <a:pt x="191" y="60"/>
                </a:lnTo>
                <a:lnTo>
                  <a:pt x="182" y="59"/>
                </a:lnTo>
                <a:lnTo>
                  <a:pt x="171" y="57"/>
                </a:lnTo>
                <a:lnTo>
                  <a:pt x="164" y="55"/>
                </a:lnTo>
                <a:lnTo>
                  <a:pt x="164" y="55"/>
                </a:lnTo>
                <a:lnTo>
                  <a:pt x="152" y="55"/>
                </a:lnTo>
                <a:lnTo>
                  <a:pt x="141" y="56"/>
                </a:lnTo>
                <a:lnTo>
                  <a:pt x="121" y="60"/>
                </a:lnTo>
                <a:lnTo>
                  <a:pt x="109" y="62"/>
                </a:lnTo>
                <a:lnTo>
                  <a:pt x="98" y="63"/>
                </a:lnTo>
                <a:lnTo>
                  <a:pt x="86" y="63"/>
                </a:lnTo>
                <a:lnTo>
                  <a:pt x="73" y="62"/>
                </a:lnTo>
                <a:lnTo>
                  <a:pt x="73" y="62"/>
                </a:lnTo>
                <a:lnTo>
                  <a:pt x="55" y="68"/>
                </a:lnTo>
                <a:lnTo>
                  <a:pt x="34" y="72"/>
                </a:lnTo>
                <a:lnTo>
                  <a:pt x="23" y="76"/>
                </a:lnTo>
                <a:lnTo>
                  <a:pt x="16" y="76"/>
                </a:lnTo>
                <a:lnTo>
                  <a:pt x="4" y="80"/>
                </a:lnTo>
                <a:lnTo>
                  <a:pt x="25" y="249"/>
                </a:lnTo>
                <a:lnTo>
                  <a:pt x="25" y="249"/>
                </a:lnTo>
                <a:lnTo>
                  <a:pt x="11" y="250"/>
                </a:lnTo>
                <a:lnTo>
                  <a:pt x="7" y="251"/>
                </a:lnTo>
                <a:lnTo>
                  <a:pt x="0" y="253"/>
                </a:lnTo>
                <a:lnTo>
                  <a:pt x="0" y="262"/>
                </a:lnTo>
                <a:lnTo>
                  <a:pt x="0" y="262"/>
                </a:lnTo>
                <a:lnTo>
                  <a:pt x="16" y="263"/>
                </a:lnTo>
                <a:lnTo>
                  <a:pt x="16" y="263"/>
                </a:lnTo>
                <a:lnTo>
                  <a:pt x="23" y="263"/>
                </a:lnTo>
                <a:lnTo>
                  <a:pt x="32" y="262"/>
                </a:lnTo>
                <a:lnTo>
                  <a:pt x="41" y="259"/>
                </a:lnTo>
                <a:lnTo>
                  <a:pt x="48" y="259"/>
                </a:lnTo>
                <a:lnTo>
                  <a:pt x="48" y="259"/>
                </a:lnTo>
                <a:lnTo>
                  <a:pt x="55" y="259"/>
                </a:lnTo>
                <a:lnTo>
                  <a:pt x="61" y="261"/>
                </a:lnTo>
                <a:lnTo>
                  <a:pt x="66" y="263"/>
                </a:lnTo>
                <a:lnTo>
                  <a:pt x="68" y="267"/>
                </a:lnTo>
                <a:lnTo>
                  <a:pt x="68" y="267"/>
                </a:lnTo>
                <a:lnTo>
                  <a:pt x="64" y="271"/>
                </a:lnTo>
                <a:lnTo>
                  <a:pt x="59" y="277"/>
                </a:lnTo>
                <a:lnTo>
                  <a:pt x="59" y="283"/>
                </a:lnTo>
                <a:lnTo>
                  <a:pt x="59" y="289"/>
                </a:lnTo>
                <a:lnTo>
                  <a:pt x="59" y="289"/>
                </a:lnTo>
                <a:lnTo>
                  <a:pt x="61" y="294"/>
                </a:lnTo>
                <a:lnTo>
                  <a:pt x="61" y="294"/>
                </a:lnTo>
                <a:lnTo>
                  <a:pt x="86" y="292"/>
                </a:lnTo>
                <a:lnTo>
                  <a:pt x="98" y="290"/>
                </a:lnTo>
                <a:lnTo>
                  <a:pt x="111" y="290"/>
                </a:lnTo>
                <a:lnTo>
                  <a:pt x="123" y="290"/>
                </a:lnTo>
                <a:lnTo>
                  <a:pt x="123" y="290"/>
                </a:lnTo>
                <a:lnTo>
                  <a:pt x="187" y="302"/>
                </a:lnTo>
                <a:lnTo>
                  <a:pt x="214" y="308"/>
                </a:lnTo>
                <a:lnTo>
                  <a:pt x="230" y="313"/>
                </a:lnTo>
                <a:lnTo>
                  <a:pt x="243" y="318"/>
                </a:lnTo>
                <a:lnTo>
                  <a:pt x="250" y="319"/>
                </a:lnTo>
                <a:lnTo>
                  <a:pt x="253" y="316"/>
                </a:lnTo>
                <a:lnTo>
                  <a:pt x="255" y="316"/>
                </a:lnTo>
                <a:lnTo>
                  <a:pt x="255" y="316"/>
                </a:lnTo>
                <a:lnTo>
                  <a:pt x="255" y="312"/>
                </a:lnTo>
                <a:lnTo>
                  <a:pt x="255" y="312"/>
                </a:lnTo>
                <a:lnTo>
                  <a:pt x="255" y="306"/>
                </a:lnTo>
                <a:lnTo>
                  <a:pt x="257" y="304"/>
                </a:lnTo>
                <a:lnTo>
                  <a:pt x="259" y="301"/>
                </a:lnTo>
                <a:lnTo>
                  <a:pt x="259" y="301"/>
                </a:lnTo>
                <a:lnTo>
                  <a:pt x="268" y="299"/>
                </a:lnTo>
                <a:lnTo>
                  <a:pt x="278" y="298"/>
                </a:lnTo>
                <a:lnTo>
                  <a:pt x="296" y="294"/>
                </a:lnTo>
                <a:lnTo>
                  <a:pt x="305" y="293"/>
                </a:lnTo>
                <a:lnTo>
                  <a:pt x="314" y="289"/>
                </a:lnTo>
                <a:lnTo>
                  <a:pt x="319" y="286"/>
                </a:lnTo>
                <a:lnTo>
                  <a:pt x="323" y="280"/>
                </a:lnTo>
                <a:lnTo>
                  <a:pt x="353" y="275"/>
                </a:lnTo>
                <a:lnTo>
                  <a:pt x="364" y="269"/>
                </a:lnTo>
                <a:lnTo>
                  <a:pt x="380" y="267"/>
                </a:lnTo>
                <a:lnTo>
                  <a:pt x="380" y="267"/>
                </a:lnTo>
                <a:lnTo>
                  <a:pt x="387" y="258"/>
                </a:lnTo>
                <a:lnTo>
                  <a:pt x="391" y="250"/>
                </a:lnTo>
                <a:lnTo>
                  <a:pt x="391" y="250"/>
                </a:lnTo>
                <a:lnTo>
                  <a:pt x="398" y="249"/>
                </a:lnTo>
                <a:lnTo>
                  <a:pt x="405" y="245"/>
                </a:lnTo>
                <a:lnTo>
                  <a:pt x="412" y="241"/>
                </a:lnTo>
                <a:lnTo>
                  <a:pt x="416" y="238"/>
                </a:lnTo>
                <a:lnTo>
                  <a:pt x="416" y="238"/>
                </a:lnTo>
                <a:lnTo>
                  <a:pt x="421" y="237"/>
                </a:lnTo>
                <a:lnTo>
                  <a:pt x="426" y="237"/>
                </a:lnTo>
                <a:lnTo>
                  <a:pt x="437" y="232"/>
                </a:lnTo>
                <a:lnTo>
                  <a:pt x="448" y="225"/>
                </a:lnTo>
                <a:lnTo>
                  <a:pt x="460" y="218"/>
                </a:lnTo>
                <a:lnTo>
                  <a:pt x="480" y="202"/>
                </a:lnTo>
                <a:lnTo>
                  <a:pt x="487" y="194"/>
                </a:lnTo>
                <a:lnTo>
                  <a:pt x="487" y="194"/>
                </a:lnTo>
                <a:lnTo>
                  <a:pt x="498" y="190"/>
                </a:lnTo>
                <a:lnTo>
                  <a:pt x="519" y="183"/>
                </a:lnTo>
                <a:lnTo>
                  <a:pt x="553" y="170"/>
                </a:lnTo>
                <a:lnTo>
                  <a:pt x="553" y="170"/>
                </a:lnTo>
                <a:lnTo>
                  <a:pt x="555" y="161"/>
                </a:lnTo>
                <a:lnTo>
                  <a:pt x="564" y="152"/>
                </a:lnTo>
                <a:lnTo>
                  <a:pt x="573" y="142"/>
                </a:lnTo>
                <a:lnTo>
                  <a:pt x="583" y="136"/>
                </a:lnTo>
                <a:lnTo>
                  <a:pt x="583" y="136"/>
                </a:lnTo>
                <a:lnTo>
                  <a:pt x="592" y="139"/>
                </a:lnTo>
                <a:lnTo>
                  <a:pt x="605" y="143"/>
                </a:lnTo>
                <a:lnTo>
                  <a:pt x="617" y="147"/>
                </a:lnTo>
                <a:lnTo>
                  <a:pt x="626" y="149"/>
                </a:lnTo>
                <a:lnTo>
                  <a:pt x="628" y="148"/>
                </a:lnTo>
                <a:lnTo>
                  <a:pt x="628" y="148"/>
                </a:lnTo>
                <a:lnTo>
                  <a:pt x="608" y="74"/>
                </a:lnTo>
                <a:lnTo>
                  <a:pt x="589" y="0"/>
                </a:lnTo>
                <a:lnTo>
                  <a:pt x="589"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41"/>
          <p:cNvSpPr>
            <a:spLocks/>
          </p:cNvSpPr>
          <p:nvPr/>
        </p:nvSpPr>
        <p:spPr bwMode="auto">
          <a:xfrm rot="16200000">
            <a:off x="6025774" y="4556711"/>
            <a:ext cx="1167928" cy="1410878"/>
          </a:xfrm>
          <a:custGeom>
            <a:avLst/>
            <a:gdLst>
              <a:gd name="T0" fmla="*/ 701 w 767"/>
              <a:gd name="T1" fmla="*/ 1 h 532"/>
              <a:gd name="T2" fmla="*/ 669 w 767"/>
              <a:gd name="T3" fmla="*/ 8 h 532"/>
              <a:gd name="T4" fmla="*/ 658 w 767"/>
              <a:gd name="T5" fmla="*/ 16 h 532"/>
              <a:gd name="T6" fmla="*/ 635 w 767"/>
              <a:gd name="T7" fmla="*/ 18 h 532"/>
              <a:gd name="T8" fmla="*/ 615 w 767"/>
              <a:gd name="T9" fmla="*/ 16 h 532"/>
              <a:gd name="T10" fmla="*/ 640 w 767"/>
              <a:gd name="T11" fmla="*/ 31 h 532"/>
              <a:gd name="T12" fmla="*/ 647 w 767"/>
              <a:gd name="T13" fmla="*/ 42 h 532"/>
              <a:gd name="T14" fmla="*/ 642 w 767"/>
              <a:gd name="T15" fmla="*/ 64 h 532"/>
              <a:gd name="T16" fmla="*/ 640 w 767"/>
              <a:gd name="T17" fmla="*/ 81 h 532"/>
              <a:gd name="T18" fmla="*/ 612 w 767"/>
              <a:gd name="T19" fmla="*/ 124 h 532"/>
              <a:gd name="T20" fmla="*/ 615 w 767"/>
              <a:gd name="T21" fmla="*/ 135 h 532"/>
              <a:gd name="T22" fmla="*/ 606 w 767"/>
              <a:gd name="T23" fmla="*/ 136 h 532"/>
              <a:gd name="T24" fmla="*/ 569 w 767"/>
              <a:gd name="T25" fmla="*/ 154 h 532"/>
              <a:gd name="T26" fmla="*/ 558 w 767"/>
              <a:gd name="T27" fmla="*/ 153 h 532"/>
              <a:gd name="T28" fmla="*/ 560 w 767"/>
              <a:gd name="T29" fmla="*/ 148 h 532"/>
              <a:gd name="T30" fmla="*/ 565 w 767"/>
              <a:gd name="T31" fmla="*/ 174 h 532"/>
              <a:gd name="T32" fmla="*/ 578 w 767"/>
              <a:gd name="T33" fmla="*/ 190 h 532"/>
              <a:gd name="T34" fmla="*/ 606 w 767"/>
              <a:gd name="T35" fmla="*/ 214 h 532"/>
              <a:gd name="T36" fmla="*/ 594 w 767"/>
              <a:gd name="T37" fmla="*/ 265 h 532"/>
              <a:gd name="T38" fmla="*/ 553 w 767"/>
              <a:gd name="T39" fmla="*/ 288 h 532"/>
              <a:gd name="T40" fmla="*/ 528 w 767"/>
              <a:gd name="T41" fmla="*/ 300 h 532"/>
              <a:gd name="T42" fmla="*/ 492 w 767"/>
              <a:gd name="T43" fmla="*/ 330 h 532"/>
              <a:gd name="T44" fmla="*/ 446 w 767"/>
              <a:gd name="T45" fmla="*/ 336 h 532"/>
              <a:gd name="T46" fmla="*/ 376 w 767"/>
              <a:gd name="T47" fmla="*/ 330 h 532"/>
              <a:gd name="T48" fmla="*/ 321 w 767"/>
              <a:gd name="T49" fmla="*/ 344 h 532"/>
              <a:gd name="T50" fmla="*/ 357 w 767"/>
              <a:gd name="T51" fmla="*/ 340 h 532"/>
              <a:gd name="T52" fmla="*/ 355 w 767"/>
              <a:gd name="T53" fmla="*/ 356 h 532"/>
              <a:gd name="T54" fmla="*/ 328 w 767"/>
              <a:gd name="T55" fmla="*/ 356 h 532"/>
              <a:gd name="T56" fmla="*/ 276 w 767"/>
              <a:gd name="T57" fmla="*/ 354 h 532"/>
              <a:gd name="T58" fmla="*/ 210 w 767"/>
              <a:gd name="T59" fmla="*/ 383 h 532"/>
              <a:gd name="T60" fmla="*/ 194 w 767"/>
              <a:gd name="T61" fmla="*/ 394 h 532"/>
              <a:gd name="T62" fmla="*/ 157 w 767"/>
              <a:gd name="T63" fmla="*/ 411 h 532"/>
              <a:gd name="T64" fmla="*/ 84 w 767"/>
              <a:gd name="T65" fmla="*/ 442 h 532"/>
              <a:gd name="T66" fmla="*/ 18 w 767"/>
              <a:gd name="T67" fmla="*/ 482 h 532"/>
              <a:gd name="T68" fmla="*/ 18 w 767"/>
              <a:gd name="T69" fmla="*/ 473 h 532"/>
              <a:gd name="T70" fmla="*/ 0 w 767"/>
              <a:gd name="T71" fmla="*/ 483 h 532"/>
              <a:gd name="T72" fmla="*/ 27 w 767"/>
              <a:gd name="T73" fmla="*/ 519 h 532"/>
              <a:gd name="T74" fmla="*/ 59 w 767"/>
              <a:gd name="T75" fmla="*/ 522 h 532"/>
              <a:gd name="T76" fmla="*/ 114 w 767"/>
              <a:gd name="T77" fmla="*/ 527 h 532"/>
              <a:gd name="T78" fmla="*/ 185 w 767"/>
              <a:gd name="T79" fmla="*/ 528 h 532"/>
              <a:gd name="T80" fmla="*/ 305 w 767"/>
              <a:gd name="T81" fmla="*/ 510 h 532"/>
              <a:gd name="T82" fmla="*/ 412 w 767"/>
              <a:gd name="T83" fmla="*/ 476 h 532"/>
              <a:gd name="T84" fmla="*/ 449 w 767"/>
              <a:gd name="T85" fmla="*/ 470 h 532"/>
              <a:gd name="T86" fmla="*/ 528 w 767"/>
              <a:gd name="T87" fmla="*/ 450 h 532"/>
              <a:gd name="T88" fmla="*/ 701 w 767"/>
              <a:gd name="T89" fmla="*/ 398 h 532"/>
              <a:gd name="T90" fmla="*/ 717 w 767"/>
              <a:gd name="T91" fmla="*/ 391 h 532"/>
              <a:gd name="T92" fmla="*/ 758 w 767"/>
              <a:gd name="T93" fmla="*/ 382 h 532"/>
              <a:gd name="T94" fmla="*/ 767 w 767"/>
              <a:gd name="T95" fmla="*/ 360 h 532"/>
              <a:gd name="T96" fmla="*/ 747 w 767"/>
              <a:gd name="T97" fmla="*/ 352 h 532"/>
              <a:gd name="T98" fmla="*/ 715 w 767"/>
              <a:gd name="T99" fmla="*/ 356 h 532"/>
              <a:gd name="T100" fmla="*/ 710 w 767"/>
              <a:gd name="T101" fmla="*/ 343 h 532"/>
              <a:gd name="T102" fmla="*/ 733 w 767"/>
              <a:gd name="T103" fmla="*/ 165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7" h="532">
                <a:moveTo>
                  <a:pt x="742" y="164"/>
                </a:moveTo>
                <a:lnTo>
                  <a:pt x="713" y="1"/>
                </a:lnTo>
                <a:lnTo>
                  <a:pt x="713" y="1"/>
                </a:lnTo>
                <a:lnTo>
                  <a:pt x="703" y="2"/>
                </a:lnTo>
                <a:lnTo>
                  <a:pt x="701" y="1"/>
                </a:lnTo>
                <a:lnTo>
                  <a:pt x="699" y="0"/>
                </a:lnTo>
                <a:lnTo>
                  <a:pt x="688" y="0"/>
                </a:lnTo>
                <a:lnTo>
                  <a:pt x="688" y="0"/>
                </a:lnTo>
                <a:lnTo>
                  <a:pt x="678" y="5"/>
                </a:lnTo>
                <a:lnTo>
                  <a:pt x="669" y="8"/>
                </a:lnTo>
                <a:lnTo>
                  <a:pt x="669" y="10"/>
                </a:lnTo>
                <a:lnTo>
                  <a:pt x="669" y="10"/>
                </a:lnTo>
                <a:lnTo>
                  <a:pt x="665" y="14"/>
                </a:lnTo>
                <a:lnTo>
                  <a:pt x="658" y="16"/>
                </a:lnTo>
                <a:lnTo>
                  <a:pt x="658" y="16"/>
                </a:lnTo>
                <a:lnTo>
                  <a:pt x="649" y="14"/>
                </a:lnTo>
                <a:lnTo>
                  <a:pt x="642" y="13"/>
                </a:lnTo>
                <a:lnTo>
                  <a:pt x="642" y="13"/>
                </a:lnTo>
                <a:lnTo>
                  <a:pt x="637" y="16"/>
                </a:lnTo>
                <a:lnTo>
                  <a:pt x="635" y="18"/>
                </a:lnTo>
                <a:lnTo>
                  <a:pt x="631" y="18"/>
                </a:lnTo>
                <a:lnTo>
                  <a:pt x="626" y="14"/>
                </a:lnTo>
                <a:lnTo>
                  <a:pt x="617" y="14"/>
                </a:lnTo>
                <a:lnTo>
                  <a:pt x="615" y="16"/>
                </a:lnTo>
                <a:lnTo>
                  <a:pt x="615" y="16"/>
                </a:lnTo>
                <a:lnTo>
                  <a:pt x="619" y="22"/>
                </a:lnTo>
                <a:lnTo>
                  <a:pt x="622" y="26"/>
                </a:lnTo>
                <a:lnTo>
                  <a:pt x="624" y="28"/>
                </a:lnTo>
                <a:lnTo>
                  <a:pt x="624" y="28"/>
                </a:lnTo>
                <a:lnTo>
                  <a:pt x="640" y="31"/>
                </a:lnTo>
                <a:lnTo>
                  <a:pt x="647" y="32"/>
                </a:lnTo>
                <a:lnTo>
                  <a:pt x="644" y="36"/>
                </a:lnTo>
                <a:lnTo>
                  <a:pt x="644" y="40"/>
                </a:lnTo>
                <a:lnTo>
                  <a:pt x="644" y="40"/>
                </a:lnTo>
                <a:lnTo>
                  <a:pt x="647" y="42"/>
                </a:lnTo>
                <a:lnTo>
                  <a:pt x="644" y="45"/>
                </a:lnTo>
                <a:lnTo>
                  <a:pt x="642" y="45"/>
                </a:lnTo>
                <a:lnTo>
                  <a:pt x="631" y="38"/>
                </a:lnTo>
                <a:lnTo>
                  <a:pt x="631" y="38"/>
                </a:lnTo>
                <a:lnTo>
                  <a:pt x="642" y="64"/>
                </a:lnTo>
                <a:lnTo>
                  <a:pt x="653" y="86"/>
                </a:lnTo>
                <a:lnTo>
                  <a:pt x="649" y="86"/>
                </a:lnTo>
                <a:lnTo>
                  <a:pt x="640" y="80"/>
                </a:lnTo>
                <a:lnTo>
                  <a:pt x="640" y="81"/>
                </a:lnTo>
                <a:lnTo>
                  <a:pt x="640" y="81"/>
                </a:lnTo>
                <a:lnTo>
                  <a:pt x="633" y="89"/>
                </a:lnTo>
                <a:lnTo>
                  <a:pt x="626" y="100"/>
                </a:lnTo>
                <a:lnTo>
                  <a:pt x="622" y="111"/>
                </a:lnTo>
                <a:lnTo>
                  <a:pt x="615" y="120"/>
                </a:lnTo>
                <a:lnTo>
                  <a:pt x="612" y="124"/>
                </a:lnTo>
                <a:lnTo>
                  <a:pt x="622" y="123"/>
                </a:lnTo>
                <a:lnTo>
                  <a:pt x="624" y="126"/>
                </a:lnTo>
                <a:lnTo>
                  <a:pt x="619" y="129"/>
                </a:lnTo>
                <a:lnTo>
                  <a:pt x="619" y="129"/>
                </a:lnTo>
                <a:lnTo>
                  <a:pt x="615" y="135"/>
                </a:lnTo>
                <a:lnTo>
                  <a:pt x="612" y="137"/>
                </a:lnTo>
                <a:lnTo>
                  <a:pt x="610" y="138"/>
                </a:lnTo>
                <a:lnTo>
                  <a:pt x="608" y="138"/>
                </a:lnTo>
                <a:lnTo>
                  <a:pt x="606" y="136"/>
                </a:lnTo>
                <a:lnTo>
                  <a:pt x="606" y="136"/>
                </a:lnTo>
                <a:lnTo>
                  <a:pt x="599" y="138"/>
                </a:lnTo>
                <a:lnTo>
                  <a:pt x="592" y="143"/>
                </a:lnTo>
                <a:lnTo>
                  <a:pt x="578" y="153"/>
                </a:lnTo>
                <a:lnTo>
                  <a:pt x="578" y="153"/>
                </a:lnTo>
                <a:lnTo>
                  <a:pt x="569" y="154"/>
                </a:lnTo>
                <a:lnTo>
                  <a:pt x="569" y="154"/>
                </a:lnTo>
                <a:lnTo>
                  <a:pt x="562" y="154"/>
                </a:lnTo>
                <a:lnTo>
                  <a:pt x="560" y="153"/>
                </a:lnTo>
                <a:lnTo>
                  <a:pt x="558" y="153"/>
                </a:lnTo>
                <a:lnTo>
                  <a:pt x="558" y="153"/>
                </a:lnTo>
                <a:lnTo>
                  <a:pt x="560" y="152"/>
                </a:lnTo>
                <a:lnTo>
                  <a:pt x="562" y="150"/>
                </a:lnTo>
                <a:lnTo>
                  <a:pt x="565" y="150"/>
                </a:lnTo>
                <a:lnTo>
                  <a:pt x="567" y="149"/>
                </a:lnTo>
                <a:lnTo>
                  <a:pt x="560" y="148"/>
                </a:lnTo>
                <a:lnTo>
                  <a:pt x="560" y="148"/>
                </a:lnTo>
                <a:lnTo>
                  <a:pt x="558" y="148"/>
                </a:lnTo>
                <a:lnTo>
                  <a:pt x="556" y="149"/>
                </a:lnTo>
                <a:lnTo>
                  <a:pt x="551" y="153"/>
                </a:lnTo>
                <a:lnTo>
                  <a:pt x="565" y="174"/>
                </a:lnTo>
                <a:lnTo>
                  <a:pt x="569" y="175"/>
                </a:lnTo>
                <a:lnTo>
                  <a:pt x="569" y="175"/>
                </a:lnTo>
                <a:lnTo>
                  <a:pt x="569" y="179"/>
                </a:lnTo>
                <a:lnTo>
                  <a:pt x="571" y="183"/>
                </a:lnTo>
                <a:lnTo>
                  <a:pt x="578" y="190"/>
                </a:lnTo>
                <a:lnTo>
                  <a:pt x="590" y="197"/>
                </a:lnTo>
                <a:lnTo>
                  <a:pt x="599" y="202"/>
                </a:lnTo>
                <a:lnTo>
                  <a:pt x="599" y="214"/>
                </a:lnTo>
                <a:lnTo>
                  <a:pt x="599" y="214"/>
                </a:lnTo>
                <a:lnTo>
                  <a:pt x="606" y="214"/>
                </a:lnTo>
                <a:lnTo>
                  <a:pt x="610" y="213"/>
                </a:lnTo>
                <a:lnTo>
                  <a:pt x="624" y="216"/>
                </a:lnTo>
                <a:lnTo>
                  <a:pt x="631" y="235"/>
                </a:lnTo>
                <a:lnTo>
                  <a:pt x="601" y="264"/>
                </a:lnTo>
                <a:lnTo>
                  <a:pt x="594" y="265"/>
                </a:lnTo>
                <a:lnTo>
                  <a:pt x="594" y="265"/>
                </a:lnTo>
                <a:lnTo>
                  <a:pt x="590" y="270"/>
                </a:lnTo>
                <a:lnTo>
                  <a:pt x="583" y="273"/>
                </a:lnTo>
                <a:lnTo>
                  <a:pt x="567" y="281"/>
                </a:lnTo>
                <a:lnTo>
                  <a:pt x="553" y="288"/>
                </a:lnTo>
                <a:lnTo>
                  <a:pt x="546" y="293"/>
                </a:lnTo>
                <a:lnTo>
                  <a:pt x="540" y="297"/>
                </a:lnTo>
                <a:lnTo>
                  <a:pt x="540" y="297"/>
                </a:lnTo>
                <a:lnTo>
                  <a:pt x="533" y="299"/>
                </a:lnTo>
                <a:lnTo>
                  <a:pt x="528" y="300"/>
                </a:lnTo>
                <a:lnTo>
                  <a:pt x="519" y="306"/>
                </a:lnTo>
                <a:lnTo>
                  <a:pt x="521" y="319"/>
                </a:lnTo>
                <a:lnTo>
                  <a:pt x="521" y="319"/>
                </a:lnTo>
                <a:lnTo>
                  <a:pt x="501" y="325"/>
                </a:lnTo>
                <a:lnTo>
                  <a:pt x="492" y="330"/>
                </a:lnTo>
                <a:lnTo>
                  <a:pt x="485" y="333"/>
                </a:lnTo>
                <a:lnTo>
                  <a:pt x="476" y="332"/>
                </a:lnTo>
                <a:lnTo>
                  <a:pt x="476" y="332"/>
                </a:lnTo>
                <a:lnTo>
                  <a:pt x="460" y="334"/>
                </a:lnTo>
                <a:lnTo>
                  <a:pt x="446" y="336"/>
                </a:lnTo>
                <a:lnTo>
                  <a:pt x="446" y="336"/>
                </a:lnTo>
                <a:lnTo>
                  <a:pt x="428" y="336"/>
                </a:lnTo>
                <a:lnTo>
                  <a:pt x="410" y="333"/>
                </a:lnTo>
                <a:lnTo>
                  <a:pt x="392" y="331"/>
                </a:lnTo>
                <a:lnTo>
                  <a:pt x="376" y="330"/>
                </a:lnTo>
                <a:lnTo>
                  <a:pt x="376" y="330"/>
                </a:lnTo>
                <a:lnTo>
                  <a:pt x="355" y="330"/>
                </a:lnTo>
                <a:lnTo>
                  <a:pt x="344" y="331"/>
                </a:lnTo>
                <a:lnTo>
                  <a:pt x="335" y="332"/>
                </a:lnTo>
                <a:lnTo>
                  <a:pt x="321" y="344"/>
                </a:lnTo>
                <a:lnTo>
                  <a:pt x="335" y="348"/>
                </a:lnTo>
                <a:lnTo>
                  <a:pt x="335" y="348"/>
                </a:lnTo>
                <a:lnTo>
                  <a:pt x="337" y="345"/>
                </a:lnTo>
                <a:lnTo>
                  <a:pt x="344" y="343"/>
                </a:lnTo>
                <a:lnTo>
                  <a:pt x="357" y="340"/>
                </a:lnTo>
                <a:lnTo>
                  <a:pt x="362" y="342"/>
                </a:lnTo>
                <a:lnTo>
                  <a:pt x="364" y="348"/>
                </a:lnTo>
                <a:lnTo>
                  <a:pt x="346" y="352"/>
                </a:lnTo>
                <a:lnTo>
                  <a:pt x="346" y="355"/>
                </a:lnTo>
                <a:lnTo>
                  <a:pt x="355" y="356"/>
                </a:lnTo>
                <a:lnTo>
                  <a:pt x="357" y="358"/>
                </a:lnTo>
                <a:lnTo>
                  <a:pt x="353" y="361"/>
                </a:lnTo>
                <a:lnTo>
                  <a:pt x="353" y="361"/>
                </a:lnTo>
                <a:lnTo>
                  <a:pt x="344" y="360"/>
                </a:lnTo>
                <a:lnTo>
                  <a:pt x="328" y="356"/>
                </a:lnTo>
                <a:lnTo>
                  <a:pt x="303" y="350"/>
                </a:lnTo>
                <a:lnTo>
                  <a:pt x="298" y="348"/>
                </a:lnTo>
                <a:lnTo>
                  <a:pt x="289" y="346"/>
                </a:lnTo>
                <a:lnTo>
                  <a:pt x="289" y="346"/>
                </a:lnTo>
                <a:lnTo>
                  <a:pt x="276" y="354"/>
                </a:lnTo>
                <a:lnTo>
                  <a:pt x="260" y="358"/>
                </a:lnTo>
                <a:lnTo>
                  <a:pt x="244" y="363"/>
                </a:lnTo>
                <a:lnTo>
                  <a:pt x="228" y="368"/>
                </a:lnTo>
                <a:lnTo>
                  <a:pt x="210" y="382"/>
                </a:lnTo>
                <a:lnTo>
                  <a:pt x="210" y="383"/>
                </a:lnTo>
                <a:lnTo>
                  <a:pt x="219" y="385"/>
                </a:lnTo>
                <a:lnTo>
                  <a:pt x="219" y="389"/>
                </a:lnTo>
                <a:lnTo>
                  <a:pt x="219" y="389"/>
                </a:lnTo>
                <a:lnTo>
                  <a:pt x="207" y="392"/>
                </a:lnTo>
                <a:lnTo>
                  <a:pt x="194" y="394"/>
                </a:lnTo>
                <a:lnTo>
                  <a:pt x="182" y="395"/>
                </a:lnTo>
                <a:lnTo>
                  <a:pt x="169" y="399"/>
                </a:lnTo>
                <a:lnTo>
                  <a:pt x="169" y="399"/>
                </a:lnTo>
                <a:lnTo>
                  <a:pt x="162" y="405"/>
                </a:lnTo>
                <a:lnTo>
                  <a:pt x="157" y="411"/>
                </a:lnTo>
                <a:lnTo>
                  <a:pt x="100" y="423"/>
                </a:lnTo>
                <a:lnTo>
                  <a:pt x="96" y="427"/>
                </a:lnTo>
                <a:lnTo>
                  <a:pt x="96" y="427"/>
                </a:lnTo>
                <a:lnTo>
                  <a:pt x="91" y="435"/>
                </a:lnTo>
                <a:lnTo>
                  <a:pt x="84" y="442"/>
                </a:lnTo>
                <a:lnTo>
                  <a:pt x="78" y="449"/>
                </a:lnTo>
                <a:lnTo>
                  <a:pt x="68" y="455"/>
                </a:lnTo>
                <a:lnTo>
                  <a:pt x="48" y="468"/>
                </a:lnTo>
                <a:lnTo>
                  <a:pt x="25" y="480"/>
                </a:lnTo>
                <a:lnTo>
                  <a:pt x="18" y="482"/>
                </a:lnTo>
                <a:lnTo>
                  <a:pt x="18" y="482"/>
                </a:lnTo>
                <a:lnTo>
                  <a:pt x="16" y="480"/>
                </a:lnTo>
                <a:lnTo>
                  <a:pt x="18" y="478"/>
                </a:lnTo>
                <a:lnTo>
                  <a:pt x="18" y="473"/>
                </a:lnTo>
                <a:lnTo>
                  <a:pt x="18" y="473"/>
                </a:lnTo>
                <a:lnTo>
                  <a:pt x="16" y="471"/>
                </a:lnTo>
                <a:lnTo>
                  <a:pt x="14" y="471"/>
                </a:lnTo>
                <a:lnTo>
                  <a:pt x="12" y="471"/>
                </a:lnTo>
                <a:lnTo>
                  <a:pt x="5" y="473"/>
                </a:lnTo>
                <a:lnTo>
                  <a:pt x="0" y="483"/>
                </a:lnTo>
                <a:lnTo>
                  <a:pt x="7" y="485"/>
                </a:lnTo>
                <a:lnTo>
                  <a:pt x="7" y="485"/>
                </a:lnTo>
                <a:lnTo>
                  <a:pt x="9" y="492"/>
                </a:lnTo>
                <a:lnTo>
                  <a:pt x="14" y="502"/>
                </a:lnTo>
                <a:lnTo>
                  <a:pt x="27" y="519"/>
                </a:lnTo>
                <a:lnTo>
                  <a:pt x="27" y="519"/>
                </a:lnTo>
                <a:lnTo>
                  <a:pt x="46" y="525"/>
                </a:lnTo>
                <a:lnTo>
                  <a:pt x="50" y="525"/>
                </a:lnTo>
                <a:lnTo>
                  <a:pt x="52" y="525"/>
                </a:lnTo>
                <a:lnTo>
                  <a:pt x="59" y="522"/>
                </a:lnTo>
                <a:lnTo>
                  <a:pt x="66" y="522"/>
                </a:lnTo>
                <a:lnTo>
                  <a:pt x="78" y="521"/>
                </a:lnTo>
                <a:lnTo>
                  <a:pt x="78" y="521"/>
                </a:lnTo>
                <a:lnTo>
                  <a:pt x="96" y="523"/>
                </a:lnTo>
                <a:lnTo>
                  <a:pt x="114" y="527"/>
                </a:lnTo>
                <a:lnTo>
                  <a:pt x="112" y="532"/>
                </a:lnTo>
                <a:lnTo>
                  <a:pt x="112" y="532"/>
                </a:lnTo>
                <a:lnTo>
                  <a:pt x="130" y="529"/>
                </a:lnTo>
                <a:lnTo>
                  <a:pt x="148" y="528"/>
                </a:lnTo>
                <a:lnTo>
                  <a:pt x="185" y="528"/>
                </a:lnTo>
                <a:lnTo>
                  <a:pt x="185" y="528"/>
                </a:lnTo>
                <a:lnTo>
                  <a:pt x="212" y="527"/>
                </a:lnTo>
                <a:lnTo>
                  <a:pt x="241" y="523"/>
                </a:lnTo>
                <a:lnTo>
                  <a:pt x="273" y="517"/>
                </a:lnTo>
                <a:lnTo>
                  <a:pt x="305" y="510"/>
                </a:lnTo>
                <a:lnTo>
                  <a:pt x="335" y="502"/>
                </a:lnTo>
                <a:lnTo>
                  <a:pt x="364" y="493"/>
                </a:lnTo>
                <a:lnTo>
                  <a:pt x="387" y="484"/>
                </a:lnTo>
                <a:lnTo>
                  <a:pt x="408" y="476"/>
                </a:lnTo>
                <a:lnTo>
                  <a:pt x="412" y="476"/>
                </a:lnTo>
                <a:lnTo>
                  <a:pt x="412" y="476"/>
                </a:lnTo>
                <a:lnTo>
                  <a:pt x="421" y="474"/>
                </a:lnTo>
                <a:lnTo>
                  <a:pt x="430" y="473"/>
                </a:lnTo>
                <a:lnTo>
                  <a:pt x="439" y="471"/>
                </a:lnTo>
                <a:lnTo>
                  <a:pt x="449" y="470"/>
                </a:lnTo>
                <a:lnTo>
                  <a:pt x="460" y="474"/>
                </a:lnTo>
                <a:lnTo>
                  <a:pt x="464" y="474"/>
                </a:lnTo>
                <a:lnTo>
                  <a:pt x="464" y="474"/>
                </a:lnTo>
                <a:lnTo>
                  <a:pt x="503" y="461"/>
                </a:lnTo>
                <a:lnTo>
                  <a:pt x="528" y="450"/>
                </a:lnTo>
                <a:lnTo>
                  <a:pt x="560" y="435"/>
                </a:lnTo>
                <a:lnTo>
                  <a:pt x="578" y="429"/>
                </a:lnTo>
                <a:lnTo>
                  <a:pt x="606" y="421"/>
                </a:lnTo>
                <a:lnTo>
                  <a:pt x="644" y="411"/>
                </a:lnTo>
                <a:lnTo>
                  <a:pt x="701" y="398"/>
                </a:lnTo>
                <a:lnTo>
                  <a:pt x="708" y="398"/>
                </a:lnTo>
                <a:lnTo>
                  <a:pt x="708" y="398"/>
                </a:lnTo>
                <a:lnTo>
                  <a:pt x="713" y="394"/>
                </a:lnTo>
                <a:lnTo>
                  <a:pt x="717" y="391"/>
                </a:lnTo>
                <a:lnTo>
                  <a:pt x="717" y="391"/>
                </a:lnTo>
                <a:lnTo>
                  <a:pt x="740" y="391"/>
                </a:lnTo>
                <a:lnTo>
                  <a:pt x="751" y="389"/>
                </a:lnTo>
                <a:lnTo>
                  <a:pt x="760" y="387"/>
                </a:lnTo>
                <a:lnTo>
                  <a:pt x="758" y="382"/>
                </a:lnTo>
                <a:lnTo>
                  <a:pt x="758" y="382"/>
                </a:lnTo>
                <a:lnTo>
                  <a:pt x="758" y="376"/>
                </a:lnTo>
                <a:lnTo>
                  <a:pt x="758" y="370"/>
                </a:lnTo>
                <a:lnTo>
                  <a:pt x="763" y="364"/>
                </a:lnTo>
                <a:lnTo>
                  <a:pt x="767" y="360"/>
                </a:lnTo>
                <a:lnTo>
                  <a:pt x="767" y="360"/>
                </a:lnTo>
                <a:lnTo>
                  <a:pt x="765" y="356"/>
                </a:lnTo>
                <a:lnTo>
                  <a:pt x="760" y="354"/>
                </a:lnTo>
                <a:lnTo>
                  <a:pt x="754" y="352"/>
                </a:lnTo>
                <a:lnTo>
                  <a:pt x="747" y="352"/>
                </a:lnTo>
                <a:lnTo>
                  <a:pt x="747" y="352"/>
                </a:lnTo>
                <a:lnTo>
                  <a:pt x="738" y="352"/>
                </a:lnTo>
                <a:lnTo>
                  <a:pt x="731" y="355"/>
                </a:lnTo>
                <a:lnTo>
                  <a:pt x="724" y="356"/>
                </a:lnTo>
                <a:lnTo>
                  <a:pt x="715" y="356"/>
                </a:lnTo>
                <a:lnTo>
                  <a:pt x="715" y="356"/>
                </a:lnTo>
                <a:lnTo>
                  <a:pt x="699" y="355"/>
                </a:lnTo>
                <a:lnTo>
                  <a:pt x="699" y="346"/>
                </a:lnTo>
                <a:lnTo>
                  <a:pt x="699" y="346"/>
                </a:lnTo>
                <a:lnTo>
                  <a:pt x="706" y="344"/>
                </a:lnTo>
                <a:lnTo>
                  <a:pt x="710" y="343"/>
                </a:lnTo>
                <a:lnTo>
                  <a:pt x="724" y="342"/>
                </a:lnTo>
                <a:lnTo>
                  <a:pt x="703" y="173"/>
                </a:lnTo>
                <a:lnTo>
                  <a:pt x="715" y="169"/>
                </a:lnTo>
                <a:lnTo>
                  <a:pt x="722" y="169"/>
                </a:lnTo>
                <a:lnTo>
                  <a:pt x="733" y="165"/>
                </a:lnTo>
                <a:lnTo>
                  <a:pt x="742" y="164"/>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42"/>
          <p:cNvSpPr>
            <a:spLocks/>
          </p:cNvSpPr>
          <p:nvPr/>
        </p:nvSpPr>
        <p:spPr bwMode="auto">
          <a:xfrm rot="16200000">
            <a:off x="4717180" y="3623079"/>
            <a:ext cx="775066" cy="771739"/>
          </a:xfrm>
          <a:custGeom>
            <a:avLst/>
            <a:gdLst>
              <a:gd name="T0" fmla="*/ 509 w 509"/>
              <a:gd name="T1" fmla="*/ 261 h 291"/>
              <a:gd name="T2" fmla="*/ 503 w 509"/>
              <a:gd name="T3" fmla="*/ 260 h 291"/>
              <a:gd name="T4" fmla="*/ 493 w 509"/>
              <a:gd name="T5" fmla="*/ 266 h 291"/>
              <a:gd name="T6" fmla="*/ 482 w 509"/>
              <a:gd name="T7" fmla="*/ 269 h 291"/>
              <a:gd name="T8" fmla="*/ 473 w 509"/>
              <a:gd name="T9" fmla="*/ 267 h 291"/>
              <a:gd name="T10" fmla="*/ 459 w 509"/>
              <a:gd name="T11" fmla="*/ 259 h 291"/>
              <a:gd name="T12" fmla="*/ 437 w 509"/>
              <a:gd name="T13" fmla="*/ 252 h 291"/>
              <a:gd name="T14" fmla="*/ 434 w 509"/>
              <a:gd name="T15" fmla="*/ 289 h 291"/>
              <a:gd name="T16" fmla="*/ 425 w 509"/>
              <a:gd name="T17" fmla="*/ 290 h 291"/>
              <a:gd name="T18" fmla="*/ 412 w 509"/>
              <a:gd name="T19" fmla="*/ 287 h 291"/>
              <a:gd name="T20" fmla="*/ 371 w 509"/>
              <a:gd name="T21" fmla="*/ 278 h 291"/>
              <a:gd name="T22" fmla="*/ 352 w 509"/>
              <a:gd name="T23" fmla="*/ 270 h 291"/>
              <a:gd name="T24" fmla="*/ 307 w 509"/>
              <a:gd name="T25" fmla="*/ 271 h 291"/>
              <a:gd name="T26" fmla="*/ 307 w 509"/>
              <a:gd name="T27" fmla="*/ 269 h 291"/>
              <a:gd name="T28" fmla="*/ 295 w 509"/>
              <a:gd name="T29" fmla="*/ 263 h 291"/>
              <a:gd name="T30" fmla="*/ 289 w 509"/>
              <a:gd name="T31" fmla="*/ 261 h 291"/>
              <a:gd name="T32" fmla="*/ 275 w 509"/>
              <a:gd name="T33" fmla="*/ 253 h 291"/>
              <a:gd name="T34" fmla="*/ 261 w 509"/>
              <a:gd name="T35" fmla="*/ 248 h 291"/>
              <a:gd name="T36" fmla="*/ 225 w 509"/>
              <a:gd name="T37" fmla="*/ 247 h 291"/>
              <a:gd name="T38" fmla="*/ 213 w 509"/>
              <a:gd name="T39" fmla="*/ 245 h 291"/>
              <a:gd name="T40" fmla="*/ 209 w 509"/>
              <a:gd name="T41" fmla="*/ 241 h 291"/>
              <a:gd name="T42" fmla="*/ 193 w 509"/>
              <a:gd name="T43" fmla="*/ 233 h 291"/>
              <a:gd name="T44" fmla="*/ 173 w 509"/>
              <a:gd name="T45" fmla="*/ 224 h 291"/>
              <a:gd name="T46" fmla="*/ 143 w 509"/>
              <a:gd name="T47" fmla="*/ 218 h 291"/>
              <a:gd name="T48" fmla="*/ 136 w 509"/>
              <a:gd name="T49" fmla="*/ 218 h 291"/>
              <a:gd name="T50" fmla="*/ 116 w 509"/>
              <a:gd name="T51" fmla="*/ 216 h 291"/>
              <a:gd name="T52" fmla="*/ 91 w 509"/>
              <a:gd name="T53" fmla="*/ 209 h 291"/>
              <a:gd name="T54" fmla="*/ 81 w 509"/>
              <a:gd name="T55" fmla="*/ 210 h 291"/>
              <a:gd name="T56" fmla="*/ 63 w 509"/>
              <a:gd name="T57" fmla="*/ 214 h 291"/>
              <a:gd name="T58" fmla="*/ 45 w 509"/>
              <a:gd name="T59" fmla="*/ 217 h 291"/>
              <a:gd name="T60" fmla="*/ 34 w 509"/>
              <a:gd name="T61" fmla="*/ 220 h 291"/>
              <a:gd name="T62" fmla="*/ 29 w 509"/>
              <a:gd name="T63" fmla="*/ 216 h 291"/>
              <a:gd name="T64" fmla="*/ 13 w 509"/>
              <a:gd name="T65" fmla="*/ 215 h 291"/>
              <a:gd name="T66" fmla="*/ 0 w 509"/>
              <a:gd name="T67" fmla="*/ 38 h 291"/>
              <a:gd name="T68" fmla="*/ 79 w 509"/>
              <a:gd name="T69" fmla="*/ 28 h 291"/>
              <a:gd name="T70" fmla="*/ 72 w 509"/>
              <a:gd name="T71" fmla="*/ 21 h 291"/>
              <a:gd name="T72" fmla="*/ 77 w 509"/>
              <a:gd name="T73" fmla="*/ 15 h 291"/>
              <a:gd name="T74" fmla="*/ 86 w 509"/>
              <a:gd name="T75" fmla="*/ 9 h 291"/>
              <a:gd name="T76" fmla="*/ 334 w 509"/>
              <a:gd name="T77" fmla="*/ 10 h 291"/>
              <a:gd name="T78" fmla="*/ 371 w 509"/>
              <a:gd name="T79" fmla="*/ 9 h 291"/>
              <a:gd name="T80" fmla="*/ 489 w 509"/>
              <a:gd name="T8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9" h="291">
                <a:moveTo>
                  <a:pt x="489" y="0"/>
                </a:moveTo>
                <a:lnTo>
                  <a:pt x="509" y="261"/>
                </a:lnTo>
                <a:lnTo>
                  <a:pt x="503" y="260"/>
                </a:lnTo>
                <a:lnTo>
                  <a:pt x="503" y="260"/>
                </a:lnTo>
                <a:lnTo>
                  <a:pt x="500" y="264"/>
                </a:lnTo>
                <a:lnTo>
                  <a:pt x="493" y="266"/>
                </a:lnTo>
                <a:lnTo>
                  <a:pt x="489" y="267"/>
                </a:lnTo>
                <a:lnTo>
                  <a:pt x="482" y="269"/>
                </a:lnTo>
                <a:lnTo>
                  <a:pt x="473" y="267"/>
                </a:lnTo>
                <a:lnTo>
                  <a:pt x="473" y="267"/>
                </a:lnTo>
                <a:lnTo>
                  <a:pt x="466" y="263"/>
                </a:lnTo>
                <a:lnTo>
                  <a:pt x="459" y="259"/>
                </a:lnTo>
                <a:lnTo>
                  <a:pt x="443" y="252"/>
                </a:lnTo>
                <a:lnTo>
                  <a:pt x="437" y="252"/>
                </a:lnTo>
                <a:lnTo>
                  <a:pt x="441" y="291"/>
                </a:lnTo>
                <a:lnTo>
                  <a:pt x="434" y="289"/>
                </a:lnTo>
                <a:lnTo>
                  <a:pt x="425" y="290"/>
                </a:lnTo>
                <a:lnTo>
                  <a:pt x="425" y="290"/>
                </a:lnTo>
                <a:lnTo>
                  <a:pt x="418" y="289"/>
                </a:lnTo>
                <a:lnTo>
                  <a:pt x="412" y="287"/>
                </a:lnTo>
                <a:lnTo>
                  <a:pt x="400" y="281"/>
                </a:lnTo>
                <a:lnTo>
                  <a:pt x="371" y="278"/>
                </a:lnTo>
                <a:lnTo>
                  <a:pt x="352" y="270"/>
                </a:lnTo>
                <a:lnTo>
                  <a:pt x="352" y="270"/>
                </a:lnTo>
                <a:lnTo>
                  <a:pt x="334" y="271"/>
                </a:lnTo>
                <a:lnTo>
                  <a:pt x="307" y="271"/>
                </a:lnTo>
                <a:lnTo>
                  <a:pt x="307" y="271"/>
                </a:lnTo>
                <a:lnTo>
                  <a:pt x="307" y="269"/>
                </a:lnTo>
                <a:lnTo>
                  <a:pt x="302" y="266"/>
                </a:lnTo>
                <a:lnTo>
                  <a:pt x="295" y="263"/>
                </a:lnTo>
                <a:lnTo>
                  <a:pt x="289" y="261"/>
                </a:lnTo>
                <a:lnTo>
                  <a:pt x="289" y="261"/>
                </a:lnTo>
                <a:lnTo>
                  <a:pt x="282" y="257"/>
                </a:lnTo>
                <a:lnTo>
                  <a:pt x="275" y="253"/>
                </a:lnTo>
                <a:lnTo>
                  <a:pt x="268" y="251"/>
                </a:lnTo>
                <a:lnTo>
                  <a:pt x="261" y="248"/>
                </a:lnTo>
                <a:lnTo>
                  <a:pt x="243" y="247"/>
                </a:lnTo>
                <a:lnTo>
                  <a:pt x="225" y="247"/>
                </a:lnTo>
                <a:lnTo>
                  <a:pt x="225" y="247"/>
                </a:lnTo>
                <a:lnTo>
                  <a:pt x="213" y="245"/>
                </a:lnTo>
                <a:lnTo>
                  <a:pt x="213" y="245"/>
                </a:lnTo>
                <a:lnTo>
                  <a:pt x="209" y="241"/>
                </a:lnTo>
                <a:lnTo>
                  <a:pt x="204" y="238"/>
                </a:lnTo>
                <a:lnTo>
                  <a:pt x="193" y="233"/>
                </a:lnTo>
                <a:lnTo>
                  <a:pt x="182" y="229"/>
                </a:lnTo>
                <a:lnTo>
                  <a:pt x="173" y="224"/>
                </a:lnTo>
                <a:lnTo>
                  <a:pt x="154" y="224"/>
                </a:lnTo>
                <a:lnTo>
                  <a:pt x="143" y="218"/>
                </a:lnTo>
                <a:lnTo>
                  <a:pt x="143" y="218"/>
                </a:lnTo>
                <a:lnTo>
                  <a:pt x="136" y="218"/>
                </a:lnTo>
                <a:lnTo>
                  <a:pt x="129" y="218"/>
                </a:lnTo>
                <a:lnTo>
                  <a:pt x="116" y="216"/>
                </a:lnTo>
                <a:lnTo>
                  <a:pt x="102" y="212"/>
                </a:lnTo>
                <a:lnTo>
                  <a:pt x="91" y="209"/>
                </a:lnTo>
                <a:lnTo>
                  <a:pt x="91" y="209"/>
                </a:lnTo>
                <a:lnTo>
                  <a:pt x="81" y="210"/>
                </a:lnTo>
                <a:lnTo>
                  <a:pt x="72" y="211"/>
                </a:lnTo>
                <a:lnTo>
                  <a:pt x="63" y="214"/>
                </a:lnTo>
                <a:lnTo>
                  <a:pt x="56" y="217"/>
                </a:lnTo>
                <a:lnTo>
                  <a:pt x="45" y="217"/>
                </a:lnTo>
                <a:lnTo>
                  <a:pt x="41" y="220"/>
                </a:lnTo>
                <a:lnTo>
                  <a:pt x="34" y="220"/>
                </a:lnTo>
                <a:lnTo>
                  <a:pt x="29" y="216"/>
                </a:lnTo>
                <a:lnTo>
                  <a:pt x="29" y="216"/>
                </a:lnTo>
                <a:lnTo>
                  <a:pt x="20" y="215"/>
                </a:lnTo>
                <a:lnTo>
                  <a:pt x="13" y="215"/>
                </a:lnTo>
                <a:lnTo>
                  <a:pt x="9" y="216"/>
                </a:lnTo>
                <a:lnTo>
                  <a:pt x="0" y="38"/>
                </a:lnTo>
                <a:lnTo>
                  <a:pt x="75" y="38"/>
                </a:lnTo>
                <a:lnTo>
                  <a:pt x="79" y="28"/>
                </a:lnTo>
                <a:lnTo>
                  <a:pt x="72" y="21"/>
                </a:lnTo>
                <a:lnTo>
                  <a:pt x="72" y="21"/>
                </a:lnTo>
                <a:lnTo>
                  <a:pt x="75" y="18"/>
                </a:lnTo>
                <a:lnTo>
                  <a:pt x="77" y="15"/>
                </a:lnTo>
                <a:lnTo>
                  <a:pt x="86" y="9"/>
                </a:lnTo>
                <a:lnTo>
                  <a:pt x="86" y="9"/>
                </a:lnTo>
                <a:lnTo>
                  <a:pt x="211" y="10"/>
                </a:lnTo>
                <a:lnTo>
                  <a:pt x="334" y="10"/>
                </a:lnTo>
                <a:lnTo>
                  <a:pt x="334" y="10"/>
                </a:lnTo>
                <a:lnTo>
                  <a:pt x="371" y="9"/>
                </a:lnTo>
                <a:lnTo>
                  <a:pt x="412" y="7"/>
                </a:lnTo>
                <a:lnTo>
                  <a:pt x="489" y="0"/>
                </a:lnTo>
                <a:lnTo>
                  <a:pt x="489"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69"/>
          <p:cNvSpPr>
            <a:spLocks/>
          </p:cNvSpPr>
          <p:nvPr/>
        </p:nvSpPr>
        <p:spPr bwMode="auto">
          <a:xfrm rot="16200000">
            <a:off x="5765061" y="2729740"/>
            <a:ext cx="636498" cy="1137719"/>
          </a:xfrm>
          <a:custGeom>
            <a:avLst/>
            <a:gdLst>
              <a:gd name="T0" fmla="*/ 13 w 418"/>
              <a:gd name="T1" fmla="*/ 86 h 429"/>
              <a:gd name="T2" fmla="*/ 36 w 418"/>
              <a:gd name="T3" fmla="*/ 93 h 429"/>
              <a:gd name="T4" fmla="*/ 72 w 418"/>
              <a:gd name="T5" fmla="*/ 339 h 429"/>
              <a:gd name="T6" fmla="*/ 107 w 418"/>
              <a:gd name="T7" fmla="*/ 369 h 429"/>
              <a:gd name="T8" fmla="*/ 132 w 418"/>
              <a:gd name="T9" fmla="*/ 383 h 429"/>
              <a:gd name="T10" fmla="*/ 152 w 418"/>
              <a:gd name="T11" fmla="*/ 391 h 429"/>
              <a:gd name="T12" fmla="*/ 202 w 418"/>
              <a:gd name="T13" fmla="*/ 413 h 429"/>
              <a:gd name="T14" fmla="*/ 236 w 418"/>
              <a:gd name="T15" fmla="*/ 429 h 429"/>
              <a:gd name="T16" fmla="*/ 239 w 418"/>
              <a:gd name="T17" fmla="*/ 423 h 429"/>
              <a:gd name="T18" fmla="*/ 250 w 418"/>
              <a:gd name="T19" fmla="*/ 412 h 429"/>
              <a:gd name="T20" fmla="*/ 252 w 418"/>
              <a:gd name="T21" fmla="*/ 407 h 429"/>
              <a:gd name="T22" fmla="*/ 311 w 418"/>
              <a:gd name="T23" fmla="*/ 386 h 429"/>
              <a:gd name="T24" fmla="*/ 332 w 418"/>
              <a:gd name="T25" fmla="*/ 387 h 429"/>
              <a:gd name="T26" fmla="*/ 357 w 418"/>
              <a:gd name="T27" fmla="*/ 383 h 429"/>
              <a:gd name="T28" fmla="*/ 366 w 418"/>
              <a:gd name="T29" fmla="*/ 370 h 429"/>
              <a:gd name="T30" fmla="*/ 391 w 418"/>
              <a:gd name="T31" fmla="*/ 362 h 429"/>
              <a:gd name="T32" fmla="*/ 371 w 418"/>
              <a:gd name="T33" fmla="*/ 349 h 429"/>
              <a:gd name="T34" fmla="*/ 366 w 418"/>
              <a:gd name="T35" fmla="*/ 339 h 429"/>
              <a:gd name="T36" fmla="*/ 375 w 418"/>
              <a:gd name="T37" fmla="*/ 328 h 429"/>
              <a:gd name="T38" fmla="*/ 362 w 418"/>
              <a:gd name="T39" fmla="*/ 320 h 429"/>
              <a:gd name="T40" fmla="*/ 382 w 418"/>
              <a:gd name="T41" fmla="*/ 288 h 429"/>
              <a:gd name="T42" fmla="*/ 412 w 418"/>
              <a:gd name="T43" fmla="*/ 266 h 429"/>
              <a:gd name="T44" fmla="*/ 418 w 418"/>
              <a:gd name="T45" fmla="*/ 252 h 429"/>
              <a:gd name="T46" fmla="*/ 396 w 418"/>
              <a:gd name="T47" fmla="*/ 250 h 429"/>
              <a:gd name="T48" fmla="*/ 366 w 418"/>
              <a:gd name="T49" fmla="*/ 251 h 429"/>
              <a:gd name="T50" fmla="*/ 355 w 418"/>
              <a:gd name="T51" fmla="*/ 227 h 429"/>
              <a:gd name="T52" fmla="*/ 327 w 418"/>
              <a:gd name="T53" fmla="*/ 222 h 429"/>
              <a:gd name="T54" fmla="*/ 266 w 418"/>
              <a:gd name="T55" fmla="*/ 198 h 429"/>
              <a:gd name="T56" fmla="*/ 245 w 418"/>
              <a:gd name="T57" fmla="*/ 181 h 429"/>
              <a:gd name="T58" fmla="*/ 259 w 418"/>
              <a:gd name="T59" fmla="*/ 169 h 429"/>
              <a:gd name="T60" fmla="*/ 223 w 418"/>
              <a:gd name="T61" fmla="*/ 162 h 429"/>
              <a:gd name="T62" fmla="*/ 223 w 418"/>
              <a:gd name="T63" fmla="*/ 152 h 429"/>
              <a:gd name="T64" fmla="*/ 205 w 418"/>
              <a:gd name="T65" fmla="*/ 134 h 429"/>
              <a:gd name="T66" fmla="*/ 202 w 418"/>
              <a:gd name="T67" fmla="*/ 126 h 429"/>
              <a:gd name="T68" fmla="*/ 220 w 418"/>
              <a:gd name="T69" fmla="*/ 112 h 429"/>
              <a:gd name="T70" fmla="*/ 211 w 418"/>
              <a:gd name="T71" fmla="*/ 100 h 429"/>
              <a:gd name="T72" fmla="*/ 202 w 418"/>
              <a:gd name="T73" fmla="*/ 86 h 429"/>
              <a:gd name="T74" fmla="*/ 195 w 418"/>
              <a:gd name="T75" fmla="*/ 77 h 429"/>
              <a:gd name="T76" fmla="*/ 189 w 418"/>
              <a:gd name="T77" fmla="*/ 76 h 429"/>
              <a:gd name="T78" fmla="*/ 173 w 418"/>
              <a:gd name="T79" fmla="*/ 71 h 429"/>
              <a:gd name="T80" fmla="*/ 164 w 418"/>
              <a:gd name="T81" fmla="*/ 75 h 429"/>
              <a:gd name="T82" fmla="*/ 150 w 418"/>
              <a:gd name="T83" fmla="*/ 77 h 429"/>
              <a:gd name="T84" fmla="*/ 136 w 418"/>
              <a:gd name="T85" fmla="*/ 55 h 429"/>
              <a:gd name="T86" fmla="*/ 116 w 418"/>
              <a:gd name="T87" fmla="*/ 56 h 429"/>
              <a:gd name="T88" fmla="*/ 86 w 418"/>
              <a:gd name="T89" fmla="*/ 50 h 429"/>
              <a:gd name="T90" fmla="*/ 107 w 418"/>
              <a:gd name="T91" fmla="*/ 26 h 429"/>
              <a:gd name="T92" fmla="*/ 75 w 418"/>
              <a:gd name="T93" fmla="*/ 16 h 429"/>
              <a:gd name="T94" fmla="*/ 68 w 418"/>
              <a:gd name="T95" fmla="*/ 22 h 429"/>
              <a:gd name="T96" fmla="*/ 54 w 418"/>
              <a:gd name="T97" fmla="*/ 24 h 429"/>
              <a:gd name="T98" fmla="*/ 18 w 418"/>
              <a:gd name="T99" fmla="*/ 18 h 429"/>
              <a:gd name="T100" fmla="*/ 16 w 418"/>
              <a:gd name="T101" fmla="*/ 1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8" h="429">
                <a:moveTo>
                  <a:pt x="0" y="0"/>
                </a:moveTo>
                <a:lnTo>
                  <a:pt x="13" y="86"/>
                </a:lnTo>
                <a:lnTo>
                  <a:pt x="13" y="86"/>
                </a:lnTo>
                <a:lnTo>
                  <a:pt x="25" y="86"/>
                </a:lnTo>
                <a:lnTo>
                  <a:pt x="34" y="85"/>
                </a:lnTo>
                <a:lnTo>
                  <a:pt x="36" y="93"/>
                </a:lnTo>
                <a:lnTo>
                  <a:pt x="32" y="98"/>
                </a:lnTo>
                <a:lnTo>
                  <a:pt x="72" y="339"/>
                </a:lnTo>
                <a:lnTo>
                  <a:pt x="72" y="339"/>
                </a:lnTo>
                <a:lnTo>
                  <a:pt x="84" y="346"/>
                </a:lnTo>
                <a:lnTo>
                  <a:pt x="91" y="354"/>
                </a:lnTo>
                <a:lnTo>
                  <a:pt x="107" y="369"/>
                </a:lnTo>
                <a:lnTo>
                  <a:pt x="116" y="371"/>
                </a:lnTo>
                <a:lnTo>
                  <a:pt x="132" y="383"/>
                </a:lnTo>
                <a:lnTo>
                  <a:pt x="132" y="383"/>
                </a:lnTo>
                <a:lnTo>
                  <a:pt x="139" y="383"/>
                </a:lnTo>
                <a:lnTo>
                  <a:pt x="148" y="386"/>
                </a:lnTo>
                <a:lnTo>
                  <a:pt x="152" y="391"/>
                </a:lnTo>
                <a:lnTo>
                  <a:pt x="166" y="392"/>
                </a:lnTo>
                <a:lnTo>
                  <a:pt x="166" y="392"/>
                </a:lnTo>
                <a:lnTo>
                  <a:pt x="202" y="413"/>
                </a:lnTo>
                <a:lnTo>
                  <a:pt x="223" y="424"/>
                </a:lnTo>
                <a:lnTo>
                  <a:pt x="230" y="428"/>
                </a:lnTo>
                <a:lnTo>
                  <a:pt x="236" y="429"/>
                </a:lnTo>
                <a:lnTo>
                  <a:pt x="236" y="429"/>
                </a:lnTo>
                <a:lnTo>
                  <a:pt x="236" y="426"/>
                </a:lnTo>
                <a:lnTo>
                  <a:pt x="239" y="423"/>
                </a:lnTo>
                <a:lnTo>
                  <a:pt x="241" y="419"/>
                </a:lnTo>
                <a:lnTo>
                  <a:pt x="245" y="418"/>
                </a:lnTo>
                <a:lnTo>
                  <a:pt x="250" y="412"/>
                </a:lnTo>
                <a:lnTo>
                  <a:pt x="250" y="410"/>
                </a:lnTo>
                <a:lnTo>
                  <a:pt x="252" y="407"/>
                </a:lnTo>
                <a:lnTo>
                  <a:pt x="252" y="407"/>
                </a:lnTo>
                <a:lnTo>
                  <a:pt x="284" y="395"/>
                </a:lnTo>
                <a:lnTo>
                  <a:pt x="300" y="389"/>
                </a:lnTo>
                <a:lnTo>
                  <a:pt x="311" y="386"/>
                </a:lnTo>
                <a:lnTo>
                  <a:pt x="311" y="386"/>
                </a:lnTo>
                <a:lnTo>
                  <a:pt x="321" y="387"/>
                </a:lnTo>
                <a:lnTo>
                  <a:pt x="332" y="387"/>
                </a:lnTo>
                <a:lnTo>
                  <a:pt x="350" y="386"/>
                </a:lnTo>
                <a:lnTo>
                  <a:pt x="350" y="386"/>
                </a:lnTo>
                <a:lnTo>
                  <a:pt x="357" y="383"/>
                </a:lnTo>
                <a:lnTo>
                  <a:pt x="362" y="380"/>
                </a:lnTo>
                <a:lnTo>
                  <a:pt x="366" y="375"/>
                </a:lnTo>
                <a:lnTo>
                  <a:pt x="366" y="370"/>
                </a:lnTo>
                <a:lnTo>
                  <a:pt x="366" y="370"/>
                </a:lnTo>
                <a:lnTo>
                  <a:pt x="380" y="367"/>
                </a:lnTo>
                <a:lnTo>
                  <a:pt x="391" y="362"/>
                </a:lnTo>
                <a:lnTo>
                  <a:pt x="382" y="355"/>
                </a:lnTo>
                <a:lnTo>
                  <a:pt x="375" y="354"/>
                </a:lnTo>
                <a:lnTo>
                  <a:pt x="371" y="349"/>
                </a:lnTo>
                <a:lnTo>
                  <a:pt x="366" y="348"/>
                </a:lnTo>
                <a:lnTo>
                  <a:pt x="366" y="339"/>
                </a:lnTo>
                <a:lnTo>
                  <a:pt x="366" y="339"/>
                </a:lnTo>
                <a:lnTo>
                  <a:pt x="368" y="334"/>
                </a:lnTo>
                <a:lnTo>
                  <a:pt x="375" y="328"/>
                </a:lnTo>
                <a:lnTo>
                  <a:pt x="375" y="328"/>
                </a:lnTo>
                <a:lnTo>
                  <a:pt x="373" y="326"/>
                </a:lnTo>
                <a:lnTo>
                  <a:pt x="368" y="324"/>
                </a:lnTo>
                <a:lnTo>
                  <a:pt x="362" y="320"/>
                </a:lnTo>
                <a:lnTo>
                  <a:pt x="377" y="308"/>
                </a:lnTo>
                <a:lnTo>
                  <a:pt x="375" y="297"/>
                </a:lnTo>
                <a:lnTo>
                  <a:pt x="382" y="288"/>
                </a:lnTo>
                <a:lnTo>
                  <a:pt x="400" y="284"/>
                </a:lnTo>
                <a:lnTo>
                  <a:pt x="418" y="271"/>
                </a:lnTo>
                <a:lnTo>
                  <a:pt x="412" y="266"/>
                </a:lnTo>
                <a:lnTo>
                  <a:pt x="412" y="261"/>
                </a:lnTo>
                <a:lnTo>
                  <a:pt x="418" y="257"/>
                </a:lnTo>
                <a:lnTo>
                  <a:pt x="418" y="252"/>
                </a:lnTo>
                <a:lnTo>
                  <a:pt x="418" y="252"/>
                </a:lnTo>
                <a:lnTo>
                  <a:pt x="405" y="251"/>
                </a:lnTo>
                <a:lnTo>
                  <a:pt x="396" y="250"/>
                </a:lnTo>
                <a:lnTo>
                  <a:pt x="387" y="251"/>
                </a:lnTo>
                <a:lnTo>
                  <a:pt x="375" y="253"/>
                </a:lnTo>
                <a:lnTo>
                  <a:pt x="366" y="251"/>
                </a:lnTo>
                <a:lnTo>
                  <a:pt x="364" y="244"/>
                </a:lnTo>
                <a:lnTo>
                  <a:pt x="352" y="236"/>
                </a:lnTo>
                <a:lnTo>
                  <a:pt x="355" y="227"/>
                </a:lnTo>
                <a:lnTo>
                  <a:pt x="350" y="222"/>
                </a:lnTo>
                <a:lnTo>
                  <a:pt x="327" y="222"/>
                </a:lnTo>
                <a:lnTo>
                  <a:pt x="327" y="222"/>
                </a:lnTo>
                <a:lnTo>
                  <a:pt x="311" y="215"/>
                </a:lnTo>
                <a:lnTo>
                  <a:pt x="289" y="206"/>
                </a:lnTo>
                <a:lnTo>
                  <a:pt x="266" y="198"/>
                </a:lnTo>
                <a:lnTo>
                  <a:pt x="255" y="196"/>
                </a:lnTo>
                <a:lnTo>
                  <a:pt x="245" y="196"/>
                </a:lnTo>
                <a:lnTo>
                  <a:pt x="245" y="181"/>
                </a:lnTo>
                <a:lnTo>
                  <a:pt x="259" y="174"/>
                </a:lnTo>
                <a:lnTo>
                  <a:pt x="259" y="169"/>
                </a:lnTo>
                <a:lnTo>
                  <a:pt x="259" y="169"/>
                </a:lnTo>
                <a:lnTo>
                  <a:pt x="252" y="167"/>
                </a:lnTo>
                <a:lnTo>
                  <a:pt x="243" y="165"/>
                </a:lnTo>
                <a:lnTo>
                  <a:pt x="223" y="162"/>
                </a:lnTo>
                <a:lnTo>
                  <a:pt x="216" y="157"/>
                </a:lnTo>
                <a:lnTo>
                  <a:pt x="216" y="157"/>
                </a:lnTo>
                <a:lnTo>
                  <a:pt x="223" y="152"/>
                </a:lnTo>
                <a:lnTo>
                  <a:pt x="234" y="148"/>
                </a:lnTo>
                <a:lnTo>
                  <a:pt x="227" y="138"/>
                </a:lnTo>
                <a:lnTo>
                  <a:pt x="205" y="134"/>
                </a:lnTo>
                <a:lnTo>
                  <a:pt x="200" y="131"/>
                </a:lnTo>
                <a:lnTo>
                  <a:pt x="200" y="131"/>
                </a:lnTo>
                <a:lnTo>
                  <a:pt x="202" y="126"/>
                </a:lnTo>
                <a:lnTo>
                  <a:pt x="209" y="122"/>
                </a:lnTo>
                <a:lnTo>
                  <a:pt x="216" y="117"/>
                </a:lnTo>
                <a:lnTo>
                  <a:pt x="220" y="112"/>
                </a:lnTo>
                <a:lnTo>
                  <a:pt x="220" y="112"/>
                </a:lnTo>
                <a:lnTo>
                  <a:pt x="216" y="107"/>
                </a:lnTo>
                <a:lnTo>
                  <a:pt x="211" y="100"/>
                </a:lnTo>
                <a:lnTo>
                  <a:pt x="211" y="93"/>
                </a:lnTo>
                <a:lnTo>
                  <a:pt x="211" y="87"/>
                </a:lnTo>
                <a:lnTo>
                  <a:pt x="202" y="86"/>
                </a:lnTo>
                <a:lnTo>
                  <a:pt x="200" y="86"/>
                </a:lnTo>
                <a:lnTo>
                  <a:pt x="195" y="81"/>
                </a:lnTo>
                <a:lnTo>
                  <a:pt x="195" y="77"/>
                </a:lnTo>
                <a:lnTo>
                  <a:pt x="193" y="77"/>
                </a:lnTo>
                <a:lnTo>
                  <a:pt x="193" y="77"/>
                </a:lnTo>
                <a:lnTo>
                  <a:pt x="189" y="76"/>
                </a:lnTo>
                <a:lnTo>
                  <a:pt x="186" y="75"/>
                </a:lnTo>
                <a:lnTo>
                  <a:pt x="175" y="74"/>
                </a:lnTo>
                <a:lnTo>
                  <a:pt x="173" y="71"/>
                </a:lnTo>
                <a:lnTo>
                  <a:pt x="173" y="71"/>
                </a:lnTo>
                <a:lnTo>
                  <a:pt x="168" y="73"/>
                </a:lnTo>
                <a:lnTo>
                  <a:pt x="164" y="75"/>
                </a:lnTo>
                <a:lnTo>
                  <a:pt x="154" y="79"/>
                </a:lnTo>
                <a:lnTo>
                  <a:pt x="150" y="77"/>
                </a:lnTo>
                <a:lnTo>
                  <a:pt x="150" y="77"/>
                </a:lnTo>
                <a:lnTo>
                  <a:pt x="145" y="65"/>
                </a:lnTo>
                <a:lnTo>
                  <a:pt x="141" y="59"/>
                </a:lnTo>
                <a:lnTo>
                  <a:pt x="136" y="55"/>
                </a:lnTo>
                <a:lnTo>
                  <a:pt x="136" y="55"/>
                </a:lnTo>
                <a:lnTo>
                  <a:pt x="127" y="55"/>
                </a:lnTo>
                <a:lnTo>
                  <a:pt x="116" y="56"/>
                </a:lnTo>
                <a:lnTo>
                  <a:pt x="93" y="58"/>
                </a:lnTo>
                <a:lnTo>
                  <a:pt x="86" y="50"/>
                </a:lnTo>
                <a:lnTo>
                  <a:pt x="86" y="50"/>
                </a:lnTo>
                <a:lnTo>
                  <a:pt x="100" y="39"/>
                </a:lnTo>
                <a:lnTo>
                  <a:pt x="104" y="33"/>
                </a:lnTo>
                <a:lnTo>
                  <a:pt x="107" y="26"/>
                </a:lnTo>
                <a:lnTo>
                  <a:pt x="100" y="19"/>
                </a:lnTo>
                <a:lnTo>
                  <a:pt x="75" y="16"/>
                </a:lnTo>
                <a:lnTo>
                  <a:pt x="75" y="16"/>
                </a:lnTo>
                <a:lnTo>
                  <a:pt x="72" y="16"/>
                </a:lnTo>
                <a:lnTo>
                  <a:pt x="70" y="19"/>
                </a:lnTo>
                <a:lnTo>
                  <a:pt x="68" y="22"/>
                </a:lnTo>
                <a:lnTo>
                  <a:pt x="68" y="22"/>
                </a:lnTo>
                <a:lnTo>
                  <a:pt x="54" y="24"/>
                </a:lnTo>
                <a:lnTo>
                  <a:pt x="54" y="24"/>
                </a:lnTo>
                <a:lnTo>
                  <a:pt x="36" y="21"/>
                </a:lnTo>
                <a:lnTo>
                  <a:pt x="18" y="18"/>
                </a:lnTo>
                <a:lnTo>
                  <a:pt x="18" y="18"/>
                </a:lnTo>
                <a:lnTo>
                  <a:pt x="13" y="15"/>
                </a:lnTo>
                <a:lnTo>
                  <a:pt x="13" y="13"/>
                </a:lnTo>
                <a:lnTo>
                  <a:pt x="16" y="12"/>
                </a:lnTo>
                <a:lnTo>
                  <a:pt x="11" y="3"/>
                </a:lnTo>
                <a:lnTo>
                  <a:pt x="0"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70"/>
          <p:cNvSpPr>
            <a:spLocks/>
          </p:cNvSpPr>
          <p:nvPr/>
        </p:nvSpPr>
        <p:spPr bwMode="auto">
          <a:xfrm rot="16200000">
            <a:off x="5808612" y="3069245"/>
            <a:ext cx="485749" cy="1270320"/>
          </a:xfrm>
          <a:custGeom>
            <a:avLst/>
            <a:gdLst>
              <a:gd name="T0" fmla="*/ 299 w 319"/>
              <a:gd name="T1" fmla="*/ 381 h 479"/>
              <a:gd name="T2" fmla="*/ 249 w 319"/>
              <a:gd name="T3" fmla="*/ 135 h 479"/>
              <a:gd name="T4" fmla="*/ 251 w 319"/>
              <a:gd name="T5" fmla="*/ 122 h 479"/>
              <a:gd name="T6" fmla="*/ 242 w 319"/>
              <a:gd name="T7" fmla="*/ 123 h 479"/>
              <a:gd name="T8" fmla="*/ 217 w 319"/>
              <a:gd name="T9" fmla="*/ 37 h 479"/>
              <a:gd name="T10" fmla="*/ 167 w 319"/>
              <a:gd name="T11" fmla="*/ 32 h 479"/>
              <a:gd name="T12" fmla="*/ 153 w 319"/>
              <a:gd name="T13" fmla="*/ 30 h 479"/>
              <a:gd name="T14" fmla="*/ 130 w 319"/>
              <a:gd name="T15" fmla="*/ 27 h 479"/>
              <a:gd name="T16" fmla="*/ 123 w 319"/>
              <a:gd name="T17" fmla="*/ 26 h 479"/>
              <a:gd name="T18" fmla="*/ 105 w 319"/>
              <a:gd name="T19" fmla="*/ 18 h 479"/>
              <a:gd name="T20" fmla="*/ 57 w 319"/>
              <a:gd name="T21" fmla="*/ 7 h 479"/>
              <a:gd name="T22" fmla="*/ 39 w 319"/>
              <a:gd name="T23" fmla="*/ 8 h 479"/>
              <a:gd name="T24" fmla="*/ 12 w 319"/>
              <a:gd name="T25" fmla="*/ 8 h 479"/>
              <a:gd name="T26" fmla="*/ 7 w 319"/>
              <a:gd name="T27" fmla="*/ 3 h 479"/>
              <a:gd name="T28" fmla="*/ 0 w 319"/>
              <a:gd name="T29" fmla="*/ 0 h 479"/>
              <a:gd name="T30" fmla="*/ 21 w 319"/>
              <a:gd name="T31" fmla="*/ 168 h 479"/>
              <a:gd name="T32" fmla="*/ 35 w 319"/>
              <a:gd name="T33" fmla="*/ 253 h 479"/>
              <a:gd name="T34" fmla="*/ 57 w 319"/>
              <a:gd name="T35" fmla="*/ 337 h 479"/>
              <a:gd name="T36" fmla="*/ 87 w 319"/>
              <a:gd name="T37" fmla="*/ 338 h 479"/>
              <a:gd name="T38" fmla="*/ 89 w 319"/>
              <a:gd name="T39" fmla="*/ 345 h 479"/>
              <a:gd name="T40" fmla="*/ 98 w 319"/>
              <a:gd name="T41" fmla="*/ 351 h 479"/>
              <a:gd name="T42" fmla="*/ 105 w 319"/>
              <a:gd name="T43" fmla="*/ 351 h 479"/>
              <a:gd name="T44" fmla="*/ 114 w 319"/>
              <a:gd name="T45" fmla="*/ 351 h 479"/>
              <a:gd name="T46" fmla="*/ 121 w 319"/>
              <a:gd name="T47" fmla="*/ 353 h 479"/>
              <a:gd name="T48" fmla="*/ 148 w 319"/>
              <a:gd name="T49" fmla="*/ 377 h 479"/>
              <a:gd name="T50" fmla="*/ 180 w 319"/>
              <a:gd name="T51" fmla="*/ 405 h 479"/>
              <a:gd name="T52" fmla="*/ 203 w 319"/>
              <a:gd name="T53" fmla="*/ 412 h 479"/>
              <a:gd name="T54" fmla="*/ 205 w 319"/>
              <a:gd name="T55" fmla="*/ 414 h 479"/>
              <a:gd name="T56" fmla="*/ 210 w 319"/>
              <a:gd name="T57" fmla="*/ 420 h 479"/>
              <a:gd name="T58" fmla="*/ 223 w 319"/>
              <a:gd name="T59" fmla="*/ 426 h 479"/>
              <a:gd name="T60" fmla="*/ 221 w 319"/>
              <a:gd name="T61" fmla="*/ 429 h 479"/>
              <a:gd name="T62" fmla="*/ 221 w 319"/>
              <a:gd name="T63" fmla="*/ 436 h 479"/>
              <a:gd name="T64" fmla="*/ 226 w 319"/>
              <a:gd name="T65" fmla="*/ 437 h 479"/>
              <a:gd name="T66" fmla="*/ 237 w 319"/>
              <a:gd name="T67" fmla="*/ 446 h 479"/>
              <a:gd name="T68" fmla="*/ 242 w 319"/>
              <a:gd name="T69" fmla="*/ 459 h 479"/>
              <a:gd name="T70" fmla="*/ 253 w 319"/>
              <a:gd name="T71" fmla="*/ 461 h 479"/>
              <a:gd name="T72" fmla="*/ 276 w 319"/>
              <a:gd name="T73" fmla="*/ 472 h 479"/>
              <a:gd name="T74" fmla="*/ 283 w 319"/>
              <a:gd name="T75" fmla="*/ 477 h 479"/>
              <a:gd name="T76" fmla="*/ 292 w 319"/>
              <a:gd name="T77" fmla="*/ 478 h 479"/>
              <a:gd name="T78" fmla="*/ 310 w 319"/>
              <a:gd name="T79" fmla="*/ 477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9" h="479">
                <a:moveTo>
                  <a:pt x="319" y="479"/>
                </a:moveTo>
                <a:lnTo>
                  <a:pt x="299" y="381"/>
                </a:lnTo>
                <a:lnTo>
                  <a:pt x="289" y="376"/>
                </a:lnTo>
                <a:lnTo>
                  <a:pt x="249" y="135"/>
                </a:lnTo>
                <a:lnTo>
                  <a:pt x="253" y="130"/>
                </a:lnTo>
                <a:lnTo>
                  <a:pt x="251" y="122"/>
                </a:lnTo>
                <a:lnTo>
                  <a:pt x="251" y="122"/>
                </a:lnTo>
                <a:lnTo>
                  <a:pt x="242" y="123"/>
                </a:lnTo>
                <a:lnTo>
                  <a:pt x="230" y="123"/>
                </a:lnTo>
                <a:lnTo>
                  <a:pt x="217" y="37"/>
                </a:lnTo>
                <a:lnTo>
                  <a:pt x="173" y="30"/>
                </a:lnTo>
                <a:lnTo>
                  <a:pt x="167" y="32"/>
                </a:lnTo>
                <a:lnTo>
                  <a:pt x="167" y="32"/>
                </a:lnTo>
                <a:lnTo>
                  <a:pt x="153" y="30"/>
                </a:lnTo>
                <a:lnTo>
                  <a:pt x="139" y="26"/>
                </a:lnTo>
                <a:lnTo>
                  <a:pt x="130" y="27"/>
                </a:lnTo>
                <a:lnTo>
                  <a:pt x="130" y="27"/>
                </a:lnTo>
                <a:lnTo>
                  <a:pt x="123" y="26"/>
                </a:lnTo>
                <a:lnTo>
                  <a:pt x="117" y="24"/>
                </a:lnTo>
                <a:lnTo>
                  <a:pt x="105" y="18"/>
                </a:lnTo>
                <a:lnTo>
                  <a:pt x="76" y="15"/>
                </a:lnTo>
                <a:lnTo>
                  <a:pt x="57" y="7"/>
                </a:lnTo>
                <a:lnTo>
                  <a:pt x="57" y="7"/>
                </a:lnTo>
                <a:lnTo>
                  <a:pt x="39" y="8"/>
                </a:lnTo>
                <a:lnTo>
                  <a:pt x="12" y="8"/>
                </a:lnTo>
                <a:lnTo>
                  <a:pt x="12" y="8"/>
                </a:lnTo>
                <a:lnTo>
                  <a:pt x="12" y="6"/>
                </a:lnTo>
                <a:lnTo>
                  <a:pt x="7" y="3"/>
                </a:lnTo>
                <a:lnTo>
                  <a:pt x="0" y="0"/>
                </a:lnTo>
                <a:lnTo>
                  <a:pt x="0" y="0"/>
                </a:lnTo>
                <a:lnTo>
                  <a:pt x="10" y="83"/>
                </a:lnTo>
                <a:lnTo>
                  <a:pt x="21" y="168"/>
                </a:lnTo>
                <a:lnTo>
                  <a:pt x="28" y="211"/>
                </a:lnTo>
                <a:lnTo>
                  <a:pt x="35" y="253"/>
                </a:lnTo>
                <a:lnTo>
                  <a:pt x="46" y="295"/>
                </a:lnTo>
                <a:lnTo>
                  <a:pt x="57" y="337"/>
                </a:lnTo>
                <a:lnTo>
                  <a:pt x="87" y="338"/>
                </a:lnTo>
                <a:lnTo>
                  <a:pt x="87" y="338"/>
                </a:lnTo>
                <a:lnTo>
                  <a:pt x="87" y="343"/>
                </a:lnTo>
                <a:lnTo>
                  <a:pt x="89" y="345"/>
                </a:lnTo>
                <a:lnTo>
                  <a:pt x="94" y="348"/>
                </a:lnTo>
                <a:lnTo>
                  <a:pt x="98" y="351"/>
                </a:lnTo>
                <a:lnTo>
                  <a:pt x="98" y="351"/>
                </a:lnTo>
                <a:lnTo>
                  <a:pt x="105" y="351"/>
                </a:lnTo>
                <a:lnTo>
                  <a:pt x="114" y="351"/>
                </a:lnTo>
                <a:lnTo>
                  <a:pt x="114" y="351"/>
                </a:lnTo>
                <a:lnTo>
                  <a:pt x="117" y="352"/>
                </a:lnTo>
                <a:lnTo>
                  <a:pt x="121" y="353"/>
                </a:lnTo>
                <a:lnTo>
                  <a:pt x="130" y="359"/>
                </a:lnTo>
                <a:lnTo>
                  <a:pt x="148" y="377"/>
                </a:lnTo>
                <a:lnTo>
                  <a:pt x="169" y="397"/>
                </a:lnTo>
                <a:lnTo>
                  <a:pt x="180" y="405"/>
                </a:lnTo>
                <a:lnTo>
                  <a:pt x="189" y="411"/>
                </a:lnTo>
                <a:lnTo>
                  <a:pt x="203" y="412"/>
                </a:lnTo>
                <a:lnTo>
                  <a:pt x="203" y="412"/>
                </a:lnTo>
                <a:lnTo>
                  <a:pt x="205" y="414"/>
                </a:lnTo>
                <a:lnTo>
                  <a:pt x="203" y="418"/>
                </a:lnTo>
                <a:lnTo>
                  <a:pt x="210" y="420"/>
                </a:lnTo>
                <a:lnTo>
                  <a:pt x="214" y="420"/>
                </a:lnTo>
                <a:lnTo>
                  <a:pt x="223" y="426"/>
                </a:lnTo>
                <a:lnTo>
                  <a:pt x="223" y="426"/>
                </a:lnTo>
                <a:lnTo>
                  <a:pt x="221" y="429"/>
                </a:lnTo>
                <a:lnTo>
                  <a:pt x="217" y="431"/>
                </a:lnTo>
                <a:lnTo>
                  <a:pt x="221" y="436"/>
                </a:lnTo>
                <a:lnTo>
                  <a:pt x="221" y="436"/>
                </a:lnTo>
                <a:lnTo>
                  <a:pt x="226" y="437"/>
                </a:lnTo>
                <a:lnTo>
                  <a:pt x="230" y="438"/>
                </a:lnTo>
                <a:lnTo>
                  <a:pt x="237" y="446"/>
                </a:lnTo>
                <a:lnTo>
                  <a:pt x="242" y="453"/>
                </a:lnTo>
                <a:lnTo>
                  <a:pt x="242" y="459"/>
                </a:lnTo>
                <a:lnTo>
                  <a:pt x="242" y="459"/>
                </a:lnTo>
                <a:lnTo>
                  <a:pt x="253" y="461"/>
                </a:lnTo>
                <a:lnTo>
                  <a:pt x="267" y="466"/>
                </a:lnTo>
                <a:lnTo>
                  <a:pt x="276" y="472"/>
                </a:lnTo>
                <a:lnTo>
                  <a:pt x="280" y="474"/>
                </a:lnTo>
                <a:lnTo>
                  <a:pt x="283" y="477"/>
                </a:lnTo>
                <a:lnTo>
                  <a:pt x="283" y="477"/>
                </a:lnTo>
                <a:lnTo>
                  <a:pt x="292" y="478"/>
                </a:lnTo>
                <a:lnTo>
                  <a:pt x="301" y="479"/>
                </a:lnTo>
                <a:lnTo>
                  <a:pt x="310" y="477"/>
                </a:lnTo>
                <a:lnTo>
                  <a:pt x="319" y="479"/>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74"/>
          <p:cNvSpPr>
            <a:spLocks/>
          </p:cNvSpPr>
          <p:nvPr/>
        </p:nvSpPr>
        <p:spPr bwMode="auto">
          <a:xfrm rot="16200000">
            <a:off x="6649848" y="2534934"/>
            <a:ext cx="733952" cy="1180152"/>
          </a:xfrm>
          <a:custGeom>
            <a:avLst/>
            <a:gdLst>
              <a:gd name="T0" fmla="*/ 270 w 482"/>
              <a:gd name="T1" fmla="*/ 400 h 445"/>
              <a:gd name="T2" fmla="*/ 298 w 482"/>
              <a:gd name="T3" fmla="*/ 403 h 445"/>
              <a:gd name="T4" fmla="*/ 318 w 482"/>
              <a:gd name="T5" fmla="*/ 402 h 445"/>
              <a:gd name="T6" fmla="*/ 330 w 482"/>
              <a:gd name="T7" fmla="*/ 389 h 445"/>
              <a:gd name="T8" fmla="*/ 334 w 482"/>
              <a:gd name="T9" fmla="*/ 373 h 445"/>
              <a:gd name="T10" fmla="*/ 346 w 482"/>
              <a:gd name="T11" fmla="*/ 363 h 445"/>
              <a:gd name="T12" fmla="*/ 352 w 482"/>
              <a:gd name="T13" fmla="*/ 338 h 445"/>
              <a:gd name="T14" fmla="*/ 380 w 482"/>
              <a:gd name="T15" fmla="*/ 340 h 445"/>
              <a:gd name="T16" fmla="*/ 421 w 482"/>
              <a:gd name="T17" fmla="*/ 350 h 445"/>
              <a:gd name="T18" fmla="*/ 434 w 482"/>
              <a:gd name="T19" fmla="*/ 342 h 445"/>
              <a:gd name="T20" fmla="*/ 448 w 482"/>
              <a:gd name="T21" fmla="*/ 322 h 445"/>
              <a:gd name="T22" fmla="*/ 473 w 482"/>
              <a:gd name="T23" fmla="*/ 319 h 445"/>
              <a:gd name="T24" fmla="*/ 478 w 482"/>
              <a:gd name="T25" fmla="*/ 304 h 445"/>
              <a:gd name="T26" fmla="*/ 453 w 482"/>
              <a:gd name="T27" fmla="*/ 301 h 445"/>
              <a:gd name="T28" fmla="*/ 455 w 482"/>
              <a:gd name="T29" fmla="*/ 293 h 445"/>
              <a:gd name="T30" fmla="*/ 482 w 482"/>
              <a:gd name="T31" fmla="*/ 270 h 445"/>
              <a:gd name="T32" fmla="*/ 466 w 482"/>
              <a:gd name="T33" fmla="*/ 265 h 445"/>
              <a:gd name="T34" fmla="*/ 446 w 482"/>
              <a:gd name="T35" fmla="*/ 267 h 445"/>
              <a:gd name="T36" fmla="*/ 434 w 482"/>
              <a:gd name="T37" fmla="*/ 264 h 445"/>
              <a:gd name="T38" fmla="*/ 407 w 482"/>
              <a:gd name="T39" fmla="*/ 256 h 445"/>
              <a:gd name="T40" fmla="*/ 389 w 482"/>
              <a:gd name="T41" fmla="*/ 240 h 445"/>
              <a:gd name="T42" fmla="*/ 373 w 482"/>
              <a:gd name="T43" fmla="*/ 235 h 445"/>
              <a:gd name="T44" fmla="*/ 332 w 482"/>
              <a:gd name="T45" fmla="*/ 230 h 445"/>
              <a:gd name="T46" fmla="*/ 327 w 482"/>
              <a:gd name="T47" fmla="*/ 215 h 445"/>
              <a:gd name="T48" fmla="*/ 343 w 482"/>
              <a:gd name="T49" fmla="*/ 206 h 445"/>
              <a:gd name="T50" fmla="*/ 266 w 482"/>
              <a:gd name="T51" fmla="*/ 192 h 445"/>
              <a:gd name="T52" fmla="*/ 200 w 482"/>
              <a:gd name="T53" fmla="*/ 182 h 445"/>
              <a:gd name="T54" fmla="*/ 170 w 482"/>
              <a:gd name="T55" fmla="*/ 170 h 445"/>
              <a:gd name="T56" fmla="*/ 154 w 482"/>
              <a:gd name="T57" fmla="*/ 153 h 445"/>
              <a:gd name="T58" fmla="*/ 129 w 482"/>
              <a:gd name="T59" fmla="*/ 142 h 445"/>
              <a:gd name="T60" fmla="*/ 125 w 482"/>
              <a:gd name="T61" fmla="*/ 133 h 445"/>
              <a:gd name="T62" fmla="*/ 129 w 482"/>
              <a:gd name="T63" fmla="*/ 121 h 445"/>
              <a:gd name="T64" fmla="*/ 113 w 482"/>
              <a:gd name="T65" fmla="*/ 112 h 445"/>
              <a:gd name="T66" fmla="*/ 129 w 482"/>
              <a:gd name="T67" fmla="*/ 90 h 445"/>
              <a:gd name="T68" fmla="*/ 154 w 482"/>
              <a:gd name="T69" fmla="*/ 85 h 445"/>
              <a:gd name="T70" fmla="*/ 141 w 482"/>
              <a:gd name="T71" fmla="*/ 80 h 445"/>
              <a:gd name="T72" fmla="*/ 70 w 482"/>
              <a:gd name="T73" fmla="*/ 47 h 445"/>
              <a:gd name="T74" fmla="*/ 57 w 482"/>
              <a:gd name="T75" fmla="*/ 39 h 445"/>
              <a:gd name="T76" fmla="*/ 25 w 482"/>
              <a:gd name="T77" fmla="*/ 25 h 445"/>
              <a:gd name="T78" fmla="*/ 6 w 482"/>
              <a:gd name="T79" fmla="*/ 5 h 445"/>
              <a:gd name="T80" fmla="*/ 25 w 482"/>
              <a:gd name="T81" fmla="*/ 98 h 445"/>
              <a:gd name="T82" fmla="*/ 25 w 482"/>
              <a:gd name="T83" fmla="*/ 114 h 445"/>
              <a:gd name="T84" fmla="*/ 29 w 482"/>
              <a:gd name="T85" fmla="*/ 139 h 445"/>
              <a:gd name="T86" fmla="*/ 102 w 482"/>
              <a:gd name="T87" fmla="*/ 365 h 445"/>
              <a:gd name="T88" fmla="*/ 136 w 482"/>
              <a:gd name="T89" fmla="*/ 440 h 445"/>
              <a:gd name="T90" fmla="*/ 166 w 482"/>
              <a:gd name="T91" fmla="*/ 441 h 445"/>
              <a:gd name="T92" fmla="*/ 184 w 482"/>
              <a:gd name="T93" fmla="*/ 429 h 445"/>
              <a:gd name="T94" fmla="*/ 175 w 482"/>
              <a:gd name="T95" fmla="*/ 417 h 445"/>
              <a:gd name="T96" fmla="*/ 186 w 482"/>
              <a:gd name="T97" fmla="*/ 399 h 445"/>
              <a:gd name="T98" fmla="*/ 186 w 482"/>
              <a:gd name="T99" fmla="*/ 404 h 445"/>
              <a:gd name="T100" fmla="*/ 200 w 482"/>
              <a:gd name="T101" fmla="*/ 417 h 445"/>
              <a:gd name="T102" fmla="*/ 209 w 482"/>
              <a:gd name="T103" fmla="*/ 410 h 445"/>
              <a:gd name="T104" fmla="*/ 220 w 482"/>
              <a:gd name="T105" fmla="*/ 400 h 445"/>
              <a:gd name="T106" fmla="*/ 227 w 482"/>
              <a:gd name="T107" fmla="*/ 406 h 445"/>
              <a:gd name="T108" fmla="*/ 241 w 482"/>
              <a:gd name="T109" fmla="*/ 404 h 445"/>
              <a:gd name="T110" fmla="*/ 243 w 482"/>
              <a:gd name="T111" fmla="*/ 41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445">
                <a:moveTo>
                  <a:pt x="261" y="411"/>
                </a:moveTo>
                <a:lnTo>
                  <a:pt x="270" y="400"/>
                </a:lnTo>
                <a:lnTo>
                  <a:pt x="270" y="400"/>
                </a:lnTo>
                <a:lnTo>
                  <a:pt x="273" y="402"/>
                </a:lnTo>
                <a:lnTo>
                  <a:pt x="280" y="405"/>
                </a:lnTo>
                <a:lnTo>
                  <a:pt x="298" y="403"/>
                </a:lnTo>
                <a:lnTo>
                  <a:pt x="302" y="406"/>
                </a:lnTo>
                <a:lnTo>
                  <a:pt x="307" y="408"/>
                </a:lnTo>
                <a:lnTo>
                  <a:pt x="318" y="402"/>
                </a:lnTo>
                <a:lnTo>
                  <a:pt x="318" y="402"/>
                </a:lnTo>
                <a:lnTo>
                  <a:pt x="323" y="396"/>
                </a:lnTo>
                <a:lnTo>
                  <a:pt x="330" y="389"/>
                </a:lnTo>
                <a:lnTo>
                  <a:pt x="334" y="381"/>
                </a:lnTo>
                <a:lnTo>
                  <a:pt x="336" y="378"/>
                </a:lnTo>
                <a:lnTo>
                  <a:pt x="334" y="373"/>
                </a:lnTo>
                <a:lnTo>
                  <a:pt x="334" y="373"/>
                </a:lnTo>
                <a:lnTo>
                  <a:pt x="336" y="369"/>
                </a:lnTo>
                <a:lnTo>
                  <a:pt x="346" y="363"/>
                </a:lnTo>
                <a:lnTo>
                  <a:pt x="361" y="354"/>
                </a:lnTo>
                <a:lnTo>
                  <a:pt x="352" y="347"/>
                </a:lnTo>
                <a:lnTo>
                  <a:pt x="352" y="338"/>
                </a:lnTo>
                <a:lnTo>
                  <a:pt x="366" y="337"/>
                </a:lnTo>
                <a:lnTo>
                  <a:pt x="366" y="337"/>
                </a:lnTo>
                <a:lnTo>
                  <a:pt x="380" y="340"/>
                </a:lnTo>
                <a:lnTo>
                  <a:pt x="396" y="344"/>
                </a:lnTo>
                <a:lnTo>
                  <a:pt x="409" y="348"/>
                </a:lnTo>
                <a:lnTo>
                  <a:pt x="421" y="350"/>
                </a:lnTo>
                <a:lnTo>
                  <a:pt x="421" y="350"/>
                </a:lnTo>
                <a:lnTo>
                  <a:pt x="430" y="347"/>
                </a:lnTo>
                <a:lnTo>
                  <a:pt x="434" y="342"/>
                </a:lnTo>
                <a:lnTo>
                  <a:pt x="439" y="337"/>
                </a:lnTo>
                <a:lnTo>
                  <a:pt x="448" y="332"/>
                </a:lnTo>
                <a:lnTo>
                  <a:pt x="448" y="322"/>
                </a:lnTo>
                <a:lnTo>
                  <a:pt x="459" y="316"/>
                </a:lnTo>
                <a:lnTo>
                  <a:pt x="473" y="319"/>
                </a:lnTo>
                <a:lnTo>
                  <a:pt x="473" y="319"/>
                </a:lnTo>
                <a:lnTo>
                  <a:pt x="475" y="313"/>
                </a:lnTo>
                <a:lnTo>
                  <a:pt x="480" y="308"/>
                </a:lnTo>
                <a:lnTo>
                  <a:pt x="478" y="304"/>
                </a:lnTo>
                <a:lnTo>
                  <a:pt x="478" y="304"/>
                </a:lnTo>
                <a:lnTo>
                  <a:pt x="462" y="302"/>
                </a:lnTo>
                <a:lnTo>
                  <a:pt x="453" y="301"/>
                </a:lnTo>
                <a:lnTo>
                  <a:pt x="448" y="300"/>
                </a:lnTo>
                <a:lnTo>
                  <a:pt x="448" y="300"/>
                </a:lnTo>
                <a:lnTo>
                  <a:pt x="455" y="293"/>
                </a:lnTo>
                <a:lnTo>
                  <a:pt x="464" y="285"/>
                </a:lnTo>
                <a:lnTo>
                  <a:pt x="482" y="270"/>
                </a:lnTo>
                <a:lnTo>
                  <a:pt x="482" y="270"/>
                </a:lnTo>
                <a:lnTo>
                  <a:pt x="480" y="268"/>
                </a:lnTo>
                <a:lnTo>
                  <a:pt x="478" y="267"/>
                </a:lnTo>
                <a:lnTo>
                  <a:pt x="466" y="265"/>
                </a:lnTo>
                <a:lnTo>
                  <a:pt x="448" y="264"/>
                </a:lnTo>
                <a:lnTo>
                  <a:pt x="448" y="264"/>
                </a:lnTo>
                <a:lnTo>
                  <a:pt x="446" y="267"/>
                </a:lnTo>
                <a:lnTo>
                  <a:pt x="441" y="267"/>
                </a:lnTo>
                <a:lnTo>
                  <a:pt x="437" y="265"/>
                </a:lnTo>
                <a:lnTo>
                  <a:pt x="434" y="264"/>
                </a:lnTo>
                <a:lnTo>
                  <a:pt x="434" y="264"/>
                </a:lnTo>
                <a:lnTo>
                  <a:pt x="421" y="261"/>
                </a:lnTo>
                <a:lnTo>
                  <a:pt x="407" y="256"/>
                </a:lnTo>
                <a:lnTo>
                  <a:pt x="402" y="252"/>
                </a:lnTo>
                <a:lnTo>
                  <a:pt x="382" y="246"/>
                </a:lnTo>
                <a:lnTo>
                  <a:pt x="389" y="240"/>
                </a:lnTo>
                <a:lnTo>
                  <a:pt x="389" y="240"/>
                </a:lnTo>
                <a:lnTo>
                  <a:pt x="382" y="238"/>
                </a:lnTo>
                <a:lnTo>
                  <a:pt x="373" y="235"/>
                </a:lnTo>
                <a:lnTo>
                  <a:pt x="357" y="233"/>
                </a:lnTo>
                <a:lnTo>
                  <a:pt x="339" y="231"/>
                </a:lnTo>
                <a:lnTo>
                  <a:pt x="332" y="230"/>
                </a:lnTo>
                <a:lnTo>
                  <a:pt x="325" y="226"/>
                </a:lnTo>
                <a:lnTo>
                  <a:pt x="321" y="219"/>
                </a:lnTo>
                <a:lnTo>
                  <a:pt x="327" y="215"/>
                </a:lnTo>
                <a:lnTo>
                  <a:pt x="334" y="215"/>
                </a:lnTo>
                <a:lnTo>
                  <a:pt x="343" y="208"/>
                </a:lnTo>
                <a:lnTo>
                  <a:pt x="343" y="206"/>
                </a:lnTo>
                <a:lnTo>
                  <a:pt x="343" y="206"/>
                </a:lnTo>
                <a:lnTo>
                  <a:pt x="314" y="201"/>
                </a:lnTo>
                <a:lnTo>
                  <a:pt x="266" y="192"/>
                </a:lnTo>
                <a:lnTo>
                  <a:pt x="223" y="185"/>
                </a:lnTo>
                <a:lnTo>
                  <a:pt x="200" y="182"/>
                </a:lnTo>
                <a:lnTo>
                  <a:pt x="200" y="182"/>
                </a:lnTo>
                <a:lnTo>
                  <a:pt x="191" y="184"/>
                </a:lnTo>
                <a:lnTo>
                  <a:pt x="166" y="175"/>
                </a:lnTo>
                <a:lnTo>
                  <a:pt x="170" y="170"/>
                </a:lnTo>
                <a:lnTo>
                  <a:pt x="150" y="159"/>
                </a:lnTo>
                <a:lnTo>
                  <a:pt x="154" y="155"/>
                </a:lnTo>
                <a:lnTo>
                  <a:pt x="154" y="153"/>
                </a:lnTo>
                <a:lnTo>
                  <a:pt x="138" y="151"/>
                </a:lnTo>
                <a:lnTo>
                  <a:pt x="138" y="151"/>
                </a:lnTo>
                <a:lnTo>
                  <a:pt x="129" y="142"/>
                </a:lnTo>
                <a:lnTo>
                  <a:pt x="127" y="136"/>
                </a:lnTo>
                <a:lnTo>
                  <a:pt x="125" y="133"/>
                </a:lnTo>
                <a:lnTo>
                  <a:pt x="125" y="133"/>
                </a:lnTo>
                <a:lnTo>
                  <a:pt x="129" y="128"/>
                </a:lnTo>
                <a:lnTo>
                  <a:pt x="136" y="126"/>
                </a:lnTo>
                <a:lnTo>
                  <a:pt x="129" y="121"/>
                </a:lnTo>
                <a:lnTo>
                  <a:pt x="123" y="120"/>
                </a:lnTo>
                <a:lnTo>
                  <a:pt x="113" y="112"/>
                </a:lnTo>
                <a:lnTo>
                  <a:pt x="113" y="112"/>
                </a:lnTo>
                <a:lnTo>
                  <a:pt x="116" y="105"/>
                </a:lnTo>
                <a:lnTo>
                  <a:pt x="120" y="97"/>
                </a:lnTo>
                <a:lnTo>
                  <a:pt x="129" y="90"/>
                </a:lnTo>
                <a:lnTo>
                  <a:pt x="138" y="85"/>
                </a:lnTo>
                <a:lnTo>
                  <a:pt x="150" y="87"/>
                </a:lnTo>
                <a:lnTo>
                  <a:pt x="154" y="85"/>
                </a:lnTo>
                <a:lnTo>
                  <a:pt x="154" y="85"/>
                </a:lnTo>
                <a:lnTo>
                  <a:pt x="148" y="84"/>
                </a:lnTo>
                <a:lnTo>
                  <a:pt x="141" y="80"/>
                </a:lnTo>
                <a:lnTo>
                  <a:pt x="120" y="69"/>
                </a:lnTo>
                <a:lnTo>
                  <a:pt x="84" y="48"/>
                </a:lnTo>
                <a:lnTo>
                  <a:pt x="70" y="47"/>
                </a:lnTo>
                <a:lnTo>
                  <a:pt x="66" y="42"/>
                </a:lnTo>
                <a:lnTo>
                  <a:pt x="66" y="42"/>
                </a:lnTo>
                <a:lnTo>
                  <a:pt x="57" y="39"/>
                </a:lnTo>
                <a:lnTo>
                  <a:pt x="50" y="39"/>
                </a:lnTo>
                <a:lnTo>
                  <a:pt x="34" y="27"/>
                </a:lnTo>
                <a:lnTo>
                  <a:pt x="25" y="25"/>
                </a:lnTo>
                <a:lnTo>
                  <a:pt x="25" y="25"/>
                </a:lnTo>
                <a:lnTo>
                  <a:pt x="13" y="12"/>
                </a:lnTo>
                <a:lnTo>
                  <a:pt x="6" y="5"/>
                </a:lnTo>
                <a:lnTo>
                  <a:pt x="0" y="0"/>
                </a:lnTo>
                <a:lnTo>
                  <a:pt x="20" y="98"/>
                </a:lnTo>
                <a:lnTo>
                  <a:pt x="25" y="98"/>
                </a:lnTo>
                <a:lnTo>
                  <a:pt x="29" y="114"/>
                </a:lnTo>
                <a:lnTo>
                  <a:pt x="25" y="114"/>
                </a:lnTo>
                <a:lnTo>
                  <a:pt x="25" y="114"/>
                </a:lnTo>
                <a:lnTo>
                  <a:pt x="27" y="124"/>
                </a:lnTo>
                <a:lnTo>
                  <a:pt x="31" y="135"/>
                </a:lnTo>
                <a:lnTo>
                  <a:pt x="29" y="139"/>
                </a:lnTo>
                <a:lnTo>
                  <a:pt x="29" y="139"/>
                </a:lnTo>
                <a:lnTo>
                  <a:pt x="75" y="289"/>
                </a:lnTo>
                <a:lnTo>
                  <a:pt x="102" y="365"/>
                </a:lnTo>
                <a:lnTo>
                  <a:pt x="129" y="439"/>
                </a:lnTo>
                <a:lnTo>
                  <a:pt x="136" y="439"/>
                </a:lnTo>
                <a:lnTo>
                  <a:pt x="136" y="440"/>
                </a:lnTo>
                <a:lnTo>
                  <a:pt x="143" y="445"/>
                </a:lnTo>
                <a:lnTo>
                  <a:pt x="143" y="445"/>
                </a:lnTo>
                <a:lnTo>
                  <a:pt x="166" y="441"/>
                </a:lnTo>
                <a:lnTo>
                  <a:pt x="179" y="439"/>
                </a:lnTo>
                <a:lnTo>
                  <a:pt x="186" y="436"/>
                </a:lnTo>
                <a:lnTo>
                  <a:pt x="184" y="429"/>
                </a:lnTo>
                <a:lnTo>
                  <a:pt x="186" y="422"/>
                </a:lnTo>
                <a:lnTo>
                  <a:pt x="186" y="422"/>
                </a:lnTo>
                <a:lnTo>
                  <a:pt x="175" y="417"/>
                </a:lnTo>
                <a:lnTo>
                  <a:pt x="173" y="414"/>
                </a:lnTo>
                <a:lnTo>
                  <a:pt x="170" y="410"/>
                </a:lnTo>
                <a:lnTo>
                  <a:pt x="186" y="399"/>
                </a:lnTo>
                <a:lnTo>
                  <a:pt x="193" y="399"/>
                </a:lnTo>
                <a:lnTo>
                  <a:pt x="193" y="399"/>
                </a:lnTo>
                <a:lnTo>
                  <a:pt x="186" y="404"/>
                </a:lnTo>
                <a:lnTo>
                  <a:pt x="186" y="408"/>
                </a:lnTo>
                <a:lnTo>
                  <a:pt x="186" y="411"/>
                </a:lnTo>
                <a:lnTo>
                  <a:pt x="200" y="417"/>
                </a:lnTo>
                <a:lnTo>
                  <a:pt x="207" y="416"/>
                </a:lnTo>
                <a:lnTo>
                  <a:pt x="207" y="416"/>
                </a:lnTo>
                <a:lnTo>
                  <a:pt x="209" y="410"/>
                </a:lnTo>
                <a:lnTo>
                  <a:pt x="211" y="403"/>
                </a:lnTo>
                <a:lnTo>
                  <a:pt x="216" y="400"/>
                </a:lnTo>
                <a:lnTo>
                  <a:pt x="220" y="400"/>
                </a:lnTo>
                <a:lnTo>
                  <a:pt x="220" y="403"/>
                </a:lnTo>
                <a:lnTo>
                  <a:pt x="223" y="406"/>
                </a:lnTo>
                <a:lnTo>
                  <a:pt x="227" y="406"/>
                </a:lnTo>
                <a:lnTo>
                  <a:pt x="227" y="405"/>
                </a:lnTo>
                <a:lnTo>
                  <a:pt x="234" y="403"/>
                </a:lnTo>
                <a:lnTo>
                  <a:pt x="241" y="404"/>
                </a:lnTo>
                <a:lnTo>
                  <a:pt x="236" y="412"/>
                </a:lnTo>
                <a:lnTo>
                  <a:pt x="243" y="415"/>
                </a:lnTo>
                <a:lnTo>
                  <a:pt x="243" y="415"/>
                </a:lnTo>
                <a:lnTo>
                  <a:pt x="252" y="414"/>
                </a:lnTo>
                <a:lnTo>
                  <a:pt x="261" y="411"/>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75"/>
          <p:cNvSpPr>
            <a:spLocks/>
          </p:cNvSpPr>
          <p:nvPr/>
        </p:nvSpPr>
        <p:spPr bwMode="auto">
          <a:xfrm rot="16200000">
            <a:off x="6649848" y="2534934"/>
            <a:ext cx="733952" cy="1180152"/>
          </a:xfrm>
          <a:custGeom>
            <a:avLst/>
            <a:gdLst>
              <a:gd name="T0" fmla="*/ 270 w 482"/>
              <a:gd name="T1" fmla="*/ 400 h 445"/>
              <a:gd name="T2" fmla="*/ 298 w 482"/>
              <a:gd name="T3" fmla="*/ 403 h 445"/>
              <a:gd name="T4" fmla="*/ 318 w 482"/>
              <a:gd name="T5" fmla="*/ 402 h 445"/>
              <a:gd name="T6" fmla="*/ 330 w 482"/>
              <a:gd name="T7" fmla="*/ 389 h 445"/>
              <a:gd name="T8" fmla="*/ 334 w 482"/>
              <a:gd name="T9" fmla="*/ 373 h 445"/>
              <a:gd name="T10" fmla="*/ 346 w 482"/>
              <a:gd name="T11" fmla="*/ 363 h 445"/>
              <a:gd name="T12" fmla="*/ 352 w 482"/>
              <a:gd name="T13" fmla="*/ 338 h 445"/>
              <a:gd name="T14" fmla="*/ 380 w 482"/>
              <a:gd name="T15" fmla="*/ 340 h 445"/>
              <a:gd name="T16" fmla="*/ 421 w 482"/>
              <a:gd name="T17" fmla="*/ 350 h 445"/>
              <a:gd name="T18" fmla="*/ 434 w 482"/>
              <a:gd name="T19" fmla="*/ 342 h 445"/>
              <a:gd name="T20" fmla="*/ 448 w 482"/>
              <a:gd name="T21" fmla="*/ 322 h 445"/>
              <a:gd name="T22" fmla="*/ 473 w 482"/>
              <a:gd name="T23" fmla="*/ 319 h 445"/>
              <a:gd name="T24" fmla="*/ 478 w 482"/>
              <a:gd name="T25" fmla="*/ 304 h 445"/>
              <a:gd name="T26" fmla="*/ 453 w 482"/>
              <a:gd name="T27" fmla="*/ 301 h 445"/>
              <a:gd name="T28" fmla="*/ 455 w 482"/>
              <a:gd name="T29" fmla="*/ 293 h 445"/>
              <a:gd name="T30" fmla="*/ 482 w 482"/>
              <a:gd name="T31" fmla="*/ 270 h 445"/>
              <a:gd name="T32" fmla="*/ 466 w 482"/>
              <a:gd name="T33" fmla="*/ 265 h 445"/>
              <a:gd name="T34" fmla="*/ 446 w 482"/>
              <a:gd name="T35" fmla="*/ 267 h 445"/>
              <a:gd name="T36" fmla="*/ 434 w 482"/>
              <a:gd name="T37" fmla="*/ 264 h 445"/>
              <a:gd name="T38" fmla="*/ 407 w 482"/>
              <a:gd name="T39" fmla="*/ 256 h 445"/>
              <a:gd name="T40" fmla="*/ 389 w 482"/>
              <a:gd name="T41" fmla="*/ 240 h 445"/>
              <a:gd name="T42" fmla="*/ 373 w 482"/>
              <a:gd name="T43" fmla="*/ 235 h 445"/>
              <a:gd name="T44" fmla="*/ 332 w 482"/>
              <a:gd name="T45" fmla="*/ 230 h 445"/>
              <a:gd name="T46" fmla="*/ 327 w 482"/>
              <a:gd name="T47" fmla="*/ 215 h 445"/>
              <a:gd name="T48" fmla="*/ 343 w 482"/>
              <a:gd name="T49" fmla="*/ 206 h 445"/>
              <a:gd name="T50" fmla="*/ 266 w 482"/>
              <a:gd name="T51" fmla="*/ 192 h 445"/>
              <a:gd name="T52" fmla="*/ 200 w 482"/>
              <a:gd name="T53" fmla="*/ 182 h 445"/>
              <a:gd name="T54" fmla="*/ 170 w 482"/>
              <a:gd name="T55" fmla="*/ 170 h 445"/>
              <a:gd name="T56" fmla="*/ 154 w 482"/>
              <a:gd name="T57" fmla="*/ 153 h 445"/>
              <a:gd name="T58" fmla="*/ 129 w 482"/>
              <a:gd name="T59" fmla="*/ 142 h 445"/>
              <a:gd name="T60" fmla="*/ 125 w 482"/>
              <a:gd name="T61" fmla="*/ 133 h 445"/>
              <a:gd name="T62" fmla="*/ 129 w 482"/>
              <a:gd name="T63" fmla="*/ 121 h 445"/>
              <a:gd name="T64" fmla="*/ 113 w 482"/>
              <a:gd name="T65" fmla="*/ 112 h 445"/>
              <a:gd name="T66" fmla="*/ 129 w 482"/>
              <a:gd name="T67" fmla="*/ 90 h 445"/>
              <a:gd name="T68" fmla="*/ 154 w 482"/>
              <a:gd name="T69" fmla="*/ 85 h 445"/>
              <a:gd name="T70" fmla="*/ 141 w 482"/>
              <a:gd name="T71" fmla="*/ 80 h 445"/>
              <a:gd name="T72" fmla="*/ 70 w 482"/>
              <a:gd name="T73" fmla="*/ 47 h 445"/>
              <a:gd name="T74" fmla="*/ 57 w 482"/>
              <a:gd name="T75" fmla="*/ 39 h 445"/>
              <a:gd name="T76" fmla="*/ 25 w 482"/>
              <a:gd name="T77" fmla="*/ 25 h 445"/>
              <a:gd name="T78" fmla="*/ 6 w 482"/>
              <a:gd name="T79" fmla="*/ 5 h 445"/>
              <a:gd name="T80" fmla="*/ 25 w 482"/>
              <a:gd name="T81" fmla="*/ 98 h 445"/>
              <a:gd name="T82" fmla="*/ 25 w 482"/>
              <a:gd name="T83" fmla="*/ 114 h 445"/>
              <a:gd name="T84" fmla="*/ 29 w 482"/>
              <a:gd name="T85" fmla="*/ 139 h 445"/>
              <a:gd name="T86" fmla="*/ 102 w 482"/>
              <a:gd name="T87" fmla="*/ 365 h 445"/>
              <a:gd name="T88" fmla="*/ 136 w 482"/>
              <a:gd name="T89" fmla="*/ 440 h 445"/>
              <a:gd name="T90" fmla="*/ 166 w 482"/>
              <a:gd name="T91" fmla="*/ 441 h 445"/>
              <a:gd name="T92" fmla="*/ 184 w 482"/>
              <a:gd name="T93" fmla="*/ 429 h 445"/>
              <a:gd name="T94" fmla="*/ 175 w 482"/>
              <a:gd name="T95" fmla="*/ 417 h 445"/>
              <a:gd name="T96" fmla="*/ 186 w 482"/>
              <a:gd name="T97" fmla="*/ 399 h 445"/>
              <a:gd name="T98" fmla="*/ 186 w 482"/>
              <a:gd name="T99" fmla="*/ 404 h 445"/>
              <a:gd name="T100" fmla="*/ 200 w 482"/>
              <a:gd name="T101" fmla="*/ 417 h 445"/>
              <a:gd name="T102" fmla="*/ 209 w 482"/>
              <a:gd name="T103" fmla="*/ 410 h 445"/>
              <a:gd name="T104" fmla="*/ 220 w 482"/>
              <a:gd name="T105" fmla="*/ 400 h 445"/>
              <a:gd name="T106" fmla="*/ 227 w 482"/>
              <a:gd name="T107" fmla="*/ 406 h 445"/>
              <a:gd name="T108" fmla="*/ 241 w 482"/>
              <a:gd name="T109" fmla="*/ 404 h 445"/>
              <a:gd name="T110" fmla="*/ 243 w 482"/>
              <a:gd name="T111" fmla="*/ 41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445">
                <a:moveTo>
                  <a:pt x="261" y="411"/>
                </a:moveTo>
                <a:lnTo>
                  <a:pt x="270" y="400"/>
                </a:lnTo>
                <a:lnTo>
                  <a:pt x="270" y="400"/>
                </a:lnTo>
                <a:lnTo>
                  <a:pt x="273" y="402"/>
                </a:lnTo>
                <a:lnTo>
                  <a:pt x="280" y="405"/>
                </a:lnTo>
                <a:lnTo>
                  <a:pt x="298" y="403"/>
                </a:lnTo>
                <a:lnTo>
                  <a:pt x="302" y="406"/>
                </a:lnTo>
                <a:lnTo>
                  <a:pt x="307" y="408"/>
                </a:lnTo>
                <a:lnTo>
                  <a:pt x="318" y="402"/>
                </a:lnTo>
                <a:lnTo>
                  <a:pt x="318" y="402"/>
                </a:lnTo>
                <a:lnTo>
                  <a:pt x="323" y="396"/>
                </a:lnTo>
                <a:lnTo>
                  <a:pt x="330" y="389"/>
                </a:lnTo>
                <a:lnTo>
                  <a:pt x="334" y="381"/>
                </a:lnTo>
                <a:lnTo>
                  <a:pt x="336" y="378"/>
                </a:lnTo>
                <a:lnTo>
                  <a:pt x="334" y="373"/>
                </a:lnTo>
                <a:lnTo>
                  <a:pt x="334" y="373"/>
                </a:lnTo>
                <a:lnTo>
                  <a:pt x="336" y="369"/>
                </a:lnTo>
                <a:lnTo>
                  <a:pt x="346" y="363"/>
                </a:lnTo>
                <a:lnTo>
                  <a:pt x="361" y="354"/>
                </a:lnTo>
                <a:lnTo>
                  <a:pt x="352" y="347"/>
                </a:lnTo>
                <a:lnTo>
                  <a:pt x="352" y="338"/>
                </a:lnTo>
                <a:lnTo>
                  <a:pt x="366" y="337"/>
                </a:lnTo>
                <a:lnTo>
                  <a:pt x="366" y="337"/>
                </a:lnTo>
                <a:lnTo>
                  <a:pt x="380" y="340"/>
                </a:lnTo>
                <a:lnTo>
                  <a:pt x="396" y="344"/>
                </a:lnTo>
                <a:lnTo>
                  <a:pt x="409" y="348"/>
                </a:lnTo>
                <a:lnTo>
                  <a:pt x="421" y="350"/>
                </a:lnTo>
                <a:lnTo>
                  <a:pt x="421" y="350"/>
                </a:lnTo>
                <a:lnTo>
                  <a:pt x="430" y="347"/>
                </a:lnTo>
                <a:lnTo>
                  <a:pt x="434" y="342"/>
                </a:lnTo>
                <a:lnTo>
                  <a:pt x="439" y="337"/>
                </a:lnTo>
                <a:lnTo>
                  <a:pt x="448" y="332"/>
                </a:lnTo>
                <a:lnTo>
                  <a:pt x="448" y="322"/>
                </a:lnTo>
                <a:lnTo>
                  <a:pt x="459" y="316"/>
                </a:lnTo>
                <a:lnTo>
                  <a:pt x="473" y="319"/>
                </a:lnTo>
                <a:lnTo>
                  <a:pt x="473" y="319"/>
                </a:lnTo>
                <a:lnTo>
                  <a:pt x="475" y="313"/>
                </a:lnTo>
                <a:lnTo>
                  <a:pt x="480" y="308"/>
                </a:lnTo>
                <a:lnTo>
                  <a:pt x="478" y="304"/>
                </a:lnTo>
                <a:lnTo>
                  <a:pt x="478" y="304"/>
                </a:lnTo>
                <a:lnTo>
                  <a:pt x="462" y="302"/>
                </a:lnTo>
                <a:lnTo>
                  <a:pt x="453" y="301"/>
                </a:lnTo>
                <a:lnTo>
                  <a:pt x="448" y="300"/>
                </a:lnTo>
                <a:lnTo>
                  <a:pt x="448" y="300"/>
                </a:lnTo>
                <a:lnTo>
                  <a:pt x="455" y="293"/>
                </a:lnTo>
                <a:lnTo>
                  <a:pt x="464" y="285"/>
                </a:lnTo>
                <a:lnTo>
                  <a:pt x="482" y="270"/>
                </a:lnTo>
                <a:lnTo>
                  <a:pt x="482" y="270"/>
                </a:lnTo>
                <a:lnTo>
                  <a:pt x="480" y="268"/>
                </a:lnTo>
                <a:lnTo>
                  <a:pt x="478" y="267"/>
                </a:lnTo>
                <a:lnTo>
                  <a:pt x="466" y="265"/>
                </a:lnTo>
                <a:lnTo>
                  <a:pt x="448" y="264"/>
                </a:lnTo>
                <a:lnTo>
                  <a:pt x="448" y="264"/>
                </a:lnTo>
                <a:lnTo>
                  <a:pt x="446" y="267"/>
                </a:lnTo>
                <a:lnTo>
                  <a:pt x="441" y="267"/>
                </a:lnTo>
                <a:lnTo>
                  <a:pt x="437" y="265"/>
                </a:lnTo>
                <a:lnTo>
                  <a:pt x="434" y="264"/>
                </a:lnTo>
                <a:lnTo>
                  <a:pt x="434" y="264"/>
                </a:lnTo>
                <a:lnTo>
                  <a:pt x="421" y="261"/>
                </a:lnTo>
                <a:lnTo>
                  <a:pt x="407" y="256"/>
                </a:lnTo>
                <a:lnTo>
                  <a:pt x="402" y="252"/>
                </a:lnTo>
                <a:lnTo>
                  <a:pt x="382" y="246"/>
                </a:lnTo>
                <a:lnTo>
                  <a:pt x="389" y="240"/>
                </a:lnTo>
                <a:lnTo>
                  <a:pt x="389" y="240"/>
                </a:lnTo>
                <a:lnTo>
                  <a:pt x="382" y="238"/>
                </a:lnTo>
                <a:lnTo>
                  <a:pt x="373" y="235"/>
                </a:lnTo>
                <a:lnTo>
                  <a:pt x="357" y="233"/>
                </a:lnTo>
                <a:lnTo>
                  <a:pt x="339" y="231"/>
                </a:lnTo>
                <a:lnTo>
                  <a:pt x="332" y="230"/>
                </a:lnTo>
                <a:lnTo>
                  <a:pt x="325" y="226"/>
                </a:lnTo>
                <a:lnTo>
                  <a:pt x="321" y="219"/>
                </a:lnTo>
                <a:lnTo>
                  <a:pt x="327" y="215"/>
                </a:lnTo>
                <a:lnTo>
                  <a:pt x="334" y="215"/>
                </a:lnTo>
                <a:lnTo>
                  <a:pt x="343" y="208"/>
                </a:lnTo>
                <a:lnTo>
                  <a:pt x="343" y="206"/>
                </a:lnTo>
                <a:lnTo>
                  <a:pt x="343" y="206"/>
                </a:lnTo>
                <a:lnTo>
                  <a:pt x="314" y="201"/>
                </a:lnTo>
                <a:lnTo>
                  <a:pt x="266" y="192"/>
                </a:lnTo>
                <a:lnTo>
                  <a:pt x="223" y="185"/>
                </a:lnTo>
                <a:lnTo>
                  <a:pt x="200" y="182"/>
                </a:lnTo>
                <a:lnTo>
                  <a:pt x="200" y="182"/>
                </a:lnTo>
                <a:lnTo>
                  <a:pt x="191" y="184"/>
                </a:lnTo>
                <a:lnTo>
                  <a:pt x="166" y="175"/>
                </a:lnTo>
                <a:lnTo>
                  <a:pt x="170" y="170"/>
                </a:lnTo>
                <a:lnTo>
                  <a:pt x="150" y="159"/>
                </a:lnTo>
                <a:lnTo>
                  <a:pt x="154" y="155"/>
                </a:lnTo>
                <a:lnTo>
                  <a:pt x="154" y="153"/>
                </a:lnTo>
                <a:lnTo>
                  <a:pt x="138" y="151"/>
                </a:lnTo>
                <a:lnTo>
                  <a:pt x="138" y="151"/>
                </a:lnTo>
                <a:lnTo>
                  <a:pt x="129" y="142"/>
                </a:lnTo>
                <a:lnTo>
                  <a:pt x="127" y="136"/>
                </a:lnTo>
                <a:lnTo>
                  <a:pt x="125" y="133"/>
                </a:lnTo>
                <a:lnTo>
                  <a:pt x="125" y="133"/>
                </a:lnTo>
                <a:lnTo>
                  <a:pt x="129" y="128"/>
                </a:lnTo>
                <a:lnTo>
                  <a:pt x="136" y="126"/>
                </a:lnTo>
                <a:lnTo>
                  <a:pt x="129" y="121"/>
                </a:lnTo>
                <a:lnTo>
                  <a:pt x="123" y="120"/>
                </a:lnTo>
                <a:lnTo>
                  <a:pt x="113" y="112"/>
                </a:lnTo>
                <a:lnTo>
                  <a:pt x="113" y="112"/>
                </a:lnTo>
                <a:lnTo>
                  <a:pt x="116" y="105"/>
                </a:lnTo>
                <a:lnTo>
                  <a:pt x="120" y="97"/>
                </a:lnTo>
                <a:lnTo>
                  <a:pt x="129" y="90"/>
                </a:lnTo>
                <a:lnTo>
                  <a:pt x="138" y="85"/>
                </a:lnTo>
                <a:lnTo>
                  <a:pt x="150" y="87"/>
                </a:lnTo>
                <a:lnTo>
                  <a:pt x="154" y="85"/>
                </a:lnTo>
                <a:lnTo>
                  <a:pt x="154" y="85"/>
                </a:lnTo>
                <a:lnTo>
                  <a:pt x="148" y="84"/>
                </a:lnTo>
                <a:lnTo>
                  <a:pt x="141" y="80"/>
                </a:lnTo>
                <a:lnTo>
                  <a:pt x="120" y="69"/>
                </a:lnTo>
                <a:lnTo>
                  <a:pt x="84" y="48"/>
                </a:lnTo>
                <a:lnTo>
                  <a:pt x="70" y="47"/>
                </a:lnTo>
                <a:lnTo>
                  <a:pt x="66" y="42"/>
                </a:lnTo>
                <a:lnTo>
                  <a:pt x="66" y="42"/>
                </a:lnTo>
                <a:lnTo>
                  <a:pt x="57" y="39"/>
                </a:lnTo>
                <a:lnTo>
                  <a:pt x="50" y="39"/>
                </a:lnTo>
                <a:lnTo>
                  <a:pt x="34" y="27"/>
                </a:lnTo>
                <a:lnTo>
                  <a:pt x="25" y="25"/>
                </a:lnTo>
                <a:lnTo>
                  <a:pt x="25" y="25"/>
                </a:lnTo>
                <a:lnTo>
                  <a:pt x="13" y="12"/>
                </a:lnTo>
                <a:lnTo>
                  <a:pt x="6" y="5"/>
                </a:lnTo>
                <a:lnTo>
                  <a:pt x="0" y="0"/>
                </a:lnTo>
                <a:lnTo>
                  <a:pt x="20" y="98"/>
                </a:lnTo>
                <a:lnTo>
                  <a:pt x="25" y="98"/>
                </a:lnTo>
                <a:lnTo>
                  <a:pt x="29" y="114"/>
                </a:lnTo>
                <a:lnTo>
                  <a:pt x="25" y="114"/>
                </a:lnTo>
                <a:lnTo>
                  <a:pt x="25" y="114"/>
                </a:lnTo>
                <a:lnTo>
                  <a:pt x="27" y="124"/>
                </a:lnTo>
                <a:lnTo>
                  <a:pt x="31" y="135"/>
                </a:lnTo>
                <a:lnTo>
                  <a:pt x="29" y="139"/>
                </a:lnTo>
                <a:lnTo>
                  <a:pt x="29" y="139"/>
                </a:lnTo>
                <a:lnTo>
                  <a:pt x="75" y="289"/>
                </a:lnTo>
                <a:lnTo>
                  <a:pt x="102" y="365"/>
                </a:lnTo>
                <a:lnTo>
                  <a:pt x="129" y="439"/>
                </a:lnTo>
                <a:lnTo>
                  <a:pt x="136" y="439"/>
                </a:lnTo>
                <a:lnTo>
                  <a:pt x="136" y="440"/>
                </a:lnTo>
                <a:lnTo>
                  <a:pt x="143" y="445"/>
                </a:lnTo>
                <a:lnTo>
                  <a:pt x="143" y="445"/>
                </a:lnTo>
                <a:lnTo>
                  <a:pt x="166" y="441"/>
                </a:lnTo>
                <a:lnTo>
                  <a:pt x="179" y="439"/>
                </a:lnTo>
                <a:lnTo>
                  <a:pt x="186" y="436"/>
                </a:lnTo>
                <a:lnTo>
                  <a:pt x="184" y="429"/>
                </a:lnTo>
                <a:lnTo>
                  <a:pt x="186" y="422"/>
                </a:lnTo>
                <a:lnTo>
                  <a:pt x="186" y="422"/>
                </a:lnTo>
                <a:lnTo>
                  <a:pt x="175" y="417"/>
                </a:lnTo>
                <a:lnTo>
                  <a:pt x="173" y="414"/>
                </a:lnTo>
                <a:lnTo>
                  <a:pt x="170" y="410"/>
                </a:lnTo>
                <a:lnTo>
                  <a:pt x="186" y="399"/>
                </a:lnTo>
                <a:lnTo>
                  <a:pt x="193" y="399"/>
                </a:lnTo>
                <a:lnTo>
                  <a:pt x="193" y="399"/>
                </a:lnTo>
                <a:lnTo>
                  <a:pt x="186" y="404"/>
                </a:lnTo>
                <a:lnTo>
                  <a:pt x="186" y="408"/>
                </a:lnTo>
                <a:lnTo>
                  <a:pt x="186" y="411"/>
                </a:lnTo>
                <a:lnTo>
                  <a:pt x="200" y="417"/>
                </a:lnTo>
                <a:lnTo>
                  <a:pt x="207" y="416"/>
                </a:lnTo>
                <a:lnTo>
                  <a:pt x="207" y="416"/>
                </a:lnTo>
                <a:lnTo>
                  <a:pt x="209" y="410"/>
                </a:lnTo>
                <a:lnTo>
                  <a:pt x="211" y="403"/>
                </a:lnTo>
                <a:lnTo>
                  <a:pt x="216" y="400"/>
                </a:lnTo>
                <a:lnTo>
                  <a:pt x="220" y="400"/>
                </a:lnTo>
                <a:lnTo>
                  <a:pt x="220" y="403"/>
                </a:lnTo>
                <a:lnTo>
                  <a:pt x="223" y="406"/>
                </a:lnTo>
                <a:lnTo>
                  <a:pt x="227" y="406"/>
                </a:lnTo>
                <a:lnTo>
                  <a:pt x="227" y="405"/>
                </a:lnTo>
                <a:lnTo>
                  <a:pt x="234" y="403"/>
                </a:lnTo>
                <a:lnTo>
                  <a:pt x="241" y="404"/>
                </a:lnTo>
                <a:lnTo>
                  <a:pt x="236" y="412"/>
                </a:lnTo>
                <a:lnTo>
                  <a:pt x="243" y="415"/>
                </a:lnTo>
                <a:lnTo>
                  <a:pt x="243" y="415"/>
                </a:lnTo>
                <a:lnTo>
                  <a:pt x="252" y="414"/>
                </a:lnTo>
                <a:lnTo>
                  <a:pt x="261" y="411"/>
                </a:lnTo>
              </a:path>
            </a:pathLst>
          </a:custGeom>
          <a:noFill/>
          <a:ln w="9">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58" name="Group 57"/>
          <p:cNvGrpSpPr/>
          <p:nvPr/>
        </p:nvGrpSpPr>
        <p:grpSpPr>
          <a:xfrm>
            <a:off x="6538133" y="748040"/>
            <a:ext cx="1920067" cy="2571877"/>
            <a:chOff x="6792850" y="331941"/>
            <a:chExt cx="1911687" cy="2371285"/>
          </a:xfrm>
        </p:grpSpPr>
        <p:sp>
          <p:nvSpPr>
            <p:cNvPr id="59" name="Freeform 84"/>
            <p:cNvSpPr>
              <a:spLocks/>
            </p:cNvSpPr>
            <p:nvPr/>
          </p:nvSpPr>
          <p:spPr bwMode="auto">
            <a:xfrm rot="16200000">
              <a:off x="8204396" y="1468504"/>
              <a:ext cx="147416" cy="134663"/>
            </a:xfrm>
            <a:custGeom>
              <a:avLst/>
              <a:gdLst>
                <a:gd name="T0" fmla="*/ 98 w 105"/>
                <a:gd name="T1" fmla="*/ 0 h 51"/>
                <a:gd name="T2" fmla="*/ 18 w 105"/>
                <a:gd name="T3" fmla="*/ 12 h 51"/>
                <a:gd name="T4" fmla="*/ 18 w 105"/>
                <a:gd name="T5" fmla="*/ 12 h 51"/>
                <a:gd name="T6" fmla="*/ 7 w 105"/>
                <a:gd name="T7" fmla="*/ 9 h 51"/>
                <a:gd name="T8" fmla="*/ 7 w 105"/>
                <a:gd name="T9" fmla="*/ 9 h 51"/>
                <a:gd name="T10" fmla="*/ 4 w 105"/>
                <a:gd name="T11" fmla="*/ 10 h 51"/>
                <a:gd name="T12" fmla="*/ 0 w 105"/>
                <a:gd name="T13" fmla="*/ 10 h 51"/>
                <a:gd name="T14" fmla="*/ 0 w 105"/>
                <a:gd name="T15" fmla="*/ 13 h 51"/>
                <a:gd name="T16" fmla="*/ 0 w 105"/>
                <a:gd name="T17" fmla="*/ 13 h 51"/>
                <a:gd name="T18" fmla="*/ 11 w 105"/>
                <a:gd name="T19" fmla="*/ 21 h 51"/>
                <a:gd name="T20" fmla="*/ 23 w 105"/>
                <a:gd name="T21" fmla="*/ 29 h 51"/>
                <a:gd name="T22" fmla="*/ 32 w 105"/>
                <a:gd name="T23" fmla="*/ 29 h 51"/>
                <a:gd name="T24" fmla="*/ 32 w 105"/>
                <a:gd name="T25" fmla="*/ 29 h 51"/>
                <a:gd name="T26" fmla="*/ 39 w 105"/>
                <a:gd name="T27" fmla="*/ 27 h 51"/>
                <a:gd name="T28" fmla="*/ 50 w 105"/>
                <a:gd name="T29" fmla="*/ 27 h 51"/>
                <a:gd name="T30" fmla="*/ 59 w 105"/>
                <a:gd name="T31" fmla="*/ 33 h 51"/>
                <a:gd name="T32" fmla="*/ 57 w 105"/>
                <a:gd name="T33" fmla="*/ 35 h 51"/>
                <a:gd name="T34" fmla="*/ 57 w 105"/>
                <a:gd name="T35" fmla="*/ 35 h 51"/>
                <a:gd name="T36" fmla="*/ 48 w 105"/>
                <a:gd name="T37" fmla="*/ 34 h 51"/>
                <a:gd name="T38" fmla="*/ 48 w 105"/>
                <a:gd name="T39" fmla="*/ 34 h 51"/>
                <a:gd name="T40" fmla="*/ 36 w 105"/>
                <a:gd name="T41" fmla="*/ 35 h 51"/>
                <a:gd name="T42" fmla="*/ 27 w 105"/>
                <a:gd name="T43" fmla="*/ 37 h 51"/>
                <a:gd name="T44" fmla="*/ 27 w 105"/>
                <a:gd name="T45" fmla="*/ 39 h 51"/>
                <a:gd name="T46" fmla="*/ 39 w 105"/>
                <a:gd name="T47" fmla="*/ 39 h 51"/>
                <a:gd name="T48" fmla="*/ 39 w 105"/>
                <a:gd name="T49" fmla="*/ 43 h 51"/>
                <a:gd name="T50" fmla="*/ 43 w 105"/>
                <a:gd name="T51" fmla="*/ 45 h 51"/>
                <a:gd name="T52" fmla="*/ 43 w 105"/>
                <a:gd name="T53" fmla="*/ 45 h 51"/>
                <a:gd name="T54" fmla="*/ 45 w 105"/>
                <a:gd name="T55" fmla="*/ 51 h 51"/>
                <a:gd name="T56" fmla="*/ 45 w 105"/>
                <a:gd name="T57" fmla="*/ 51 h 51"/>
                <a:gd name="T58" fmla="*/ 52 w 105"/>
                <a:gd name="T59" fmla="*/ 49 h 51"/>
                <a:gd name="T60" fmla="*/ 59 w 105"/>
                <a:gd name="T61" fmla="*/ 46 h 51"/>
                <a:gd name="T62" fmla="*/ 59 w 105"/>
                <a:gd name="T63" fmla="*/ 44 h 51"/>
                <a:gd name="T64" fmla="*/ 59 w 105"/>
                <a:gd name="T65" fmla="*/ 44 h 51"/>
                <a:gd name="T66" fmla="*/ 64 w 105"/>
                <a:gd name="T67" fmla="*/ 41 h 51"/>
                <a:gd name="T68" fmla="*/ 68 w 105"/>
                <a:gd name="T69" fmla="*/ 39 h 51"/>
                <a:gd name="T70" fmla="*/ 73 w 105"/>
                <a:gd name="T71" fmla="*/ 39 h 51"/>
                <a:gd name="T72" fmla="*/ 77 w 105"/>
                <a:gd name="T73" fmla="*/ 28 h 51"/>
                <a:gd name="T74" fmla="*/ 91 w 105"/>
                <a:gd name="T75" fmla="*/ 26 h 51"/>
                <a:gd name="T76" fmla="*/ 93 w 105"/>
                <a:gd name="T77" fmla="*/ 24 h 51"/>
                <a:gd name="T78" fmla="*/ 105 w 105"/>
                <a:gd name="T79" fmla="*/ 20 h 51"/>
                <a:gd name="T80" fmla="*/ 98 w 105"/>
                <a:gd name="T8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51">
                  <a:moveTo>
                    <a:pt x="98" y="0"/>
                  </a:moveTo>
                  <a:lnTo>
                    <a:pt x="18" y="12"/>
                  </a:lnTo>
                  <a:lnTo>
                    <a:pt x="18" y="12"/>
                  </a:lnTo>
                  <a:lnTo>
                    <a:pt x="7" y="9"/>
                  </a:lnTo>
                  <a:lnTo>
                    <a:pt x="7" y="9"/>
                  </a:lnTo>
                  <a:lnTo>
                    <a:pt x="4" y="10"/>
                  </a:lnTo>
                  <a:lnTo>
                    <a:pt x="0" y="10"/>
                  </a:lnTo>
                  <a:lnTo>
                    <a:pt x="0" y="13"/>
                  </a:lnTo>
                  <a:lnTo>
                    <a:pt x="0" y="13"/>
                  </a:lnTo>
                  <a:lnTo>
                    <a:pt x="11" y="21"/>
                  </a:lnTo>
                  <a:lnTo>
                    <a:pt x="23" y="29"/>
                  </a:lnTo>
                  <a:lnTo>
                    <a:pt x="32" y="29"/>
                  </a:lnTo>
                  <a:lnTo>
                    <a:pt x="32" y="29"/>
                  </a:lnTo>
                  <a:lnTo>
                    <a:pt x="39" y="27"/>
                  </a:lnTo>
                  <a:lnTo>
                    <a:pt x="50" y="27"/>
                  </a:lnTo>
                  <a:lnTo>
                    <a:pt x="59" y="33"/>
                  </a:lnTo>
                  <a:lnTo>
                    <a:pt x="57" y="35"/>
                  </a:lnTo>
                  <a:lnTo>
                    <a:pt x="57" y="35"/>
                  </a:lnTo>
                  <a:lnTo>
                    <a:pt x="48" y="34"/>
                  </a:lnTo>
                  <a:lnTo>
                    <a:pt x="48" y="34"/>
                  </a:lnTo>
                  <a:lnTo>
                    <a:pt x="36" y="35"/>
                  </a:lnTo>
                  <a:lnTo>
                    <a:pt x="27" y="37"/>
                  </a:lnTo>
                  <a:lnTo>
                    <a:pt x="27" y="39"/>
                  </a:lnTo>
                  <a:lnTo>
                    <a:pt x="39" y="39"/>
                  </a:lnTo>
                  <a:lnTo>
                    <a:pt x="39" y="43"/>
                  </a:lnTo>
                  <a:lnTo>
                    <a:pt x="43" y="45"/>
                  </a:lnTo>
                  <a:lnTo>
                    <a:pt x="43" y="45"/>
                  </a:lnTo>
                  <a:lnTo>
                    <a:pt x="45" y="51"/>
                  </a:lnTo>
                  <a:lnTo>
                    <a:pt x="45" y="51"/>
                  </a:lnTo>
                  <a:lnTo>
                    <a:pt x="52" y="49"/>
                  </a:lnTo>
                  <a:lnTo>
                    <a:pt x="59" y="46"/>
                  </a:lnTo>
                  <a:lnTo>
                    <a:pt x="59" y="44"/>
                  </a:lnTo>
                  <a:lnTo>
                    <a:pt x="59" y="44"/>
                  </a:lnTo>
                  <a:lnTo>
                    <a:pt x="64" y="41"/>
                  </a:lnTo>
                  <a:lnTo>
                    <a:pt x="68" y="39"/>
                  </a:lnTo>
                  <a:lnTo>
                    <a:pt x="73" y="39"/>
                  </a:lnTo>
                  <a:lnTo>
                    <a:pt x="77" y="28"/>
                  </a:lnTo>
                  <a:lnTo>
                    <a:pt x="91" y="26"/>
                  </a:lnTo>
                  <a:lnTo>
                    <a:pt x="93" y="24"/>
                  </a:lnTo>
                  <a:lnTo>
                    <a:pt x="105" y="20"/>
                  </a:lnTo>
                  <a:lnTo>
                    <a:pt x="98" y="0"/>
                  </a:lnTo>
                  <a:close/>
                </a:path>
              </a:pathLst>
            </a:custGeom>
            <a:solidFill>
              <a:srgbClr val="68044B"/>
            </a:soli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0" name="Group 59"/>
            <p:cNvGrpSpPr/>
            <p:nvPr/>
          </p:nvGrpSpPr>
          <p:grpSpPr>
            <a:xfrm>
              <a:off x="6792850" y="331941"/>
              <a:ext cx="1911687" cy="2371285"/>
              <a:chOff x="6792850" y="331941"/>
              <a:chExt cx="1911687" cy="2371285"/>
            </a:xfrm>
          </p:grpSpPr>
          <p:sp>
            <p:nvSpPr>
              <p:cNvPr id="61" name="Freeform 72"/>
              <p:cNvSpPr>
                <a:spLocks/>
              </p:cNvSpPr>
              <p:nvPr/>
            </p:nvSpPr>
            <p:spPr bwMode="auto">
              <a:xfrm rot="16200000">
                <a:off x="7210888" y="827878"/>
                <a:ext cx="901341" cy="1161799"/>
              </a:xfrm>
              <a:custGeom>
                <a:avLst/>
                <a:gdLst>
                  <a:gd name="T0" fmla="*/ 64 w 642"/>
                  <a:gd name="T1" fmla="*/ 337 h 440"/>
                  <a:gd name="T2" fmla="*/ 39 w 642"/>
                  <a:gd name="T3" fmla="*/ 328 h 440"/>
                  <a:gd name="T4" fmla="*/ 28 w 642"/>
                  <a:gd name="T5" fmla="*/ 326 h 440"/>
                  <a:gd name="T6" fmla="*/ 12 w 642"/>
                  <a:gd name="T7" fmla="*/ 321 h 440"/>
                  <a:gd name="T8" fmla="*/ 0 w 642"/>
                  <a:gd name="T9" fmla="*/ 321 h 440"/>
                  <a:gd name="T10" fmla="*/ 18 w 642"/>
                  <a:gd name="T11" fmla="*/ 337 h 440"/>
                  <a:gd name="T12" fmla="*/ 21 w 642"/>
                  <a:gd name="T13" fmla="*/ 349 h 440"/>
                  <a:gd name="T14" fmla="*/ 87 w 642"/>
                  <a:gd name="T15" fmla="*/ 407 h 440"/>
                  <a:gd name="T16" fmla="*/ 125 w 642"/>
                  <a:gd name="T17" fmla="*/ 437 h 440"/>
                  <a:gd name="T18" fmla="*/ 141 w 642"/>
                  <a:gd name="T19" fmla="*/ 440 h 440"/>
                  <a:gd name="T20" fmla="*/ 103 w 642"/>
                  <a:gd name="T21" fmla="*/ 408 h 440"/>
                  <a:gd name="T22" fmla="*/ 125 w 642"/>
                  <a:gd name="T23" fmla="*/ 412 h 440"/>
                  <a:gd name="T24" fmla="*/ 146 w 642"/>
                  <a:gd name="T25" fmla="*/ 417 h 440"/>
                  <a:gd name="T26" fmla="*/ 125 w 642"/>
                  <a:gd name="T27" fmla="*/ 408 h 440"/>
                  <a:gd name="T28" fmla="*/ 105 w 642"/>
                  <a:gd name="T29" fmla="*/ 391 h 440"/>
                  <a:gd name="T30" fmla="*/ 71 w 642"/>
                  <a:gd name="T31" fmla="*/ 355 h 440"/>
                  <a:gd name="T32" fmla="*/ 57 w 642"/>
                  <a:gd name="T33" fmla="*/ 340 h 440"/>
                  <a:gd name="T34" fmla="*/ 73 w 642"/>
                  <a:gd name="T35" fmla="*/ 340 h 440"/>
                  <a:gd name="T36" fmla="*/ 98 w 642"/>
                  <a:gd name="T37" fmla="*/ 342 h 440"/>
                  <a:gd name="T38" fmla="*/ 116 w 642"/>
                  <a:gd name="T39" fmla="*/ 350 h 440"/>
                  <a:gd name="T40" fmla="*/ 235 w 642"/>
                  <a:gd name="T41" fmla="*/ 340 h 440"/>
                  <a:gd name="T42" fmla="*/ 335 w 642"/>
                  <a:gd name="T43" fmla="*/ 338 h 440"/>
                  <a:gd name="T44" fmla="*/ 369 w 642"/>
                  <a:gd name="T45" fmla="*/ 331 h 440"/>
                  <a:gd name="T46" fmla="*/ 399 w 642"/>
                  <a:gd name="T47" fmla="*/ 327 h 440"/>
                  <a:gd name="T48" fmla="*/ 446 w 642"/>
                  <a:gd name="T49" fmla="*/ 322 h 440"/>
                  <a:gd name="T50" fmla="*/ 453 w 642"/>
                  <a:gd name="T51" fmla="*/ 318 h 440"/>
                  <a:gd name="T52" fmla="*/ 446 w 642"/>
                  <a:gd name="T53" fmla="*/ 315 h 440"/>
                  <a:gd name="T54" fmla="*/ 471 w 642"/>
                  <a:gd name="T55" fmla="*/ 314 h 440"/>
                  <a:gd name="T56" fmla="*/ 526 w 642"/>
                  <a:gd name="T57" fmla="*/ 304 h 440"/>
                  <a:gd name="T58" fmla="*/ 583 w 642"/>
                  <a:gd name="T59" fmla="*/ 303 h 440"/>
                  <a:gd name="T60" fmla="*/ 619 w 642"/>
                  <a:gd name="T61" fmla="*/ 295 h 440"/>
                  <a:gd name="T62" fmla="*/ 608 w 642"/>
                  <a:gd name="T63" fmla="*/ 223 h 440"/>
                  <a:gd name="T64" fmla="*/ 608 w 642"/>
                  <a:gd name="T65" fmla="*/ 216 h 440"/>
                  <a:gd name="T66" fmla="*/ 574 w 642"/>
                  <a:gd name="T67" fmla="*/ 197 h 440"/>
                  <a:gd name="T68" fmla="*/ 512 w 642"/>
                  <a:gd name="T69" fmla="*/ 179 h 440"/>
                  <a:gd name="T70" fmla="*/ 494 w 642"/>
                  <a:gd name="T71" fmla="*/ 174 h 440"/>
                  <a:gd name="T72" fmla="*/ 456 w 642"/>
                  <a:gd name="T73" fmla="*/ 154 h 440"/>
                  <a:gd name="T74" fmla="*/ 435 w 642"/>
                  <a:gd name="T75" fmla="*/ 157 h 440"/>
                  <a:gd name="T76" fmla="*/ 426 w 642"/>
                  <a:gd name="T77" fmla="*/ 166 h 440"/>
                  <a:gd name="T78" fmla="*/ 405 w 642"/>
                  <a:gd name="T79" fmla="*/ 165 h 440"/>
                  <a:gd name="T80" fmla="*/ 376 w 642"/>
                  <a:gd name="T81" fmla="*/ 167 h 440"/>
                  <a:gd name="T82" fmla="*/ 358 w 642"/>
                  <a:gd name="T83" fmla="*/ 153 h 440"/>
                  <a:gd name="T84" fmla="*/ 310 w 642"/>
                  <a:gd name="T85" fmla="*/ 100 h 440"/>
                  <a:gd name="T86" fmla="*/ 319 w 642"/>
                  <a:gd name="T87" fmla="*/ 88 h 440"/>
                  <a:gd name="T88" fmla="*/ 319 w 642"/>
                  <a:gd name="T89" fmla="*/ 70 h 440"/>
                  <a:gd name="T90" fmla="*/ 296 w 642"/>
                  <a:gd name="T91" fmla="*/ 34 h 440"/>
                  <a:gd name="T92" fmla="*/ 276 w 642"/>
                  <a:gd name="T93" fmla="*/ 27 h 440"/>
                  <a:gd name="T94" fmla="*/ 235 w 642"/>
                  <a:gd name="T95" fmla="*/ 39 h 440"/>
                  <a:gd name="T96" fmla="*/ 210 w 642"/>
                  <a:gd name="T97" fmla="*/ 35 h 440"/>
                  <a:gd name="T98" fmla="*/ 191 w 642"/>
                  <a:gd name="T99" fmla="*/ 31 h 440"/>
                  <a:gd name="T100" fmla="*/ 135 w 642"/>
                  <a:gd name="T101" fmla="*/ 0 h 440"/>
                  <a:gd name="T102" fmla="*/ 182 w 642"/>
                  <a:gd name="T103" fmla="*/ 243 h 440"/>
                  <a:gd name="T104" fmla="*/ 171 w 642"/>
                  <a:gd name="T105" fmla="*/ 247 h 440"/>
                  <a:gd name="T106" fmla="*/ 166 w 642"/>
                  <a:gd name="T107" fmla="*/ 254 h 440"/>
                  <a:gd name="T108" fmla="*/ 119 w 642"/>
                  <a:gd name="T109" fmla="*/ 281 h 440"/>
                  <a:gd name="T110" fmla="*/ 110 w 642"/>
                  <a:gd name="T111" fmla="*/ 289 h 440"/>
                  <a:gd name="T112" fmla="*/ 80 w 642"/>
                  <a:gd name="T113" fmla="*/ 33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2" h="440">
                    <a:moveTo>
                      <a:pt x="80" y="333"/>
                    </a:moveTo>
                    <a:lnTo>
                      <a:pt x="64" y="337"/>
                    </a:lnTo>
                    <a:lnTo>
                      <a:pt x="64" y="337"/>
                    </a:lnTo>
                    <a:lnTo>
                      <a:pt x="57" y="332"/>
                    </a:lnTo>
                    <a:lnTo>
                      <a:pt x="48" y="330"/>
                    </a:lnTo>
                    <a:lnTo>
                      <a:pt x="39" y="328"/>
                    </a:lnTo>
                    <a:lnTo>
                      <a:pt x="30" y="330"/>
                    </a:lnTo>
                    <a:lnTo>
                      <a:pt x="30" y="330"/>
                    </a:lnTo>
                    <a:lnTo>
                      <a:pt x="28" y="326"/>
                    </a:lnTo>
                    <a:lnTo>
                      <a:pt x="23" y="324"/>
                    </a:lnTo>
                    <a:lnTo>
                      <a:pt x="23" y="324"/>
                    </a:lnTo>
                    <a:lnTo>
                      <a:pt x="12" y="321"/>
                    </a:lnTo>
                    <a:lnTo>
                      <a:pt x="0" y="320"/>
                    </a:lnTo>
                    <a:lnTo>
                      <a:pt x="0" y="321"/>
                    </a:lnTo>
                    <a:lnTo>
                      <a:pt x="0" y="321"/>
                    </a:lnTo>
                    <a:lnTo>
                      <a:pt x="9" y="327"/>
                    </a:lnTo>
                    <a:lnTo>
                      <a:pt x="21" y="332"/>
                    </a:lnTo>
                    <a:lnTo>
                      <a:pt x="18" y="337"/>
                    </a:lnTo>
                    <a:lnTo>
                      <a:pt x="18" y="348"/>
                    </a:lnTo>
                    <a:lnTo>
                      <a:pt x="21" y="349"/>
                    </a:lnTo>
                    <a:lnTo>
                      <a:pt x="21" y="349"/>
                    </a:lnTo>
                    <a:lnTo>
                      <a:pt x="53" y="377"/>
                    </a:lnTo>
                    <a:lnTo>
                      <a:pt x="87" y="407"/>
                    </a:lnTo>
                    <a:lnTo>
                      <a:pt x="87" y="407"/>
                    </a:lnTo>
                    <a:lnTo>
                      <a:pt x="105" y="423"/>
                    </a:lnTo>
                    <a:lnTo>
                      <a:pt x="116" y="430"/>
                    </a:lnTo>
                    <a:lnTo>
                      <a:pt x="125" y="437"/>
                    </a:lnTo>
                    <a:lnTo>
                      <a:pt x="125" y="437"/>
                    </a:lnTo>
                    <a:lnTo>
                      <a:pt x="135" y="438"/>
                    </a:lnTo>
                    <a:lnTo>
                      <a:pt x="141" y="440"/>
                    </a:lnTo>
                    <a:lnTo>
                      <a:pt x="144" y="438"/>
                    </a:lnTo>
                    <a:lnTo>
                      <a:pt x="144" y="438"/>
                    </a:lnTo>
                    <a:lnTo>
                      <a:pt x="103" y="408"/>
                    </a:lnTo>
                    <a:lnTo>
                      <a:pt x="107" y="407"/>
                    </a:lnTo>
                    <a:lnTo>
                      <a:pt x="107" y="407"/>
                    </a:lnTo>
                    <a:lnTo>
                      <a:pt x="125" y="412"/>
                    </a:lnTo>
                    <a:lnTo>
                      <a:pt x="141" y="418"/>
                    </a:lnTo>
                    <a:lnTo>
                      <a:pt x="146" y="417"/>
                    </a:lnTo>
                    <a:lnTo>
                      <a:pt x="146" y="417"/>
                    </a:lnTo>
                    <a:lnTo>
                      <a:pt x="139" y="413"/>
                    </a:lnTo>
                    <a:lnTo>
                      <a:pt x="132" y="411"/>
                    </a:lnTo>
                    <a:lnTo>
                      <a:pt x="125" y="408"/>
                    </a:lnTo>
                    <a:lnTo>
                      <a:pt x="121" y="405"/>
                    </a:lnTo>
                    <a:lnTo>
                      <a:pt x="121" y="405"/>
                    </a:lnTo>
                    <a:lnTo>
                      <a:pt x="105" y="391"/>
                    </a:lnTo>
                    <a:lnTo>
                      <a:pt x="89" y="371"/>
                    </a:lnTo>
                    <a:lnTo>
                      <a:pt x="80" y="363"/>
                    </a:lnTo>
                    <a:lnTo>
                      <a:pt x="71" y="355"/>
                    </a:lnTo>
                    <a:lnTo>
                      <a:pt x="62" y="349"/>
                    </a:lnTo>
                    <a:lnTo>
                      <a:pt x="50" y="344"/>
                    </a:lnTo>
                    <a:lnTo>
                      <a:pt x="57" y="340"/>
                    </a:lnTo>
                    <a:lnTo>
                      <a:pt x="66" y="340"/>
                    </a:lnTo>
                    <a:lnTo>
                      <a:pt x="66" y="340"/>
                    </a:lnTo>
                    <a:lnTo>
                      <a:pt x="73" y="340"/>
                    </a:lnTo>
                    <a:lnTo>
                      <a:pt x="80" y="343"/>
                    </a:lnTo>
                    <a:lnTo>
                      <a:pt x="87" y="348"/>
                    </a:lnTo>
                    <a:lnTo>
                      <a:pt x="98" y="342"/>
                    </a:lnTo>
                    <a:lnTo>
                      <a:pt x="98" y="342"/>
                    </a:lnTo>
                    <a:lnTo>
                      <a:pt x="110" y="348"/>
                    </a:lnTo>
                    <a:lnTo>
                      <a:pt x="116" y="350"/>
                    </a:lnTo>
                    <a:lnTo>
                      <a:pt x="123" y="351"/>
                    </a:lnTo>
                    <a:lnTo>
                      <a:pt x="130" y="346"/>
                    </a:lnTo>
                    <a:lnTo>
                      <a:pt x="235" y="340"/>
                    </a:lnTo>
                    <a:lnTo>
                      <a:pt x="239" y="338"/>
                    </a:lnTo>
                    <a:lnTo>
                      <a:pt x="335" y="338"/>
                    </a:lnTo>
                    <a:lnTo>
                      <a:pt x="335" y="338"/>
                    </a:lnTo>
                    <a:lnTo>
                      <a:pt x="346" y="337"/>
                    </a:lnTo>
                    <a:lnTo>
                      <a:pt x="358" y="334"/>
                    </a:lnTo>
                    <a:lnTo>
                      <a:pt x="369" y="331"/>
                    </a:lnTo>
                    <a:lnTo>
                      <a:pt x="380" y="328"/>
                    </a:lnTo>
                    <a:lnTo>
                      <a:pt x="380" y="328"/>
                    </a:lnTo>
                    <a:lnTo>
                      <a:pt x="399" y="327"/>
                    </a:lnTo>
                    <a:lnTo>
                      <a:pt x="419" y="327"/>
                    </a:lnTo>
                    <a:lnTo>
                      <a:pt x="437" y="325"/>
                    </a:lnTo>
                    <a:lnTo>
                      <a:pt x="446" y="322"/>
                    </a:lnTo>
                    <a:lnTo>
                      <a:pt x="453" y="320"/>
                    </a:lnTo>
                    <a:lnTo>
                      <a:pt x="453" y="320"/>
                    </a:lnTo>
                    <a:lnTo>
                      <a:pt x="453" y="318"/>
                    </a:lnTo>
                    <a:lnTo>
                      <a:pt x="453" y="316"/>
                    </a:lnTo>
                    <a:lnTo>
                      <a:pt x="446" y="316"/>
                    </a:lnTo>
                    <a:lnTo>
                      <a:pt x="446" y="315"/>
                    </a:lnTo>
                    <a:lnTo>
                      <a:pt x="453" y="313"/>
                    </a:lnTo>
                    <a:lnTo>
                      <a:pt x="471" y="314"/>
                    </a:lnTo>
                    <a:lnTo>
                      <a:pt x="471" y="314"/>
                    </a:lnTo>
                    <a:lnTo>
                      <a:pt x="499" y="308"/>
                    </a:lnTo>
                    <a:lnTo>
                      <a:pt x="512" y="306"/>
                    </a:lnTo>
                    <a:lnTo>
                      <a:pt x="526" y="304"/>
                    </a:lnTo>
                    <a:lnTo>
                      <a:pt x="540" y="309"/>
                    </a:lnTo>
                    <a:lnTo>
                      <a:pt x="540" y="309"/>
                    </a:lnTo>
                    <a:lnTo>
                      <a:pt x="583" y="303"/>
                    </a:lnTo>
                    <a:lnTo>
                      <a:pt x="608" y="298"/>
                    </a:lnTo>
                    <a:lnTo>
                      <a:pt x="617" y="296"/>
                    </a:lnTo>
                    <a:lnTo>
                      <a:pt x="619" y="295"/>
                    </a:lnTo>
                    <a:lnTo>
                      <a:pt x="628" y="296"/>
                    </a:lnTo>
                    <a:lnTo>
                      <a:pt x="642" y="293"/>
                    </a:lnTo>
                    <a:lnTo>
                      <a:pt x="608" y="223"/>
                    </a:lnTo>
                    <a:lnTo>
                      <a:pt x="613" y="222"/>
                    </a:lnTo>
                    <a:lnTo>
                      <a:pt x="613" y="222"/>
                    </a:lnTo>
                    <a:lnTo>
                      <a:pt x="608" y="216"/>
                    </a:lnTo>
                    <a:lnTo>
                      <a:pt x="601" y="210"/>
                    </a:lnTo>
                    <a:lnTo>
                      <a:pt x="588" y="204"/>
                    </a:lnTo>
                    <a:lnTo>
                      <a:pt x="574" y="197"/>
                    </a:lnTo>
                    <a:lnTo>
                      <a:pt x="542" y="185"/>
                    </a:lnTo>
                    <a:lnTo>
                      <a:pt x="522" y="177"/>
                    </a:lnTo>
                    <a:lnTo>
                      <a:pt x="512" y="179"/>
                    </a:lnTo>
                    <a:lnTo>
                      <a:pt x="512" y="179"/>
                    </a:lnTo>
                    <a:lnTo>
                      <a:pt x="503" y="177"/>
                    </a:lnTo>
                    <a:lnTo>
                      <a:pt x="494" y="174"/>
                    </a:lnTo>
                    <a:lnTo>
                      <a:pt x="476" y="166"/>
                    </a:lnTo>
                    <a:lnTo>
                      <a:pt x="462" y="157"/>
                    </a:lnTo>
                    <a:lnTo>
                      <a:pt x="456" y="154"/>
                    </a:lnTo>
                    <a:lnTo>
                      <a:pt x="451" y="153"/>
                    </a:lnTo>
                    <a:lnTo>
                      <a:pt x="437" y="156"/>
                    </a:lnTo>
                    <a:lnTo>
                      <a:pt x="435" y="157"/>
                    </a:lnTo>
                    <a:lnTo>
                      <a:pt x="437" y="161"/>
                    </a:lnTo>
                    <a:lnTo>
                      <a:pt x="433" y="166"/>
                    </a:lnTo>
                    <a:lnTo>
                      <a:pt x="426" y="166"/>
                    </a:lnTo>
                    <a:lnTo>
                      <a:pt x="419" y="163"/>
                    </a:lnTo>
                    <a:lnTo>
                      <a:pt x="419" y="163"/>
                    </a:lnTo>
                    <a:lnTo>
                      <a:pt x="405" y="165"/>
                    </a:lnTo>
                    <a:lnTo>
                      <a:pt x="394" y="168"/>
                    </a:lnTo>
                    <a:lnTo>
                      <a:pt x="376" y="167"/>
                    </a:lnTo>
                    <a:lnTo>
                      <a:pt x="376" y="167"/>
                    </a:lnTo>
                    <a:lnTo>
                      <a:pt x="374" y="163"/>
                    </a:lnTo>
                    <a:lnTo>
                      <a:pt x="369" y="160"/>
                    </a:lnTo>
                    <a:lnTo>
                      <a:pt x="358" y="153"/>
                    </a:lnTo>
                    <a:lnTo>
                      <a:pt x="344" y="145"/>
                    </a:lnTo>
                    <a:lnTo>
                      <a:pt x="333" y="141"/>
                    </a:lnTo>
                    <a:lnTo>
                      <a:pt x="310" y="100"/>
                    </a:lnTo>
                    <a:lnTo>
                      <a:pt x="310" y="100"/>
                    </a:lnTo>
                    <a:lnTo>
                      <a:pt x="317" y="92"/>
                    </a:lnTo>
                    <a:lnTo>
                      <a:pt x="319" y="88"/>
                    </a:lnTo>
                    <a:lnTo>
                      <a:pt x="319" y="83"/>
                    </a:lnTo>
                    <a:lnTo>
                      <a:pt x="319" y="83"/>
                    </a:lnTo>
                    <a:lnTo>
                      <a:pt x="319" y="70"/>
                    </a:lnTo>
                    <a:lnTo>
                      <a:pt x="312" y="55"/>
                    </a:lnTo>
                    <a:lnTo>
                      <a:pt x="303" y="40"/>
                    </a:lnTo>
                    <a:lnTo>
                      <a:pt x="296" y="34"/>
                    </a:lnTo>
                    <a:lnTo>
                      <a:pt x="289" y="30"/>
                    </a:lnTo>
                    <a:lnTo>
                      <a:pt x="289" y="30"/>
                    </a:lnTo>
                    <a:lnTo>
                      <a:pt x="276" y="27"/>
                    </a:lnTo>
                    <a:lnTo>
                      <a:pt x="269" y="26"/>
                    </a:lnTo>
                    <a:lnTo>
                      <a:pt x="262" y="27"/>
                    </a:lnTo>
                    <a:lnTo>
                      <a:pt x="235" y="39"/>
                    </a:lnTo>
                    <a:lnTo>
                      <a:pt x="223" y="40"/>
                    </a:lnTo>
                    <a:lnTo>
                      <a:pt x="214" y="38"/>
                    </a:lnTo>
                    <a:lnTo>
                      <a:pt x="210" y="35"/>
                    </a:lnTo>
                    <a:lnTo>
                      <a:pt x="210" y="35"/>
                    </a:lnTo>
                    <a:lnTo>
                      <a:pt x="201" y="34"/>
                    </a:lnTo>
                    <a:lnTo>
                      <a:pt x="191" y="31"/>
                    </a:lnTo>
                    <a:lnTo>
                      <a:pt x="169" y="21"/>
                    </a:lnTo>
                    <a:lnTo>
                      <a:pt x="148" y="9"/>
                    </a:lnTo>
                    <a:lnTo>
                      <a:pt x="135" y="0"/>
                    </a:lnTo>
                    <a:lnTo>
                      <a:pt x="98" y="3"/>
                    </a:lnTo>
                    <a:lnTo>
                      <a:pt x="187" y="240"/>
                    </a:lnTo>
                    <a:lnTo>
                      <a:pt x="182" y="243"/>
                    </a:lnTo>
                    <a:lnTo>
                      <a:pt x="182" y="243"/>
                    </a:lnTo>
                    <a:lnTo>
                      <a:pt x="176" y="245"/>
                    </a:lnTo>
                    <a:lnTo>
                      <a:pt x="171" y="247"/>
                    </a:lnTo>
                    <a:lnTo>
                      <a:pt x="166" y="251"/>
                    </a:lnTo>
                    <a:lnTo>
                      <a:pt x="166" y="254"/>
                    </a:lnTo>
                    <a:lnTo>
                      <a:pt x="166" y="254"/>
                    </a:lnTo>
                    <a:lnTo>
                      <a:pt x="144" y="260"/>
                    </a:lnTo>
                    <a:lnTo>
                      <a:pt x="121" y="266"/>
                    </a:lnTo>
                    <a:lnTo>
                      <a:pt x="119" y="281"/>
                    </a:lnTo>
                    <a:lnTo>
                      <a:pt x="119" y="281"/>
                    </a:lnTo>
                    <a:lnTo>
                      <a:pt x="114" y="283"/>
                    </a:lnTo>
                    <a:lnTo>
                      <a:pt x="110" y="289"/>
                    </a:lnTo>
                    <a:lnTo>
                      <a:pt x="98" y="304"/>
                    </a:lnTo>
                    <a:lnTo>
                      <a:pt x="80" y="333"/>
                    </a:lnTo>
                    <a:lnTo>
                      <a:pt x="80" y="333"/>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73"/>
              <p:cNvSpPr>
                <a:spLocks/>
              </p:cNvSpPr>
              <p:nvPr/>
            </p:nvSpPr>
            <p:spPr bwMode="auto">
              <a:xfrm rot="16200000">
                <a:off x="7139030" y="1440840"/>
                <a:ext cx="588259" cy="900394"/>
              </a:xfrm>
              <a:custGeom>
                <a:avLst/>
                <a:gdLst>
                  <a:gd name="T0" fmla="*/ 93 w 419"/>
                  <a:gd name="T1" fmla="*/ 288 h 341"/>
                  <a:gd name="T2" fmla="*/ 98 w 419"/>
                  <a:gd name="T3" fmla="*/ 290 h 341"/>
                  <a:gd name="T4" fmla="*/ 116 w 419"/>
                  <a:gd name="T5" fmla="*/ 296 h 341"/>
                  <a:gd name="T6" fmla="*/ 116 w 419"/>
                  <a:gd name="T7" fmla="*/ 302 h 341"/>
                  <a:gd name="T8" fmla="*/ 134 w 419"/>
                  <a:gd name="T9" fmla="*/ 321 h 341"/>
                  <a:gd name="T10" fmla="*/ 148 w 419"/>
                  <a:gd name="T11" fmla="*/ 324 h 341"/>
                  <a:gd name="T12" fmla="*/ 171 w 419"/>
                  <a:gd name="T13" fmla="*/ 335 h 341"/>
                  <a:gd name="T14" fmla="*/ 180 w 419"/>
                  <a:gd name="T15" fmla="*/ 341 h 341"/>
                  <a:gd name="T16" fmla="*/ 191 w 419"/>
                  <a:gd name="T17" fmla="*/ 334 h 341"/>
                  <a:gd name="T18" fmla="*/ 200 w 419"/>
                  <a:gd name="T19" fmla="*/ 326 h 341"/>
                  <a:gd name="T20" fmla="*/ 207 w 419"/>
                  <a:gd name="T21" fmla="*/ 318 h 341"/>
                  <a:gd name="T22" fmla="*/ 225 w 419"/>
                  <a:gd name="T23" fmla="*/ 316 h 341"/>
                  <a:gd name="T24" fmla="*/ 225 w 419"/>
                  <a:gd name="T25" fmla="*/ 309 h 341"/>
                  <a:gd name="T26" fmla="*/ 253 w 419"/>
                  <a:gd name="T27" fmla="*/ 307 h 341"/>
                  <a:gd name="T28" fmla="*/ 273 w 419"/>
                  <a:gd name="T29" fmla="*/ 309 h 341"/>
                  <a:gd name="T30" fmla="*/ 285 w 419"/>
                  <a:gd name="T31" fmla="*/ 304 h 341"/>
                  <a:gd name="T32" fmla="*/ 301 w 419"/>
                  <a:gd name="T33" fmla="*/ 314 h 341"/>
                  <a:gd name="T34" fmla="*/ 321 w 419"/>
                  <a:gd name="T35" fmla="*/ 315 h 341"/>
                  <a:gd name="T36" fmla="*/ 342 w 419"/>
                  <a:gd name="T37" fmla="*/ 319 h 341"/>
                  <a:gd name="T38" fmla="*/ 351 w 419"/>
                  <a:gd name="T39" fmla="*/ 318 h 341"/>
                  <a:gd name="T40" fmla="*/ 353 w 419"/>
                  <a:gd name="T41" fmla="*/ 303 h 341"/>
                  <a:gd name="T42" fmla="*/ 398 w 419"/>
                  <a:gd name="T43" fmla="*/ 291 h 341"/>
                  <a:gd name="T44" fmla="*/ 398 w 419"/>
                  <a:gd name="T45" fmla="*/ 288 h 341"/>
                  <a:gd name="T46" fmla="*/ 408 w 419"/>
                  <a:gd name="T47" fmla="*/ 282 h 341"/>
                  <a:gd name="T48" fmla="*/ 419 w 419"/>
                  <a:gd name="T49" fmla="*/ 277 h 341"/>
                  <a:gd name="T50" fmla="*/ 367 w 419"/>
                  <a:gd name="T51" fmla="*/ 37 h 341"/>
                  <a:gd name="T52" fmla="*/ 355 w 419"/>
                  <a:gd name="T53" fmla="*/ 29 h 341"/>
                  <a:gd name="T54" fmla="*/ 346 w 419"/>
                  <a:gd name="T55" fmla="*/ 17 h 341"/>
                  <a:gd name="T56" fmla="*/ 330 w 419"/>
                  <a:gd name="T57" fmla="*/ 15 h 341"/>
                  <a:gd name="T58" fmla="*/ 310 w 419"/>
                  <a:gd name="T59" fmla="*/ 0 h 341"/>
                  <a:gd name="T60" fmla="*/ 0 w 419"/>
                  <a:gd name="T61" fmla="*/ 28 h 341"/>
                  <a:gd name="T62" fmla="*/ 71 w 419"/>
                  <a:gd name="T63" fmla="*/ 223 h 341"/>
                  <a:gd name="T64" fmla="*/ 93 w 419"/>
                  <a:gd name="T65" fmla="*/ 288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9" h="341">
                    <a:moveTo>
                      <a:pt x="93" y="288"/>
                    </a:moveTo>
                    <a:lnTo>
                      <a:pt x="93" y="288"/>
                    </a:lnTo>
                    <a:lnTo>
                      <a:pt x="96" y="289"/>
                    </a:lnTo>
                    <a:lnTo>
                      <a:pt x="98" y="290"/>
                    </a:lnTo>
                    <a:lnTo>
                      <a:pt x="107" y="291"/>
                    </a:lnTo>
                    <a:lnTo>
                      <a:pt x="116" y="296"/>
                    </a:lnTo>
                    <a:lnTo>
                      <a:pt x="116" y="296"/>
                    </a:lnTo>
                    <a:lnTo>
                      <a:pt x="116" y="302"/>
                    </a:lnTo>
                    <a:lnTo>
                      <a:pt x="116" y="307"/>
                    </a:lnTo>
                    <a:lnTo>
                      <a:pt x="134" y="321"/>
                    </a:lnTo>
                    <a:lnTo>
                      <a:pt x="148" y="324"/>
                    </a:lnTo>
                    <a:lnTo>
                      <a:pt x="148" y="324"/>
                    </a:lnTo>
                    <a:lnTo>
                      <a:pt x="164" y="331"/>
                    </a:lnTo>
                    <a:lnTo>
                      <a:pt x="171" y="335"/>
                    </a:lnTo>
                    <a:lnTo>
                      <a:pt x="175" y="341"/>
                    </a:lnTo>
                    <a:lnTo>
                      <a:pt x="180" y="341"/>
                    </a:lnTo>
                    <a:lnTo>
                      <a:pt x="180" y="341"/>
                    </a:lnTo>
                    <a:lnTo>
                      <a:pt x="191" y="334"/>
                    </a:lnTo>
                    <a:lnTo>
                      <a:pt x="196" y="330"/>
                    </a:lnTo>
                    <a:lnTo>
                      <a:pt x="200" y="326"/>
                    </a:lnTo>
                    <a:lnTo>
                      <a:pt x="205" y="325"/>
                    </a:lnTo>
                    <a:lnTo>
                      <a:pt x="207" y="318"/>
                    </a:lnTo>
                    <a:lnTo>
                      <a:pt x="225" y="316"/>
                    </a:lnTo>
                    <a:lnTo>
                      <a:pt x="225" y="316"/>
                    </a:lnTo>
                    <a:lnTo>
                      <a:pt x="225" y="312"/>
                    </a:lnTo>
                    <a:lnTo>
                      <a:pt x="225" y="309"/>
                    </a:lnTo>
                    <a:lnTo>
                      <a:pt x="228" y="308"/>
                    </a:lnTo>
                    <a:lnTo>
                      <a:pt x="253" y="307"/>
                    </a:lnTo>
                    <a:lnTo>
                      <a:pt x="257" y="310"/>
                    </a:lnTo>
                    <a:lnTo>
                      <a:pt x="273" y="309"/>
                    </a:lnTo>
                    <a:lnTo>
                      <a:pt x="280" y="304"/>
                    </a:lnTo>
                    <a:lnTo>
                      <a:pt x="285" y="304"/>
                    </a:lnTo>
                    <a:lnTo>
                      <a:pt x="285" y="304"/>
                    </a:lnTo>
                    <a:lnTo>
                      <a:pt x="301" y="314"/>
                    </a:lnTo>
                    <a:lnTo>
                      <a:pt x="301" y="314"/>
                    </a:lnTo>
                    <a:lnTo>
                      <a:pt x="321" y="315"/>
                    </a:lnTo>
                    <a:lnTo>
                      <a:pt x="332" y="316"/>
                    </a:lnTo>
                    <a:lnTo>
                      <a:pt x="342" y="319"/>
                    </a:lnTo>
                    <a:lnTo>
                      <a:pt x="344" y="322"/>
                    </a:lnTo>
                    <a:lnTo>
                      <a:pt x="351" y="318"/>
                    </a:lnTo>
                    <a:lnTo>
                      <a:pt x="353" y="303"/>
                    </a:lnTo>
                    <a:lnTo>
                      <a:pt x="353" y="303"/>
                    </a:lnTo>
                    <a:lnTo>
                      <a:pt x="376" y="297"/>
                    </a:lnTo>
                    <a:lnTo>
                      <a:pt x="398" y="291"/>
                    </a:lnTo>
                    <a:lnTo>
                      <a:pt x="398" y="291"/>
                    </a:lnTo>
                    <a:lnTo>
                      <a:pt x="398" y="288"/>
                    </a:lnTo>
                    <a:lnTo>
                      <a:pt x="403" y="284"/>
                    </a:lnTo>
                    <a:lnTo>
                      <a:pt x="408" y="282"/>
                    </a:lnTo>
                    <a:lnTo>
                      <a:pt x="414" y="280"/>
                    </a:lnTo>
                    <a:lnTo>
                      <a:pt x="419" y="277"/>
                    </a:lnTo>
                    <a:lnTo>
                      <a:pt x="330" y="40"/>
                    </a:lnTo>
                    <a:lnTo>
                      <a:pt x="367" y="37"/>
                    </a:lnTo>
                    <a:lnTo>
                      <a:pt x="367" y="37"/>
                    </a:lnTo>
                    <a:lnTo>
                      <a:pt x="355" y="29"/>
                    </a:lnTo>
                    <a:lnTo>
                      <a:pt x="351" y="26"/>
                    </a:lnTo>
                    <a:lnTo>
                      <a:pt x="346" y="17"/>
                    </a:lnTo>
                    <a:lnTo>
                      <a:pt x="330" y="15"/>
                    </a:lnTo>
                    <a:lnTo>
                      <a:pt x="330" y="15"/>
                    </a:lnTo>
                    <a:lnTo>
                      <a:pt x="319" y="8"/>
                    </a:lnTo>
                    <a:lnTo>
                      <a:pt x="310" y="0"/>
                    </a:lnTo>
                    <a:lnTo>
                      <a:pt x="0" y="28"/>
                    </a:lnTo>
                    <a:lnTo>
                      <a:pt x="0" y="28"/>
                    </a:lnTo>
                    <a:lnTo>
                      <a:pt x="48" y="157"/>
                    </a:lnTo>
                    <a:lnTo>
                      <a:pt x="71" y="223"/>
                    </a:lnTo>
                    <a:lnTo>
                      <a:pt x="93" y="288"/>
                    </a:lnTo>
                    <a:lnTo>
                      <a:pt x="93" y="288"/>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76"/>
              <p:cNvSpPr>
                <a:spLocks/>
              </p:cNvSpPr>
              <p:nvPr/>
            </p:nvSpPr>
            <p:spPr bwMode="auto">
              <a:xfrm rot="16200000">
                <a:off x="7389320" y="1870038"/>
                <a:ext cx="341162" cy="710281"/>
              </a:xfrm>
              <a:custGeom>
                <a:avLst/>
                <a:gdLst>
                  <a:gd name="T0" fmla="*/ 228 w 243"/>
                  <a:gd name="T1" fmla="*/ 153 h 269"/>
                  <a:gd name="T2" fmla="*/ 98 w 243"/>
                  <a:gd name="T3" fmla="*/ 10 h 269"/>
                  <a:gd name="T4" fmla="*/ 111 w 243"/>
                  <a:gd name="T5" fmla="*/ 16 h 269"/>
                  <a:gd name="T6" fmla="*/ 139 w 243"/>
                  <a:gd name="T7" fmla="*/ 32 h 269"/>
                  <a:gd name="T8" fmla="*/ 155 w 243"/>
                  <a:gd name="T9" fmla="*/ 37 h 269"/>
                  <a:gd name="T10" fmla="*/ 164 w 243"/>
                  <a:gd name="T11" fmla="*/ 47 h 269"/>
                  <a:gd name="T12" fmla="*/ 173 w 243"/>
                  <a:gd name="T13" fmla="*/ 63 h 269"/>
                  <a:gd name="T14" fmla="*/ 180 w 243"/>
                  <a:gd name="T15" fmla="*/ 90 h 269"/>
                  <a:gd name="T16" fmla="*/ 171 w 243"/>
                  <a:gd name="T17" fmla="*/ 100 h 269"/>
                  <a:gd name="T18" fmla="*/ 148 w 243"/>
                  <a:gd name="T19" fmla="*/ 110 h 269"/>
                  <a:gd name="T20" fmla="*/ 127 w 243"/>
                  <a:gd name="T21" fmla="*/ 118 h 269"/>
                  <a:gd name="T22" fmla="*/ 116 w 243"/>
                  <a:gd name="T23" fmla="*/ 134 h 269"/>
                  <a:gd name="T24" fmla="*/ 98 w 243"/>
                  <a:gd name="T25" fmla="*/ 149 h 269"/>
                  <a:gd name="T26" fmla="*/ 77 w 243"/>
                  <a:gd name="T27" fmla="*/ 150 h 269"/>
                  <a:gd name="T28" fmla="*/ 34 w 243"/>
                  <a:gd name="T29" fmla="*/ 139 h 269"/>
                  <a:gd name="T30" fmla="*/ 29 w 243"/>
                  <a:gd name="T31" fmla="*/ 156 h 269"/>
                  <a:gd name="T32" fmla="*/ 14 w 243"/>
                  <a:gd name="T33" fmla="*/ 163 h 269"/>
                  <a:gd name="T34" fmla="*/ 16 w 243"/>
                  <a:gd name="T35" fmla="*/ 165 h 269"/>
                  <a:gd name="T36" fmla="*/ 18 w 243"/>
                  <a:gd name="T37" fmla="*/ 180 h 269"/>
                  <a:gd name="T38" fmla="*/ 4 w 243"/>
                  <a:gd name="T39" fmla="*/ 200 h 269"/>
                  <a:gd name="T40" fmla="*/ 11 w 243"/>
                  <a:gd name="T41" fmla="*/ 202 h 269"/>
                  <a:gd name="T42" fmla="*/ 34 w 243"/>
                  <a:gd name="T43" fmla="*/ 189 h 269"/>
                  <a:gd name="T44" fmla="*/ 41 w 243"/>
                  <a:gd name="T45" fmla="*/ 189 h 269"/>
                  <a:gd name="T46" fmla="*/ 48 w 243"/>
                  <a:gd name="T47" fmla="*/ 193 h 269"/>
                  <a:gd name="T48" fmla="*/ 61 w 243"/>
                  <a:gd name="T49" fmla="*/ 185 h 269"/>
                  <a:gd name="T50" fmla="*/ 116 w 243"/>
                  <a:gd name="T51" fmla="*/ 177 h 269"/>
                  <a:gd name="T52" fmla="*/ 143 w 243"/>
                  <a:gd name="T53" fmla="*/ 177 h 269"/>
                  <a:gd name="T54" fmla="*/ 157 w 243"/>
                  <a:gd name="T55" fmla="*/ 175 h 269"/>
                  <a:gd name="T56" fmla="*/ 171 w 243"/>
                  <a:gd name="T57" fmla="*/ 179 h 269"/>
                  <a:gd name="T58" fmla="*/ 184 w 243"/>
                  <a:gd name="T59" fmla="*/ 186 h 269"/>
                  <a:gd name="T60" fmla="*/ 214 w 243"/>
                  <a:gd name="T61" fmla="*/ 194 h 269"/>
                  <a:gd name="T62" fmla="*/ 205 w 243"/>
                  <a:gd name="T63" fmla="*/ 204 h 269"/>
                  <a:gd name="T64" fmla="*/ 159 w 243"/>
                  <a:gd name="T65" fmla="*/ 188 h 269"/>
                  <a:gd name="T66" fmla="*/ 116 w 243"/>
                  <a:gd name="T67" fmla="*/ 199 h 269"/>
                  <a:gd name="T68" fmla="*/ 98 w 243"/>
                  <a:gd name="T69" fmla="*/ 192 h 269"/>
                  <a:gd name="T70" fmla="*/ 77 w 243"/>
                  <a:gd name="T71" fmla="*/ 199 h 269"/>
                  <a:gd name="T72" fmla="*/ 68 w 243"/>
                  <a:gd name="T73" fmla="*/ 200 h 269"/>
                  <a:gd name="T74" fmla="*/ 45 w 243"/>
                  <a:gd name="T75" fmla="*/ 204 h 269"/>
                  <a:gd name="T76" fmla="*/ 34 w 243"/>
                  <a:gd name="T77" fmla="*/ 214 h 269"/>
                  <a:gd name="T78" fmla="*/ 39 w 243"/>
                  <a:gd name="T79" fmla="*/ 224 h 269"/>
                  <a:gd name="T80" fmla="*/ 16 w 243"/>
                  <a:gd name="T81" fmla="*/ 228 h 269"/>
                  <a:gd name="T82" fmla="*/ 0 w 243"/>
                  <a:gd name="T83" fmla="*/ 237 h 269"/>
                  <a:gd name="T84" fmla="*/ 84 w 243"/>
                  <a:gd name="T85" fmla="*/ 269 h 269"/>
                  <a:gd name="T86" fmla="*/ 243 w 243"/>
                  <a:gd name="T87" fmla="*/ 20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3" h="269">
                    <a:moveTo>
                      <a:pt x="243" y="204"/>
                    </a:moveTo>
                    <a:lnTo>
                      <a:pt x="243" y="204"/>
                    </a:lnTo>
                    <a:lnTo>
                      <a:pt x="228" y="153"/>
                    </a:lnTo>
                    <a:lnTo>
                      <a:pt x="209" y="102"/>
                    </a:lnTo>
                    <a:lnTo>
                      <a:pt x="171" y="0"/>
                    </a:lnTo>
                    <a:lnTo>
                      <a:pt x="98" y="10"/>
                    </a:lnTo>
                    <a:lnTo>
                      <a:pt x="109" y="12"/>
                    </a:lnTo>
                    <a:lnTo>
                      <a:pt x="109" y="12"/>
                    </a:lnTo>
                    <a:lnTo>
                      <a:pt x="111" y="16"/>
                    </a:lnTo>
                    <a:lnTo>
                      <a:pt x="121" y="20"/>
                    </a:lnTo>
                    <a:lnTo>
                      <a:pt x="136" y="27"/>
                    </a:lnTo>
                    <a:lnTo>
                      <a:pt x="139" y="32"/>
                    </a:lnTo>
                    <a:lnTo>
                      <a:pt x="139" y="32"/>
                    </a:lnTo>
                    <a:lnTo>
                      <a:pt x="150" y="35"/>
                    </a:lnTo>
                    <a:lnTo>
                      <a:pt x="155" y="37"/>
                    </a:lnTo>
                    <a:lnTo>
                      <a:pt x="157" y="40"/>
                    </a:lnTo>
                    <a:lnTo>
                      <a:pt x="168" y="43"/>
                    </a:lnTo>
                    <a:lnTo>
                      <a:pt x="164" y="47"/>
                    </a:lnTo>
                    <a:lnTo>
                      <a:pt x="159" y="54"/>
                    </a:lnTo>
                    <a:lnTo>
                      <a:pt x="164" y="61"/>
                    </a:lnTo>
                    <a:lnTo>
                      <a:pt x="173" y="63"/>
                    </a:lnTo>
                    <a:lnTo>
                      <a:pt x="187" y="82"/>
                    </a:lnTo>
                    <a:lnTo>
                      <a:pt x="187" y="82"/>
                    </a:lnTo>
                    <a:lnTo>
                      <a:pt x="180" y="90"/>
                    </a:lnTo>
                    <a:lnTo>
                      <a:pt x="184" y="95"/>
                    </a:lnTo>
                    <a:lnTo>
                      <a:pt x="173" y="97"/>
                    </a:lnTo>
                    <a:lnTo>
                      <a:pt x="171" y="100"/>
                    </a:lnTo>
                    <a:lnTo>
                      <a:pt x="146" y="106"/>
                    </a:lnTo>
                    <a:lnTo>
                      <a:pt x="148" y="110"/>
                    </a:lnTo>
                    <a:lnTo>
                      <a:pt x="148" y="110"/>
                    </a:lnTo>
                    <a:lnTo>
                      <a:pt x="143" y="115"/>
                    </a:lnTo>
                    <a:lnTo>
                      <a:pt x="141" y="121"/>
                    </a:lnTo>
                    <a:lnTo>
                      <a:pt x="127" y="118"/>
                    </a:lnTo>
                    <a:lnTo>
                      <a:pt x="116" y="124"/>
                    </a:lnTo>
                    <a:lnTo>
                      <a:pt x="116" y="134"/>
                    </a:lnTo>
                    <a:lnTo>
                      <a:pt x="116" y="134"/>
                    </a:lnTo>
                    <a:lnTo>
                      <a:pt x="107" y="139"/>
                    </a:lnTo>
                    <a:lnTo>
                      <a:pt x="102" y="144"/>
                    </a:lnTo>
                    <a:lnTo>
                      <a:pt x="98" y="149"/>
                    </a:lnTo>
                    <a:lnTo>
                      <a:pt x="89" y="152"/>
                    </a:lnTo>
                    <a:lnTo>
                      <a:pt x="89" y="152"/>
                    </a:lnTo>
                    <a:lnTo>
                      <a:pt x="77" y="150"/>
                    </a:lnTo>
                    <a:lnTo>
                      <a:pt x="64" y="146"/>
                    </a:lnTo>
                    <a:lnTo>
                      <a:pt x="48" y="142"/>
                    </a:lnTo>
                    <a:lnTo>
                      <a:pt x="34" y="139"/>
                    </a:lnTo>
                    <a:lnTo>
                      <a:pt x="20" y="140"/>
                    </a:lnTo>
                    <a:lnTo>
                      <a:pt x="20" y="149"/>
                    </a:lnTo>
                    <a:lnTo>
                      <a:pt x="29" y="156"/>
                    </a:lnTo>
                    <a:lnTo>
                      <a:pt x="29" y="156"/>
                    </a:lnTo>
                    <a:lnTo>
                      <a:pt x="18" y="161"/>
                    </a:lnTo>
                    <a:lnTo>
                      <a:pt x="14" y="163"/>
                    </a:lnTo>
                    <a:lnTo>
                      <a:pt x="11" y="167"/>
                    </a:lnTo>
                    <a:lnTo>
                      <a:pt x="16" y="165"/>
                    </a:lnTo>
                    <a:lnTo>
                      <a:pt x="16" y="165"/>
                    </a:lnTo>
                    <a:lnTo>
                      <a:pt x="18" y="174"/>
                    </a:lnTo>
                    <a:lnTo>
                      <a:pt x="18" y="174"/>
                    </a:lnTo>
                    <a:lnTo>
                      <a:pt x="18" y="180"/>
                    </a:lnTo>
                    <a:lnTo>
                      <a:pt x="16" y="187"/>
                    </a:lnTo>
                    <a:lnTo>
                      <a:pt x="11" y="194"/>
                    </a:lnTo>
                    <a:lnTo>
                      <a:pt x="4" y="200"/>
                    </a:lnTo>
                    <a:lnTo>
                      <a:pt x="4" y="202"/>
                    </a:lnTo>
                    <a:lnTo>
                      <a:pt x="11" y="202"/>
                    </a:lnTo>
                    <a:lnTo>
                      <a:pt x="11" y="202"/>
                    </a:lnTo>
                    <a:lnTo>
                      <a:pt x="20" y="198"/>
                    </a:lnTo>
                    <a:lnTo>
                      <a:pt x="32" y="194"/>
                    </a:lnTo>
                    <a:lnTo>
                      <a:pt x="34" y="189"/>
                    </a:lnTo>
                    <a:lnTo>
                      <a:pt x="36" y="189"/>
                    </a:lnTo>
                    <a:lnTo>
                      <a:pt x="36" y="189"/>
                    </a:lnTo>
                    <a:lnTo>
                      <a:pt x="41" y="189"/>
                    </a:lnTo>
                    <a:lnTo>
                      <a:pt x="43" y="191"/>
                    </a:lnTo>
                    <a:lnTo>
                      <a:pt x="41" y="192"/>
                    </a:lnTo>
                    <a:lnTo>
                      <a:pt x="48" y="193"/>
                    </a:lnTo>
                    <a:lnTo>
                      <a:pt x="52" y="188"/>
                    </a:lnTo>
                    <a:lnTo>
                      <a:pt x="52" y="188"/>
                    </a:lnTo>
                    <a:lnTo>
                      <a:pt x="61" y="185"/>
                    </a:lnTo>
                    <a:lnTo>
                      <a:pt x="70" y="181"/>
                    </a:lnTo>
                    <a:lnTo>
                      <a:pt x="93" y="177"/>
                    </a:lnTo>
                    <a:lnTo>
                      <a:pt x="116" y="177"/>
                    </a:lnTo>
                    <a:lnTo>
                      <a:pt x="139" y="179"/>
                    </a:lnTo>
                    <a:lnTo>
                      <a:pt x="139" y="179"/>
                    </a:lnTo>
                    <a:lnTo>
                      <a:pt x="143" y="177"/>
                    </a:lnTo>
                    <a:lnTo>
                      <a:pt x="150" y="175"/>
                    </a:lnTo>
                    <a:lnTo>
                      <a:pt x="157" y="175"/>
                    </a:lnTo>
                    <a:lnTo>
                      <a:pt x="157" y="175"/>
                    </a:lnTo>
                    <a:lnTo>
                      <a:pt x="162" y="176"/>
                    </a:lnTo>
                    <a:lnTo>
                      <a:pt x="166" y="177"/>
                    </a:lnTo>
                    <a:lnTo>
                      <a:pt x="171" y="179"/>
                    </a:lnTo>
                    <a:lnTo>
                      <a:pt x="175" y="180"/>
                    </a:lnTo>
                    <a:lnTo>
                      <a:pt x="175" y="180"/>
                    </a:lnTo>
                    <a:lnTo>
                      <a:pt x="184" y="186"/>
                    </a:lnTo>
                    <a:lnTo>
                      <a:pt x="191" y="189"/>
                    </a:lnTo>
                    <a:lnTo>
                      <a:pt x="200" y="193"/>
                    </a:lnTo>
                    <a:lnTo>
                      <a:pt x="214" y="194"/>
                    </a:lnTo>
                    <a:lnTo>
                      <a:pt x="212" y="200"/>
                    </a:lnTo>
                    <a:lnTo>
                      <a:pt x="205" y="204"/>
                    </a:lnTo>
                    <a:lnTo>
                      <a:pt x="205" y="204"/>
                    </a:lnTo>
                    <a:lnTo>
                      <a:pt x="182" y="195"/>
                    </a:lnTo>
                    <a:lnTo>
                      <a:pt x="168" y="191"/>
                    </a:lnTo>
                    <a:lnTo>
                      <a:pt x="159" y="188"/>
                    </a:lnTo>
                    <a:lnTo>
                      <a:pt x="146" y="191"/>
                    </a:lnTo>
                    <a:lnTo>
                      <a:pt x="143" y="195"/>
                    </a:lnTo>
                    <a:lnTo>
                      <a:pt x="116" y="199"/>
                    </a:lnTo>
                    <a:lnTo>
                      <a:pt x="114" y="199"/>
                    </a:lnTo>
                    <a:lnTo>
                      <a:pt x="105" y="191"/>
                    </a:lnTo>
                    <a:lnTo>
                      <a:pt x="98" y="192"/>
                    </a:lnTo>
                    <a:lnTo>
                      <a:pt x="93" y="199"/>
                    </a:lnTo>
                    <a:lnTo>
                      <a:pt x="86" y="200"/>
                    </a:lnTo>
                    <a:lnTo>
                      <a:pt x="77" y="199"/>
                    </a:lnTo>
                    <a:lnTo>
                      <a:pt x="77" y="199"/>
                    </a:lnTo>
                    <a:lnTo>
                      <a:pt x="73" y="199"/>
                    </a:lnTo>
                    <a:lnTo>
                      <a:pt x="68" y="200"/>
                    </a:lnTo>
                    <a:lnTo>
                      <a:pt x="57" y="200"/>
                    </a:lnTo>
                    <a:lnTo>
                      <a:pt x="52" y="201"/>
                    </a:lnTo>
                    <a:lnTo>
                      <a:pt x="45" y="204"/>
                    </a:lnTo>
                    <a:lnTo>
                      <a:pt x="41" y="206"/>
                    </a:lnTo>
                    <a:lnTo>
                      <a:pt x="34" y="211"/>
                    </a:lnTo>
                    <a:lnTo>
                      <a:pt x="34" y="214"/>
                    </a:lnTo>
                    <a:lnTo>
                      <a:pt x="41" y="218"/>
                    </a:lnTo>
                    <a:lnTo>
                      <a:pt x="41" y="223"/>
                    </a:lnTo>
                    <a:lnTo>
                      <a:pt x="39" y="224"/>
                    </a:lnTo>
                    <a:lnTo>
                      <a:pt x="32" y="224"/>
                    </a:lnTo>
                    <a:lnTo>
                      <a:pt x="32" y="224"/>
                    </a:lnTo>
                    <a:lnTo>
                      <a:pt x="16" y="228"/>
                    </a:lnTo>
                    <a:lnTo>
                      <a:pt x="7" y="229"/>
                    </a:lnTo>
                    <a:lnTo>
                      <a:pt x="0" y="231"/>
                    </a:lnTo>
                    <a:lnTo>
                      <a:pt x="0" y="237"/>
                    </a:lnTo>
                    <a:lnTo>
                      <a:pt x="11" y="243"/>
                    </a:lnTo>
                    <a:lnTo>
                      <a:pt x="23" y="262"/>
                    </a:lnTo>
                    <a:lnTo>
                      <a:pt x="84" y="269"/>
                    </a:lnTo>
                    <a:lnTo>
                      <a:pt x="86" y="268"/>
                    </a:lnTo>
                    <a:lnTo>
                      <a:pt x="73" y="231"/>
                    </a:lnTo>
                    <a:lnTo>
                      <a:pt x="243" y="204"/>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77"/>
              <p:cNvSpPr>
                <a:spLocks/>
              </p:cNvSpPr>
              <p:nvPr/>
            </p:nvSpPr>
            <p:spPr bwMode="auto">
              <a:xfrm rot="16200000">
                <a:off x="7692425" y="2073295"/>
                <a:ext cx="270964" cy="168989"/>
              </a:xfrm>
              <a:custGeom>
                <a:avLst/>
                <a:gdLst>
                  <a:gd name="T0" fmla="*/ 13 w 193"/>
                  <a:gd name="T1" fmla="*/ 64 h 64"/>
                  <a:gd name="T2" fmla="*/ 13 w 193"/>
                  <a:gd name="T3" fmla="*/ 64 h 64"/>
                  <a:gd name="T4" fmla="*/ 29 w 193"/>
                  <a:gd name="T5" fmla="*/ 63 h 64"/>
                  <a:gd name="T6" fmla="*/ 41 w 193"/>
                  <a:gd name="T7" fmla="*/ 61 h 64"/>
                  <a:gd name="T8" fmla="*/ 48 w 193"/>
                  <a:gd name="T9" fmla="*/ 58 h 64"/>
                  <a:gd name="T10" fmla="*/ 54 w 193"/>
                  <a:gd name="T11" fmla="*/ 53 h 64"/>
                  <a:gd name="T12" fmla="*/ 68 w 193"/>
                  <a:gd name="T13" fmla="*/ 45 h 64"/>
                  <a:gd name="T14" fmla="*/ 73 w 193"/>
                  <a:gd name="T15" fmla="*/ 42 h 64"/>
                  <a:gd name="T16" fmla="*/ 82 w 193"/>
                  <a:gd name="T17" fmla="*/ 38 h 64"/>
                  <a:gd name="T18" fmla="*/ 82 w 193"/>
                  <a:gd name="T19" fmla="*/ 38 h 64"/>
                  <a:gd name="T20" fmla="*/ 104 w 193"/>
                  <a:gd name="T21" fmla="*/ 31 h 64"/>
                  <a:gd name="T22" fmla="*/ 116 w 193"/>
                  <a:gd name="T23" fmla="*/ 28 h 64"/>
                  <a:gd name="T24" fmla="*/ 127 w 193"/>
                  <a:gd name="T25" fmla="*/ 25 h 64"/>
                  <a:gd name="T26" fmla="*/ 127 w 193"/>
                  <a:gd name="T27" fmla="*/ 25 h 64"/>
                  <a:gd name="T28" fmla="*/ 143 w 193"/>
                  <a:gd name="T29" fmla="*/ 19 h 64"/>
                  <a:gd name="T30" fmla="*/ 150 w 193"/>
                  <a:gd name="T31" fmla="*/ 15 h 64"/>
                  <a:gd name="T32" fmla="*/ 159 w 193"/>
                  <a:gd name="T33" fmla="*/ 15 h 64"/>
                  <a:gd name="T34" fmla="*/ 159 w 193"/>
                  <a:gd name="T35" fmla="*/ 15 h 64"/>
                  <a:gd name="T36" fmla="*/ 168 w 193"/>
                  <a:gd name="T37" fmla="*/ 15 h 64"/>
                  <a:gd name="T38" fmla="*/ 177 w 193"/>
                  <a:gd name="T39" fmla="*/ 16 h 64"/>
                  <a:gd name="T40" fmla="*/ 193 w 193"/>
                  <a:gd name="T41" fmla="*/ 19 h 64"/>
                  <a:gd name="T42" fmla="*/ 193 w 193"/>
                  <a:gd name="T43" fmla="*/ 19 h 64"/>
                  <a:gd name="T44" fmla="*/ 193 w 193"/>
                  <a:gd name="T45" fmla="*/ 15 h 64"/>
                  <a:gd name="T46" fmla="*/ 193 w 193"/>
                  <a:gd name="T47" fmla="*/ 15 h 64"/>
                  <a:gd name="T48" fmla="*/ 193 w 193"/>
                  <a:gd name="T49" fmla="*/ 8 h 64"/>
                  <a:gd name="T50" fmla="*/ 184 w 193"/>
                  <a:gd name="T51" fmla="*/ 3 h 64"/>
                  <a:gd name="T52" fmla="*/ 175 w 193"/>
                  <a:gd name="T53" fmla="*/ 2 h 64"/>
                  <a:gd name="T54" fmla="*/ 173 w 193"/>
                  <a:gd name="T55" fmla="*/ 0 h 64"/>
                  <a:gd name="T56" fmla="*/ 170 w 193"/>
                  <a:gd name="T57" fmla="*/ 0 h 64"/>
                  <a:gd name="T58" fmla="*/ 0 w 193"/>
                  <a:gd name="T59" fmla="*/ 27 h 64"/>
                  <a:gd name="T60" fmla="*/ 13 w 193"/>
                  <a:gd name="T6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64">
                    <a:moveTo>
                      <a:pt x="13" y="64"/>
                    </a:moveTo>
                    <a:lnTo>
                      <a:pt x="13" y="64"/>
                    </a:lnTo>
                    <a:lnTo>
                      <a:pt x="29" y="63"/>
                    </a:lnTo>
                    <a:lnTo>
                      <a:pt x="41" y="61"/>
                    </a:lnTo>
                    <a:lnTo>
                      <a:pt x="48" y="58"/>
                    </a:lnTo>
                    <a:lnTo>
                      <a:pt x="54" y="53"/>
                    </a:lnTo>
                    <a:lnTo>
                      <a:pt x="68" y="45"/>
                    </a:lnTo>
                    <a:lnTo>
                      <a:pt x="73" y="42"/>
                    </a:lnTo>
                    <a:lnTo>
                      <a:pt x="82" y="38"/>
                    </a:lnTo>
                    <a:lnTo>
                      <a:pt x="82" y="38"/>
                    </a:lnTo>
                    <a:lnTo>
                      <a:pt x="104" y="31"/>
                    </a:lnTo>
                    <a:lnTo>
                      <a:pt x="116" y="28"/>
                    </a:lnTo>
                    <a:lnTo>
                      <a:pt x="127" y="25"/>
                    </a:lnTo>
                    <a:lnTo>
                      <a:pt x="127" y="25"/>
                    </a:lnTo>
                    <a:lnTo>
                      <a:pt x="143" y="19"/>
                    </a:lnTo>
                    <a:lnTo>
                      <a:pt x="150" y="15"/>
                    </a:lnTo>
                    <a:lnTo>
                      <a:pt x="159" y="15"/>
                    </a:lnTo>
                    <a:lnTo>
                      <a:pt x="159" y="15"/>
                    </a:lnTo>
                    <a:lnTo>
                      <a:pt x="168" y="15"/>
                    </a:lnTo>
                    <a:lnTo>
                      <a:pt x="177" y="16"/>
                    </a:lnTo>
                    <a:lnTo>
                      <a:pt x="193" y="19"/>
                    </a:lnTo>
                    <a:lnTo>
                      <a:pt x="193" y="19"/>
                    </a:lnTo>
                    <a:lnTo>
                      <a:pt x="193" y="15"/>
                    </a:lnTo>
                    <a:lnTo>
                      <a:pt x="193" y="15"/>
                    </a:lnTo>
                    <a:lnTo>
                      <a:pt x="193" y="8"/>
                    </a:lnTo>
                    <a:lnTo>
                      <a:pt x="184" y="3"/>
                    </a:lnTo>
                    <a:lnTo>
                      <a:pt x="175" y="2"/>
                    </a:lnTo>
                    <a:lnTo>
                      <a:pt x="173" y="0"/>
                    </a:lnTo>
                    <a:lnTo>
                      <a:pt x="170" y="0"/>
                    </a:lnTo>
                    <a:lnTo>
                      <a:pt x="0" y="27"/>
                    </a:lnTo>
                    <a:lnTo>
                      <a:pt x="13" y="64"/>
                    </a:lnTo>
                    <a:close/>
                  </a:path>
                </a:pathLst>
              </a:custGeom>
              <a:gradFill flip="none" rotWithShape="1">
                <a:gsLst>
                  <a:gs pos="0">
                    <a:srgbClr val="68044B">
                      <a:shade val="30000"/>
                      <a:satMod val="115000"/>
                    </a:srgbClr>
                  </a:gs>
                  <a:gs pos="50000">
                    <a:srgbClr val="68044B">
                      <a:shade val="67500"/>
                      <a:satMod val="115000"/>
                    </a:srgbClr>
                  </a:gs>
                  <a:gs pos="100000">
                    <a:srgbClr val="68044B">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78"/>
              <p:cNvSpPr>
                <a:spLocks/>
              </p:cNvSpPr>
              <p:nvPr/>
            </p:nvSpPr>
            <p:spPr bwMode="auto">
              <a:xfrm rot="16200000">
                <a:off x="7648561" y="1836663"/>
                <a:ext cx="480154" cy="211236"/>
              </a:xfrm>
              <a:custGeom>
                <a:avLst/>
                <a:gdLst>
                  <a:gd name="T0" fmla="*/ 114 w 342"/>
                  <a:gd name="T1" fmla="*/ 4 h 80"/>
                  <a:gd name="T2" fmla="*/ 89 w 342"/>
                  <a:gd name="T3" fmla="*/ 0 h 80"/>
                  <a:gd name="T4" fmla="*/ 85 w 342"/>
                  <a:gd name="T5" fmla="*/ 3 h 80"/>
                  <a:gd name="T6" fmla="*/ 71 w 342"/>
                  <a:gd name="T7" fmla="*/ 5 h 80"/>
                  <a:gd name="T8" fmla="*/ 53 w 342"/>
                  <a:gd name="T9" fmla="*/ 15 h 80"/>
                  <a:gd name="T10" fmla="*/ 39 w 342"/>
                  <a:gd name="T11" fmla="*/ 34 h 80"/>
                  <a:gd name="T12" fmla="*/ 7 w 342"/>
                  <a:gd name="T13" fmla="*/ 46 h 80"/>
                  <a:gd name="T14" fmla="*/ 0 w 342"/>
                  <a:gd name="T15" fmla="*/ 48 h 80"/>
                  <a:gd name="T16" fmla="*/ 130 w 342"/>
                  <a:gd name="T17" fmla="*/ 80 h 80"/>
                  <a:gd name="T18" fmla="*/ 187 w 342"/>
                  <a:gd name="T19" fmla="*/ 79 h 80"/>
                  <a:gd name="T20" fmla="*/ 228 w 342"/>
                  <a:gd name="T21" fmla="*/ 74 h 80"/>
                  <a:gd name="T22" fmla="*/ 235 w 342"/>
                  <a:gd name="T23" fmla="*/ 72 h 80"/>
                  <a:gd name="T24" fmla="*/ 230 w 342"/>
                  <a:gd name="T25" fmla="*/ 64 h 80"/>
                  <a:gd name="T26" fmla="*/ 226 w 342"/>
                  <a:gd name="T27" fmla="*/ 61 h 80"/>
                  <a:gd name="T28" fmla="*/ 233 w 342"/>
                  <a:gd name="T29" fmla="*/ 58 h 80"/>
                  <a:gd name="T30" fmla="*/ 230 w 342"/>
                  <a:gd name="T31" fmla="*/ 54 h 80"/>
                  <a:gd name="T32" fmla="*/ 235 w 342"/>
                  <a:gd name="T33" fmla="*/ 54 h 80"/>
                  <a:gd name="T34" fmla="*/ 253 w 342"/>
                  <a:gd name="T35" fmla="*/ 58 h 80"/>
                  <a:gd name="T36" fmla="*/ 260 w 342"/>
                  <a:gd name="T37" fmla="*/ 64 h 80"/>
                  <a:gd name="T38" fmla="*/ 274 w 342"/>
                  <a:gd name="T39" fmla="*/ 62 h 80"/>
                  <a:gd name="T40" fmla="*/ 285 w 342"/>
                  <a:gd name="T41" fmla="*/ 66 h 80"/>
                  <a:gd name="T42" fmla="*/ 310 w 342"/>
                  <a:gd name="T43" fmla="*/ 67 h 80"/>
                  <a:gd name="T44" fmla="*/ 340 w 342"/>
                  <a:gd name="T45" fmla="*/ 16 h 80"/>
                  <a:gd name="T46" fmla="*/ 330 w 342"/>
                  <a:gd name="T47" fmla="*/ 13 h 80"/>
                  <a:gd name="T48" fmla="*/ 299 w 342"/>
                  <a:gd name="T49" fmla="*/ 11 h 80"/>
                  <a:gd name="T50" fmla="*/ 283 w 342"/>
                  <a:gd name="T51" fmla="*/ 1 h 80"/>
                  <a:gd name="T52" fmla="*/ 271 w 342"/>
                  <a:gd name="T53" fmla="*/ 6 h 80"/>
                  <a:gd name="T54" fmla="*/ 251 w 342"/>
                  <a:gd name="T55" fmla="*/ 4 h 80"/>
                  <a:gd name="T56" fmla="*/ 226 w 342"/>
                  <a:gd name="T57" fmla="*/ 5 h 80"/>
                  <a:gd name="T58" fmla="*/ 223 w 342"/>
                  <a:gd name="T59" fmla="*/ 13 h 80"/>
                  <a:gd name="T60" fmla="*/ 203 w 342"/>
                  <a:gd name="T61" fmla="*/ 22 h 80"/>
                  <a:gd name="T62" fmla="*/ 198 w 342"/>
                  <a:gd name="T63" fmla="*/ 23 h 80"/>
                  <a:gd name="T64" fmla="*/ 189 w 342"/>
                  <a:gd name="T65" fmla="*/ 31 h 80"/>
                  <a:gd name="T66" fmla="*/ 173 w 342"/>
                  <a:gd name="T67" fmla="*/ 38 h 80"/>
                  <a:gd name="T68" fmla="*/ 169 w 342"/>
                  <a:gd name="T69" fmla="*/ 32 h 80"/>
                  <a:gd name="T70" fmla="*/ 146 w 342"/>
                  <a:gd name="T71" fmla="*/ 21 h 80"/>
                  <a:gd name="T72" fmla="*/ 114 w 342"/>
                  <a:gd name="T7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80">
                    <a:moveTo>
                      <a:pt x="114" y="4"/>
                    </a:moveTo>
                    <a:lnTo>
                      <a:pt x="114" y="4"/>
                    </a:lnTo>
                    <a:lnTo>
                      <a:pt x="98" y="1"/>
                    </a:lnTo>
                    <a:lnTo>
                      <a:pt x="89" y="0"/>
                    </a:lnTo>
                    <a:lnTo>
                      <a:pt x="82" y="0"/>
                    </a:lnTo>
                    <a:lnTo>
                      <a:pt x="85" y="3"/>
                    </a:lnTo>
                    <a:lnTo>
                      <a:pt x="85" y="3"/>
                    </a:lnTo>
                    <a:lnTo>
                      <a:pt x="71" y="5"/>
                    </a:lnTo>
                    <a:lnTo>
                      <a:pt x="62" y="10"/>
                    </a:lnTo>
                    <a:lnTo>
                      <a:pt x="53" y="15"/>
                    </a:lnTo>
                    <a:lnTo>
                      <a:pt x="48" y="21"/>
                    </a:lnTo>
                    <a:lnTo>
                      <a:pt x="39" y="34"/>
                    </a:lnTo>
                    <a:lnTo>
                      <a:pt x="35" y="46"/>
                    </a:lnTo>
                    <a:lnTo>
                      <a:pt x="7" y="46"/>
                    </a:lnTo>
                    <a:lnTo>
                      <a:pt x="0" y="48"/>
                    </a:lnTo>
                    <a:lnTo>
                      <a:pt x="0" y="48"/>
                    </a:lnTo>
                    <a:lnTo>
                      <a:pt x="130" y="80"/>
                    </a:lnTo>
                    <a:lnTo>
                      <a:pt x="130" y="80"/>
                    </a:lnTo>
                    <a:lnTo>
                      <a:pt x="153" y="80"/>
                    </a:lnTo>
                    <a:lnTo>
                      <a:pt x="187" y="79"/>
                    </a:lnTo>
                    <a:lnTo>
                      <a:pt x="217" y="77"/>
                    </a:lnTo>
                    <a:lnTo>
                      <a:pt x="228" y="74"/>
                    </a:lnTo>
                    <a:lnTo>
                      <a:pt x="235" y="72"/>
                    </a:lnTo>
                    <a:lnTo>
                      <a:pt x="235" y="72"/>
                    </a:lnTo>
                    <a:lnTo>
                      <a:pt x="233" y="66"/>
                    </a:lnTo>
                    <a:lnTo>
                      <a:pt x="230" y="64"/>
                    </a:lnTo>
                    <a:lnTo>
                      <a:pt x="226" y="61"/>
                    </a:lnTo>
                    <a:lnTo>
                      <a:pt x="226" y="61"/>
                    </a:lnTo>
                    <a:lnTo>
                      <a:pt x="228" y="59"/>
                    </a:lnTo>
                    <a:lnTo>
                      <a:pt x="233" y="58"/>
                    </a:lnTo>
                    <a:lnTo>
                      <a:pt x="230" y="55"/>
                    </a:lnTo>
                    <a:lnTo>
                      <a:pt x="230" y="54"/>
                    </a:lnTo>
                    <a:lnTo>
                      <a:pt x="235" y="54"/>
                    </a:lnTo>
                    <a:lnTo>
                      <a:pt x="235" y="54"/>
                    </a:lnTo>
                    <a:lnTo>
                      <a:pt x="253" y="58"/>
                    </a:lnTo>
                    <a:lnTo>
                      <a:pt x="253" y="58"/>
                    </a:lnTo>
                    <a:lnTo>
                      <a:pt x="258" y="60"/>
                    </a:lnTo>
                    <a:lnTo>
                      <a:pt x="260" y="64"/>
                    </a:lnTo>
                    <a:lnTo>
                      <a:pt x="274" y="62"/>
                    </a:lnTo>
                    <a:lnTo>
                      <a:pt x="274" y="62"/>
                    </a:lnTo>
                    <a:lnTo>
                      <a:pt x="278" y="64"/>
                    </a:lnTo>
                    <a:lnTo>
                      <a:pt x="285" y="66"/>
                    </a:lnTo>
                    <a:lnTo>
                      <a:pt x="294" y="71"/>
                    </a:lnTo>
                    <a:lnTo>
                      <a:pt x="310" y="67"/>
                    </a:lnTo>
                    <a:lnTo>
                      <a:pt x="342" y="19"/>
                    </a:lnTo>
                    <a:lnTo>
                      <a:pt x="340" y="16"/>
                    </a:lnTo>
                    <a:lnTo>
                      <a:pt x="340" y="16"/>
                    </a:lnTo>
                    <a:lnTo>
                      <a:pt x="330" y="13"/>
                    </a:lnTo>
                    <a:lnTo>
                      <a:pt x="319" y="12"/>
                    </a:lnTo>
                    <a:lnTo>
                      <a:pt x="299" y="11"/>
                    </a:lnTo>
                    <a:lnTo>
                      <a:pt x="299" y="11"/>
                    </a:lnTo>
                    <a:lnTo>
                      <a:pt x="283" y="1"/>
                    </a:lnTo>
                    <a:lnTo>
                      <a:pt x="278" y="1"/>
                    </a:lnTo>
                    <a:lnTo>
                      <a:pt x="271" y="6"/>
                    </a:lnTo>
                    <a:lnTo>
                      <a:pt x="255" y="7"/>
                    </a:lnTo>
                    <a:lnTo>
                      <a:pt x="251" y="4"/>
                    </a:lnTo>
                    <a:lnTo>
                      <a:pt x="226" y="5"/>
                    </a:lnTo>
                    <a:lnTo>
                      <a:pt x="226" y="5"/>
                    </a:lnTo>
                    <a:lnTo>
                      <a:pt x="223" y="9"/>
                    </a:lnTo>
                    <a:lnTo>
                      <a:pt x="223" y="13"/>
                    </a:lnTo>
                    <a:lnTo>
                      <a:pt x="205" y="15"/>
                    </a:lnTo>
                    <a:lnTo>
                      <a:pt x="203" y="22"/>
                    </a:lnTo>
                    <a:lnTo>
                      <a:pt x="198" y="23"/>
                    </a:lnTo>
                    <a:lnTo>
                      <a:pt x="198" y="23"/>
                    </a:lnTo>
                    <a:lnTo>
                      <a:pt x="194" y="27"/>
                    </a:lnTo>
                    <a:lnTo>
                      <a:pt x="189" y="31"/>
                    </a:lnTo>
                    <a:lnTo>
                      <a:pt x="178" y="38"/>
                    </a:lnTo>
                    <a:lnTo>
                      <a:pt x="173" y="38"/>
                    </a:lnTo>
                    <a:lnTo>
                      <a:pt x="173" y="38"/>
                    </a:lnTo>
                    <a:lnTo>
                      <a:pt x="169" y="32"/>
                    </a:lnTo>
                    <a:lnTo>
                      <a:pt x="162" y="28"/>
                    </a:lnTo>
                    <a:lnTo>
                      <a:pt x="146" y="21"/>
                    </a:lnTo>
                    <a:lnTo>
                      <a:pt x="132" y="18"/>
                    </a:lnTo>
                    <a:lnTo>
                      <a:pt x="114" y="4"/>
                    </a:lnTo>
                    <a:close/>
                  </a:path>
                </a:pathLst>
              </a:custGeom>
              <a:gradFill flip="none" rotWithShape="1">
                <a:gsLst>
                  <a:gs pos="0">
                    <a:srgbClr val="68044B">
                      <a:shade val="30000"/>
                      <a:satMod val="115000"/>
                    </a:srgbClr>
                  </a:gs>
                  <a:gs pos="50000">
                    <a:srgbClr val="68044B">
                      <a:shade val="67500"/>
                      <a:satMod val="115000"/>
                    </a:srgbClr>
                  </a:gs>
                  <a:gs pos="100000">
                    <a:srgbClr val="68044B">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79"/>
              <p:cNvSpPr>
                <a:spLocks/>
              </p:cNvSpPr>
              <p:nvPr/>
            </p:nvSpPr>
            <p:spPr bwMode="auto">
              <a:xfrm rot="16200000">
                <a:off x="6791971" y="2010550"/>
                <a:ext cx="693555" cy="691798"/>
              </a:xfrm>
              <a:custGeom>
                <a:avLst/>
                <a:gdLst>
                  <a:gd name="T0" fmla="*/ 487 w 494"/>
                  <a:gd name="T1" fmla="*/ 84 h 262"/>
                  <a:gd name="T2" fmla="*/ 449 w 494"/>
                  <a:gd name="T3" fmla="*/ 88 h 262"/>
                  <a:gd name="T4" fmla="*/ 387 w 494"/>
                  <a:gd name="T5" fmla="*/ 82 h 262"/>
                  <a:gd name="T6" fmla="*/ 369 w 494"/>
                  <a:gd name="T7" fmla="*/ 84 h 262"/>
                  <a:gd name="T8" fmla="*/ 353 w 494"/>
                  <a:gd name="T9" fmla="*/ 85 h 262"/>
                  <a:gd name="T10" fmla="*/ 340 w 494"/>
                  <a:gd name="T11" fmla="*/ 75 h 262"/>
                  <a:gd name="T12" fmla="*/ 317 w 494"/>
                  <a:gd name="T13" fmla="*/ 64 h 262"/>
                  <a:gd name="T14" fmla="*/ 308 w 494"/>
                  <a:gd name="T15" fmla="*/ 52 h 262"/>
                  <a:gd name="T16" fmla="*/ 296 w 494"/>
                  <a:gd name="T17" fmla="*/ 48 h 262"/>
                  <a:gd name="T18" fmla="*/ 287 w 494"/>
                  <a:gd name="T19" fmla="*/ 44 h 262"/>
                  <a:gd name="T20" fmla="*/ 244 w 494"/>
                  <a:gd name="T21" fmla="*/ 38 h 262"/>
                  <a:gd name="T22" fmla="*/ 246 w 494"/>
                  <a:gd name="T23" fmla="*/ 23 h 262"/>
                  <a:gd name="T24" fmla="*/ 221 w 494"/>
                  <a:gd name="T25" fmla="*/ 18 h 262"/>
                  <a:gd name="T26" fmla="*/ 180 w 494"/>
                  <a:gd name="T27" fmla="*/ 17 h 262"/>
                  <a:gd name="T28" fmla="*/ 157 w 494"/>
                  <a:gd name="T29" fmla="*/ 7 h 262"/>
                  <a:gd name="T30" fmla="*/ 126 w 494"/>
                  <a:gd name="T31" fmla="*/ 1 h 262"/>
                  <a:gd name="T32" fmla="*/ 116 w 494"/>
                  <a:gd name="T33" fmla="*/ 0 h 262"/>
                  <a:gd name="T34" fmla="*/ 55 w 494"/>
                  <a:gd name="T35" fmla="*/ 26 h 262"/>
                  <a:gd name="T36" fmla="*/ 46 w 494"/>
                  <a:gd name="T37" fmla="*/ 33 h 262"/>
                  <a:gd name="T38" fmla="*/ 41 w 494"/>
                  <a:gd name="T39" fmla="*/ 43 h 262"/>
                  <a:gd name="T40" fmla="*/ 25 w 494"/>
                  <a:gd name="T41" fmla="*/ 43 h 262"/>
                  <a:gd name="T42" fmla="*/ 3 w 494"/>
                  <a:gd name="T43" fmla="*/ 63 h 262"/>
                  <a:gd name="T44" fmla="*/ 16 w 494"/>
                  <a:gd name="T45" fmla="*/ 79 h 262"/>
                  <a:gd name="T46" fmla="*/ 16 w 494"/>
                  <a:gd name="T47" fmla="*/ 86 h 262"/>
                  <a:gd name="T48" fmla="*/ 14 w 494"/>
                  <a:gd name="T49" fmla="*/ 94 h 262"/>
                  <a:gd name="T50" fmla="*/ 41 w 494"/>
                  <a:gd name="T51" fmla="*/ 111 h 262"/>
                  <a:gd name="T52" fmla="*/ 57 w 494"/>
                  <a:gd name="T53" fmla="*/ 128 h 262"/>
                  <a:gd name="T54" fmla="*/ 87 w 494"/>
                  <a:gd name="T55" fmla="*/ 140 h 262"/>
                  <a:gd name="T56" fmla="*/ 153 w 494"/>
                  <a:gd name="T57" fmla="*/ 150 h 262"/>
                  <a:gd name="T58" fmla="*/ 230 w 494"/>
                  <a:gd name="T59" fmla="*/ 166 h 262"/>
                  <a:gd name="T60" fmla="*/ 208 w 494"/>
                  <a:gd name="T61" fmla="*/ 177 h 262"/>
                  <a:gd name="T62" fmla="*/ 219 w 494"/>
                  <a:gd name="T63" fmla="*/ 188 h 262"/>
                  <a:gd name="T64" fmla="*/ 260 w 494"/>
                  <a:gd name="T65" fmla="*/ 193 h 262"/>
                  <a:gd name="T66" fmla="*/ 269 w 494"/>
                  <a:gd name="T67" fmla="*/ 204 h 262"/>
                  <a:gd name="T68" fmla="*/ 294 w 494"/>
                  <a:gd name="T69" fmla="*/ 214 h 262"/>
                  <a:gd name="T70" fmla="*/ 326 w 494"/>
                  <a:gd name="T71" fmla="*/ 225 h 262"/>
                  <a:gd name="T72" fmla="*/ 335 w 494"/>
                  <a:gd name="T73" fmla="*/ 222 h 262"/>
                  <a:gd name="T74" fmla="*/ 367 w 494"/>
                  <a:gd name="T75" fmla="*/ 226 h 262"/>
                  <a:gd name="T76" fmla="*/ 351 w 494"/>
                  <a:gd name="T77" fmla="*/ 243 h 262"/>
                  <a:gd name="T78" fmla="*/ 335 w 494"/>
                  <a:gd name="T79" fmla="*/ 258 h 262"/>
                  <a:gd name="T80" fmla="*/ 365 w 494"/>
                  <a:gd name="T81" fmla="*/ 262 h 262"/>
                  <a:gd name="T82" fmla="*/ 403 w 494"/>
                  <a:gd name="T83" fmla="*/ 251 h 262"/>
                  <a:gd name="T84" fmla="*/ 406 w 494"/>
                  <a:gd name="T85" fmla="*/ 238 h 262"/>
                  <a:gd name="T86" fmla="*/ 378 w 494"/>
                  <a:gd name="T87" fmla="*/ 210 h 262"/>
                  <a:gd name="T88" fmla="*/ 376 w 494"/>
                  <a:gd name="T89" fmla="*/ 196 h 262"/>
                  <a:gd name="T90" fmla="*/ 369 w 494"/>
                  <a:gd name="T91" fmla="*/ 191 h 262"/>
                  <a:gd name="T92" fmla="*/ 355 w 494"/>
                  <a:gd name="T93" fmla="*/ 183 h 262"/>
                  <a:gd name="T94" fmla="*/ 328 w 494"/>
                  <a:gd name="T95" fmla="*/ 168 h 262"/>
                  <a:gd name="T96" fmla="*/ 369 w 494"/>
                  <a:gd name="T97" fmla="*/ 10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4" h="262">
                    <a:moveTo>
                      <a:pt x="492" y="88"/>
                    </a:moveTo>
                    <a:lnTo>
                      <a:pt x="494" y="87"/>
                    </a:lnTo>
                    <a:lnTo>
                      <a:pt x="487" y="84"/>
                    </a:lnTo>
                    <a:lnTo>
                      <a:pt x="474" y="86"/>
                    </a:lnTo>
                    <a:lnTo>
                      <a:pt x="460" y="78"/>
                    </a:lnTo>
                    <a:lnTo>
                      <a:pt x="449" y="88"/>
                    </a:lnTo>
                    <a:lnTo>
                      <a:pt x="449" y="88"/>
                    </a:lnTo>
                    <a:lnTo>
                      <a:pt x="417" y="86"/>
                    </a:lnTo>
                    <a:lnTo>
                      <a:pt x="387" y="82"/>
                    </a:lnTo>
                    <a:lnTo>
                      <a:pt x="387" y="82"/>
                    </a:lnTo>
                    <a:lnTo>
                      <a:pt x="378" y="82"/>
                    </a:lnTo>
                    <a:lnTo>
                      <a:pt x="369" y="84"/>
                    </a:lnTo>
                    <a:lnTo>
                      <a:pt x="362" y="84"/>
                    </a:lnTo>
                    <a:lnTo>
                      <a:pt x="353" y="85"/>
                    </a:lnTo>
                    <a:lnTo>
                      <a:pt x="353" y="85"/>
                    </a:lnTo>
                    <a:lnTo>
                      <a:pt x="344" y="80"/>
                    </a:lnTo>
                    <a:lnTo>
                      <a:pt x="340" y="78"/>
                    </a:lnTo>
                    <a:lnTo>
                      <a:pt x="340" y="75"/>
                    </a:lnTo>
                    <a:lnTo>
                      <a:pt x="340" y="75"/>
                    </a:lnTo>
                    <a:lnTo>
                      <a:pt x="326" y="68"/>
                    </a:lnTo>
                    <a:lnTo>
                      <a:pt x="317" y="64"/>
                    </a:lnTo>
                    <a:lnTo>
                      <a:pt x="310" y="63"/>
                    </a:lnTo>
                    <a:lnTo>
                      <a:pt x="305" y="57"/>
                    </a:lnTo>
                    <a:lnTo>
                      <a:pt x="308" y="52"/>
                    </a:lnTo>
                    <a:lnTo>
                      <a:pt x="308" y="52"/>
                    </a:lnTo>
                    <a:lnTo>
                      <a:pt x="301" y="49"/>
                    </a:lnTo>
                    <a:lnTo>
                      <a:pt x="296" y="48"/>
                    </a:lnTo>
                    <a:lnTo>
                      <a:pt x="294" y="46"/>
                    </a:lnTo>
                    <a:lnTo>
                      <a:pt x="294" y="46"/>
                    </a:lnTo>
                    <a:lnTo>
                      <a:pt x="287" y="44"/>
                    </a:lnTo>
                    <a:lnTo>
                      <a:pt x="278" y="40"/>
                    </a:lnTo>
                    <a:lnTo>
                      <a:pt x="260" y="37"/>
                    </a:lnTo>
                    <a:lnTo>
                      <a:pt x="244" y="38"/>
                    </a:lnTo>
                    <a:lnTo>
                      <a:pt x="230" y="32"/>
                    </a:lnTo>
                    <a:lnTo>
                      <a:pt x="246" y="27"/>
                    </a:lnTo>
                    <a:lnTo>
                      <a:pt x="246" y="23"/>
                    </a:lnTo>
                    <a:lnTo>
                      <a:pt x="246" y="23"/>
                    </a:lnTo>
                    <a:lnTo>
                      <a:pt x="233" y="20"/>
                    </a:lnTo>
                    <a:lnTo>
                      <a:pt x="221" y="18"/>
                    </a:lnTo>
                    <a:lnTo>
                      <a:pt x="196" y="18"/>
                    </a:lnTo>
                    <a:lnTo>
                      <a:pt x="180" y="17"/>
                    </a:lnTo>
                    <a:lnTo>
                      <a:pt x="180" y="17"/>
                    </a:lnTo>
                    <a:lnTo>
                      <a:pt x="176" y="14"/>
                    </a:lnTo>
                    <a:lnTo>
                      <a:pt x="171" y="11"/>
                    </a:lnTo>
                    <a:lnTo>
                      <a:pt x="157" y="7"/>
                    </a:lnTo>
                    <a:lnTo>
                      <a:pt x="155" y="0"/>
                    </a:lnTo>
                    <a:lnTo>
                      <a:pt x="155" y="0"/>
                    </a:lnTo>
                    <a:lnTo>
                      <a:pt x="126" y="1"/>
                    </a:lnTo>
                    <a:lnTo>
                      <a:pt x="126" y="1"/>
                    </a:lnTo>
                    <a:lnTo>
                      <a:pt x="116" y="0"/>
                    </a:lnTo>
                    <a:lnTo>
                      <a:pt x="116" y="0"/>
                    </a:lnTo>
                    <a:lnTo>
                      <a:pt x="85" y="11"/>
                    </a:lnTo>
                    <a:lnTo>
                      <a:pt x="55" y="24"/>
                    </a:lnTo>
                    <a:lnTo>
                      <a:pt x="55" y="26"/>
                    </a:lnTo>
                    <a:lnTo>
                      <a:pt x="50" y="32"/>
                    </a:lnTo>
                    <a:lnTo>
                      <a:pt x="46" y="33"/>
                    </a:lnTo>
                    <a:lnTo>
                      <a:pt x="46" y="33"/>
                    </a:lnTo>
                    <a:lnTo>
                      <a:pt x="41" y="38"/>
                    </a:lnTo>
                    <a:lnTo>
                      <a:pt x="39" y="40"/>
                    </a:lnTo>
                    <a:lnTo>
                      <a:pt x="41" y="43"/>
                    </a:lnTo>
                    <a:lnTo>
                      <a:pt x="37" y="45"/>
                    </a:lnTo>
                    <a:lnTo>
                      <a:pt x="25" y="43"/>
                    </a:lnTo>
                    <a:lnTo>
                      <a:pt x="25" y="43"/>
                    </a:lnTo>
                    <a:lnTo>
                      <a:pt x="16" y="48"/>
                    </a:lnTo>
                    <a:lnTo>
                      <a:pt x="7" y="55"/>
                    </a:lnTo>
                    <a:lnTo>
                      <a:pt x="3" y="63"/>
                    </a:lnTo>
                    <a:lnTo>
                      <a:pt x="0" y="70"/>
                    </a:lnTo>
                    <a:lnTo>
                      <a:pt x="10" y="78"/>
                    </a:lnTo>
                    <a:lnTo>
                      <a:pt x="16" y="79"/>
                    </a:lnTo>
                    <a:lnTo>
                      <a:pt x="23" y="84"/>
                    </a:lnTo>
                    <a:lnTo>
                      <a:pt x="23" y="84"/>
                    </a:lnTo>
                    <a:lnTo>
                      <a:pt x="16" y="86"/>
                    </a:lnTo>
                    <a:lnTo>
                      <a:pt x="12" y="91"/>
                    </a:lnTo>
                    <a:lnTo>
                      <a:pt x="12" y="91"/>
                    </a:lnTo>
                    <a:lnTo>
                      <a:pt x="14" y="94"/>
                    </a:lnTo>
                    <a:lnTo>
                      <a:pt x="16" y="100"/>
                    </a:lnTo>
                    <a:lnTo>
                      <a:pt x="25" y="109"/>
                    </a:lnTo>
                    <a:lnTo>
                      <a:pt x="41" y="111"/>
                    </a:lnTo>
                    <a:lnTo>
                      <a:pt x="41" y="113"/>
                    </a:lnTo>
                    <a:lnTo>
                      <a:pt x="37" y="117"/>
                    </a:lnTo>
                    <a:lnTo>
                      <a:pt x="57" y="128"/>
                    </a:lnTo>
                    <a:lnTo>
                      <a:pt x="53" y="133"/>
                    </a:lnTo>
                    <a:lnTo>
                      <a:pt x="78" y="142"/>
                    </a:lnTo>
                    <a:lnTo>
                      <a:pt x="87" y="140"/>
                    </a:lnTo>
                    <a:lnTo>
                      <a:pt x="87" y="140"/>
                    </a:lnTo>
                    <a:lnTo>
                      <a:pt x="110" y="143"/>
                    </a:lnTo>
                    <a:lnTo>
                      <a:pt x="153" y="150"/>
                    </a:lnTo>
                    <a:lnTo>
                      <a:pt x="201" y="159"/>
                    </a:lnTo>
                    <a:lnTo>
                      <a:pt x="230" y="164"/>
                    </a:lnTo>
                    <a:lnTo>
                      <a:pt x="230" y="166"/>
                    </a:lnTo>
                    <a:lnTo>
                      <a:pt x="221" y="173"/>
                    </a:lnTo>
                    <a:lnTo>
                      <a:pt x="214" y="173"/>
                    </a:lnTo>
                    <a:lnTo>
                      <a:pt x="208" y="177"/>
                    </a:lnTo>
                    <a:lnTo>
                      <a:pt x="212" y="184"/>
                    </a:lnTo>
                    <a:lnTo>
                      <a:pt x="212" y="184"/>
                    </a:lnTo>
                    <a:lnTo>
                      <a:pt x="219" y="188"/>
                    </a:lnTo>
                    <a:lnTo>
                      <a:pt x="226" y="189"/>
                    </a:lnTo>
                    <a:lnTo>
                      <a:pt x="244" y="191"/>
                    </a:lnTo>
                    <a:lnTo>
                      <a:pt x="260" y="193"/>
                    </a:lnTo>
                    <a:lnTo>
                      <a:pt x="269" y="196"/>
                    </a:lnTo>
                    <a:lnTo>
                      <a:pt x="276" y="198"/>
                    </a:lnTo>
                    <a:lnTo>
                      <a:pt x="269" y="204"/>
                    </a:lnTo>
                    <a:lnTo>
                      <a:pt x="289" y="210"/>
                    </a:lnTo>
                    <a:lnTo>
                      <a:pt x="294" y="214"/>
                    </a:lnTo>
                    <a:lnTo>
                      <a:pt x="294" y="214"/>
                    </a:lnTo>
                    <a:lnTo>
                      <a:pt x="308" y="219"/>
                    </a:lnTo>
                    <a:lnTo>
                      <a:pt x="321" y="222"/>
                    </a:lnTo>
                    <a:lnTo>
                      <a:pt x="326" y="225"/>
                    </a:lnTo>
                    <a:lnTo>
                      <a:pt x="330" y="226"/>
                    </a:lnTo>
                    <a:lnTo>
                      <a:pt x="335" y="222"/>
                    </a:lnTo>
                    <a:lnTo>
                      <a:pt x="335" y="222"/>
                    </a:lnTo>
                    <a:lnTo>
                      <a:pt x="353" y="223"/>
                    </a:lnTo>
                    <a:lnTo>
                      <a:pt x="365" y="225"/>
                    </a:lnTo>
                    <a:lnTo>
                      <a:pt x="367" y="226"/>
                    </a:lnTo>
                    <a:lnTo>
                      <a:pt x="369" y="228"/>
                    </a:lnTo>
                    <a:lnTo>
                      <a:pt x="369" y="228"/>
                    </a:lnTo>
                    <a:lnTo>
                      <a:pt x="351" y="243"/>
                    </a:lnTo>
                    <a:lnTo>
                      <a:pt x="342" y="251"/>
                    </a:lnTo>
                    <a:lnTo>
                      <a:pt x="335" y="258"/>
                    </a:lnTo>
                    <a:lnTo>
                      <a:pt x="335" y="258"/>
                    </a:lnTo>
                    <a:lnTo>
                      <a:pt x="340" y="259"/>
                    </a:lnTo>
                    <a:lnTo>
                      <a:pt x="349" y="260"/>
                    </a:lnTo>
                    <a:lnTo>
                      <a:pt x="365" y="262"/>
                    </a:lnTo>
                    <a:lnTo>
                      <a:pt x="390" y="256"/>
                    </a:lnTo>
                    <a:lnTo>
                      <a:pt x="392" y="253"/>
                    </a:lnTo>
                    <a:lnTo>
                      <a:pt x="403" y="251"/>
                    </a:lnTo>
                    <a:lnTo>
                      <a:pt x="399" y="246"/>
                    </a:lnTo>
                    <a:lnTo>
                      <a:pt x="399" y="246"/>
                    </a:lnTo>
                    <a:lnTo>
                      <a:pt x="406" y="238"/>
                    </a:lnTo>
                    <a:lnTo>
                      <a:pt x="392" y="219"/>
                    </a:lnTo>
                    <a:lnTo>
                      <a:pt x="383" y="217"/>
                    </a:lnTo>
                    <a:lnTo>
                      <a:pt x="378" y="210"/>
                    </a:lnTo>
                    <a:lnTo>
                      <a:pt x="383" y="203"/>
                    </a:lnTo>
                    <a:lnTo>
                      <a:pt x="387" y="199"/>
                    </a:lnTo>
                    <a:lnTo>
                      <a:pt x="376" y="196"/>
                    </a:lnTo>
                    <a:lnTo>
                      <a:pt x="376" y="196"/>
                    </a:lnTo>
                    <a:lnTo>
                      <a:pt x="374" y="193"/>
                    </a:lnTo>
                    <a:lnTo>
                      <a:pt x="369" y="191"/>
                    </a:lnTo>
                    <a:lnTo>
                      <a:pt x="358" y="188"/>
                    </a:lnTo>
                    <a:lnTo>
                      <a:pt x="355" y="183"/>
                    </a:lnTo>
                    <a:lnTo>
                      <a:pt x="355" y="183"/>
                    </a:lnTo>
                    <a:lnTo>
                      <a:pt x="340" y="176"/>
                    </a:lnTo>
                    <a:lnTo>
                      <a:pt x="330" y="172"/>
                    </a:lnTo>
                    <a:lnTo>
                      <a:pt x="328" y="168"/>
                    </a:lnTo>
                    <a:lnTo>
                      <a:pt x="317" y="166"/>
                    </a:lnTo>
                    <a:lnTo>
                      <a:pt x="390" y="156"/>
                    </a:lnTo>
                    <a:lnTo>
                      <a:pt x="369" y="100"/>
                    </a:lnTo>
                    <a:lnTo>
                      <a:pt x="492" y="88"/>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baseline="-25000" dirty="0"/>
              </a:p>
            </p:txBody>
          </p:sp>
          <p:sp>
            <p:nvSpPr>
              <p:cNvPr id="67" name="Freeform 80"/>
              <p:cNvSpPr>
                <a:spLocks/>
              </p:cNvSpPr>
              <p:nvPr/>
            </p:nvSpPr>
            <p:spPr bwMode="auto">
              <a:xfrm rot="16200000">
                <a:off x="7977761" y="1472607"/>
                <a:ext cx="265348" cy="264045"/>
              </a:xfrm>
              <a:custGeom>
                <a:avLst/>
                <a:gdLst>
                  <a:gd name="T0" fmla="*/ 148 w 189"/>
                  <a:gd name="T1" fmla="*/ 0 h 100"/>
                  <a:gd name="T2" fmla="*/ 164 w 189"/>
                  <a:gd name="T3" fmla="*/ 34 h 100"/>
                  <a:gd name="T4" fmla="*/ 157 w 189"/>
                  <a:gd name="T5" fmla="*/ 36 h 100"/>
                  <a:gd name="T6" fmla="*/ 159 w 189"/>
                  <a:gd name="T7" fmla="*/ 37 h 100"/>
                  <a:gd name="T8" fmla="*/ 164 w 189"/>
                  <a:gd name="T9" fmla="*/ 39 h 100"/>
                  <a:gd name="T10" fmla="*/ 189 w 189"/>
                  <a:gd name="T11" fmla="*/ 88 h 100"/>
                  <a:gd name="T12" fmla="*/ 109 w 189"/>
                  <a:gd name="T13" fmla="*/ 100 h 100"/>
                  <a:gd name="T14" fmla="*/ 109 w 189"/>
                  <a:gd name="T15" fmla="*/ 100 h 100"/>
                  <a:gd name="T16" fmla="*/ 98 w 189"/>
                  <a:gd name="T17" fmla="*/ 97 h 100"/>
                  <a:gd name="T18" fmla="*/ 98 w 189"/>
                  <a:gd name="T19" fmla="*/ 97 h 100"/>
                  <a:gd name="T20" fmla="*/ 95 w 189"/>
                  <a:gd name="T21" fmla="*/ 98 h 100"/>
                  <a:gd name="T22" fmla="*/ 91 w 189"/>
                  <a:gd name="T23" fmla="*/ 98 h 100"/>
                  <a:gd name="T24" fmla="*/ 91 w 189"/>
                  <a:gd name="T25" fmla="*/ 98 h 100"/>
                  <a:gd name="T26" fmla="*/ 89 w 189"/>
                  <a:gd name="T27" fmla="*/ 92 h 100"/>
                  <a:gd name="T28" fmla="*/ 84 w 189"/>
                  <a:gd name="T29" fmla="*/ 86 h 100"/>
                  <a:gd name="T30" fmla="*/ 77 w 189"/>
                  <a:gd name="T31" fmla="*/ 74 h 100"/>
                  <a:gd name="T32" fmla="*/ 77 w 189"/>
                  <a:gd name="T33" fmla="*/ 70 h 100"/>
                  <a:gd name="T34" fmla="*/ 77 w 189"/>
                  <a:gd name="T35" fmla="*/ 70 h 100"/>
                  <a:gd name="T36" fmla="*/ 73 w 189"/>
                  <a:gd name="T37" fmla="*/ 70 h 100"/>
                  <a:gd name="T38" fmla="*/ 68 w 189"/>
                  <a:gd name="T39" fmla="*/ 68 h 100"/>
                  <a:gd name="T40" fmla="*/ 68 w 189"/>
                  <a:gd name="T41" fmla="*/ 68 h 100"/>
                  <a:gd name="T42" fmla="*/ 66 w 189"/>
                  <a:gd name="T43" fmla="*/ 67 h 100"/>
                  <a:gd name="T44" fmla="*/ 66 w 189"/>
                  <a:gd name="T45" fmla="*/ 67 h 100"/>
                  <a:gd name="T46" fmla="*/ 61 w 189"/>
                  <a:gd name="T47" fmla="*/ 55 h 100"/>
                  <a:gd name="T48" fmla="*/ 52 w 189"/>
                  <a:gd name="T49" fmla="*/ 43 h 100"/>
                  <a:gd name="T50" fmla="*/ 54 w 189"/>
                  <a:gd name="T51" fmla="*/ 41 h 100"/>
                  <a:gd name="T52" fmla="*/ 54 w 189"/>
                  <a:gd name="T53" fmla="*/ 41 h 100"/>
                  <a:gd name="T54" fmla="*/ 41 w 189"/>
                  <a:gd name="T55" fmla="*/ 35 h 100"/>
                  <a:gd name="T56" fmla="*/ 25 w 189"/>
                  <a:gd name="T57" fmla="*/ 25 h 100"/>
                  <a:gd name="T58" fmla="*/ 9 w 189"/>
                  <a:gd name="T59" fmla="*/ 16 h 100"/>
                  <a:gd name="T60" fmla="*/ 0 w 189"/>
                  <a:gd name="T61" fmla="*/ 8 h 100"/>
                  <a:gd name="T62" fmla="*/ 11 w 189"/>
                  <a:gd name="T63" fmla="*/ 2 h 100"/>
                  <a:gd name="T64" fmla="*/ 11 w 189"/>
                  <a:gd name="T65" fmla="*/ 2 h 100"/>
                  <a:gd name="T66" fmla="*/ 23 w 189"/>
                  <a:gd name="T67" fmla="*/ 8 h 100"/>
                  <a:gd name="T68" fmla="*/ 29 w 189"/>
                  <a:gd name="T69" fmla="*/ 10 h 100"/>
                  <a:gd name="T70" fmla="*/ 36 w 189"/>
                  <a:gd name="T71" fmla="*/ 11 h 100"/>
                  <a:gd name="T72" fmla="*/ 43 w 189"/>
                  <a:gd name="T73" fmla="*/ 6 h 100"/>
                  <a:gd name="T74" fmla="*/ 148 w 189"/>
                  <a:gd name="T7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00">
                    <a:moveTo>
                      <a:pt x="148" y="0"/>
                    </a:moveTo>
                    <a:lnTo>
                      <a:pt x="164" y="34"/>
                    </a:lnTo>
                    <a:lnTo>
                      <a:pt x="157" y="36"/>
                    </a:lnTo>
                    <a:lnTo>
                      <a:pt x="159" y="37"/>
                    </a:lnTo>
                    <a:lnTo>
                      <a:pt x="164" y="39"/>
                    </a:lnTo>
                    <a:lnTo>
                      <a:pt x="189" y="88"/>
                    </a:lnTo>
                    <a:lnTo>
                      <a:pt x="109" y="100"/>
                    </a:lnTo>
                    <a:lnTo>
                      <a:pt x="109" y="100"/>
                    </a:lnTo>
                    <a:lnTo>
                      <a:pt x="98" y="97"/>
                    </a:lnTo>
                    <a:lnTo>
                      <a:pt x="98" y="97"/>
                    </a:lnTo>
                    <a:lnTo>
                      <a:pt x="95" y="98"/>
                    </a:lnTo>
                    <a:lnTo>
                      <a:pt x="91" y="98"/>
                    </a:lnTo>
                    <a:lnTo>
                      <a:pt x="91" y="98"/>
                    </a:lnTo>
                    <a:lnTo>
                      <a:pt x="89" y="92"/>
                    </a:lnTo>
                    <a:lnTo>
                      <a:pt x="84" y="86"/>
                    </a:lnTo>
                    <a:lnTo>
                      <a:pt x="77" y="74"/>
                    </a:lnTo>
                    <a:lnTo>
                      <a:pt x="77" y="70"/>
                    </a:lnTo>
                    <a:lnTo>
                      <a:pt x="77" y="70"/>
                    </a:lnTo>
                    <a:lnTo>
                      <a:pt x="73" y="70"/>
                    </a:lnTo>
                    <a:lnTo>
                      <a:pt x="68" y="68"/>
                    </a:lnTo>
                    <a:lnTo>
                      <a:pt x="68" y="68"/>
                    </a:lnTo>
                    <a:lnTo>
                      <a:pt x="66" y="67"/>
                    </a:lnTo>
                    <a:lnTo>
                      <a:pt x="66" y="67"/>
                    </a:lnTo>
                    <a:lnTo>
                      <a:pt x="61" y="55"/>
                    </a:lnTo>
                    <a:lnTo>
                      <a:pt x="52" y="43"/>
                    </a:lnTo>
                    <a:lnTo>
                      <a:pt x="54" y="41"/>
                    </a:lnTo>
                    <a:lnTo>
                      <a:pt x="54" y="41"/>
                    </a:lnTo>
                    <a:lnTo>
                      <a:pt x="41" y="35"/>
                    </a:lnTo>
                    <a:lnTo>
                      <a:pt x="25" y="25"/>
                    </a:lnTo>
                    <a:lnTo>
                      <a:pt x="9" y="16"/>
                    </a:lnTo>
                    <a:lnTo>
                      <a:pt x="0" y="8"/>
                    </a:lnTo>
                    <a:lnTo>
                      <a:pt x="11" y="2"/>
                    </a:lnTo>
                    <a:lnTo>
                      <a:pt x="11" y="2"/>
                    </a:lnTo>
                    <a:lnTo>
                      <a:pt x="23" y="8"/>
                    </a:lnTo>
                    <a:lnTo>
                      <a:pt x="29" y="10"/>
                    </a:lnTo>
                    <a:lnTo>
                      <a:pt x="36" y="11"/>
                    </a:lnTo>
                    <a:lnTo>
                      <a:pt x="43" y="6"/>
                    </a:lnTo>
                    <a:lnTo>
                      <a:pt x="148" y="0"/>
                    </a:lnTo>
                    <a:close/>
                  </a:path>
                </a:pathLst>
              </a:custGeom>
              <a:gradFill flip="none" rotWithShape="1">
                <a:gsLst>
                  <a:gs pos="0">
                    <a:srgbClr val="660066"/>
                  </a:gs>
                  <a:gs pos="100000">
                    <a:schemeClr val="tx1"/>
                  </a:gs>
                  <a:gs pos="81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81"/>
              <p:cNvSpPr>
                <a:spLocks/>
              </p:cNvSpPr>
              <p:nvPr/>
            </p:nvSpPr>
            <p:spPr bwMode="auto">
              <a:xfrm rot="16200000">
                <a:off x="8094476" y="1155461"/>
                <a:ext cx="269560" cy="512248"/>
              </a:xfrm>
              <a:custGeom>
                <a:avLst/>
                <a:gdLst>
                  <a:gd name="T0" fmla="*/ 112 w 192"/>
                  <a:gd name="T1" fmla="*/ 0 h 194"/>
                  <a:gd name="T2" fmla="*/ 160 w 192"/>
                  <a:gd name="T3" fmla="*/ 103 h 194"/>
                  <a:gd name="T4" fmla="*/ 160 w 192"/>
                  <a:gd name="T5" fmla="*/ 106 h 194"/>
                  <a:gd name="T6" fmla="*/ 171 w 192"/>
                  <a:gd name="T7" fmla="*/ 106 h 194"/>
                  <a:gd name="T8" fmla="*/ 189 w 192"/>
                  <a:gd name="T9" fmla="*/ 116 h 194"/>
                  <a:gd name="T10" fmla="*/ 189 w 192"/>
                  <a:gd name="T11" fmla="*/ 124 h 194"/>
                  <a:gd name="T12" fmla="*/ 171 w 192"/>
                  <a:gd name="T13" fmla="*/ 127 h 194"/>
                  <a:gd name="T14" fmla="*/ 155 w 192"/>
                  <a:gd name="T15" fmla="*/ 136 h 194"/>
                  <a:gd name="T16" fmla="*/ 146 w 192"/>
                  <a:gd name="T17" fmla="*/ 133 h 194"/>
                  <a:gd name="T18" fmla="*/ 130 w 192"/>
                  <a:gd name="T19" fmla="*/ 127 h 194"/>
                  <a:gd name="T20" fmla="*/ 116 w 192"/>
                  <a:gd name="T21" fmla="*/ 125 h 194"/>
                  <a:gd name="T22" fmla="*/ 112 w 192"/>
                  <a:gd name="T23" fmla="*/ 125 h 194"/>
                  <a:gd name="T24" fmla="*/ 107 w 192"/>
                  <a:gd name="T25" fmla="*/ 137 h 194"/>
                  <a:gd name="T26" fmla="*/ 94 w 192"/>
                  <a:gd name="T27" fmla="*/ 146 h 194"/>
                  <a:gd name="T28" fmla="*/ 55 w 192"/>
                  <a:gd name="T29" fmla="*/ 160 h 194"/>
                  <a:gd name="T30" fmla="*/ 53 w 192"/>
                  <a:gd name="T31" fmla="*/ 173 h 194"/>
                  <a:gd name="T32" fmla="*/ 60 w 192"/>
                  <a:gd name="T33" fmla="*/ 182 h 194"/>
                  <a:gd name="T34" fmla="*/ 78 w 192"/>
                  <a:gd name="T35" fmla="*/ 186 h 194"/>
                  <a:gd name="T36" fmla="*/ 87 w 192"/>
                  <a:gd name="T37" fmla="*/ 179 h 194"/>
                  <a:gd name="T38" fmla="*/ 96 w 192"/>
                  <a:gd name="T39" fmla="*/ 172 h 194"/>
                  <a:gd name="T40" fmla="*/ 103 w 192"/>
                  <a:gd name="T41" fmla="*/ 172 h 194"/>
                  <a:gd name="T42" fmla="*/ 100 w 192"/>
                  <a:gd name="T43" fmla="*/ 179 h 194"/>
                  <a:gd name="T44" fmla="*/ 78 w 192"/>
                  <a:gd name="T45" fmla="*/ 188 h 194"/>
                  <a:gd name="T46" fmla="*/ 53 w 192"/>
                  <a:gd name="T47" fmla="*/ 194 h 194"/>
                  <a:gd name="T48" fmla="*/ 50 w 192"/>
                  <a:gd name="T49" fmla="*/ 188 h 194"/>
                  <a:gd name="T50" fmla="*/ 41 w 192"/>
                  <a:gd name="T51" fmla="*/ 182 h 194"/>
                  <a:gd name="T52" fmla="*/ 28 w 192"/>
                  <a:gd name="T53" fmla="*/ 169 h 194"/>
                  <a:gd name="T54" fmla="*/ 19 w 192"/>
                  <a:gd name="T55" fmla="*/ 160 h 194"/>
                  <a:gd name="T56" fmla="*/ 21 w 192"/>
                  <a:gd name="T57" fmla="*/ 158 h 194"/>
                  <a:gd name="T58" fmla="*/ 39 w 192"/>
                  <a:gd name="T59" fmla="*/ 157 h 194"/>
                  <a:gd name="T60" fmla="*/ 39 w 192"/>
                  <a:gd name="T61" fmla="*/ 155 h 194"/>
                  <a:gd name="T62" fmla="*/ 0 w 192"/>
                  <a:gd name="T63" fmla="*/ 141 h 194"/>
                  <a:gd name="T64" fmla="*/ 7 w 192"/>
                  <a:gd name="T65" fmla="*/ 139 h 194"/>
                  <a:gd name="T66" fmla="*/ 14 w 192"/>
                  <a:gd name="T67" fmla="*/ 134 h 194"/>
                  <a:gd name="T68" fmla="*/ 19 w 192"/>
                  <a:gd name="T69" fmla="*/ 131 h 194"/>
                  <a:gd name="T70" fmla="*/ 28 w 192"/>
                  <a:gd name="T71" fmla="*/ 129 h 194"/>
                  <a:gd name="T72" fmla="*/ 46 w 192"/>
                  <a:gd name="T73" fmla="*/ 116 h 194"/>
                  <a:gd name="T74" fmla="*/ 60 w 192"/>
                  <a:gd name="T75" fmla="*/ 110 h 194"/>
                  <a:gd name="T76" fmla="*/ 46 w 192"/>
                  <a:gd name="T77" fmla="*/ 75 h 194"/>
                  <a:gd name="T78" fmla="*/ 23 w 192"/>
                  <a:gd name="T79" fmla="*/ 39 h 194"/>
                  <a:gd name="T80" fmla="*/ 28 w 192"/>
                  <a:gd name="T81" fmla="*/ 36 h 194"/>
                  <a:gd name="T82" fmla="*/ 16 w 192"/>
                  <a:gd name="T8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4">
                    <a:moveTo>
                      <a:pt x="112" y="0"/>
                    </a:moveTo>
                    <a:lnTo>
                      <a:pt x="112" y="0"/>
                    </a:lnTo>
                    <a:lnTo>
                      <a:pt x="157" y="103"/>
                    </a:lnTo>
                    <a:lnTo>
                      <a:pt x="160" y="103"/>
                    </a:lnTo>
                    <a:lnTo>
                      <a:pt x="162" y="105"/>
                    </a:lnTo>
                    <a:lnTo>
                      <a:pt x="160" y="106"/>
                    </a:lnTo>
                    <a:lnTo>
                      <a:pt x="162" y="108"/>
                    </a:lnTo>
                    <a:lnTo>
                      <a:pt x="171" y="106"/>
                    </a:lnTo>
                    <a:lnTo>
                      <a:pt x="176" y="112"/>
                    </a:lnTo>
                    <a:lnTo>
                      <a:pt x="189" y="116"/>
                    </a:lnTo>
                    <a:lnTo>
                      <a:pt x="192" y="119"/>
                    </a:lnTo>
                    <a:lnTo>
                      <a:pt x="189" y="124"/>
                    </a:lnTo>
                    <a:lnTo>
                      <a:pt x="171" y="127"/>
                    </a:lnTo>
                    <a:lnTo>
                      <a:pt x="171" y="127"/>
                    </a:lnTo>
                    <a:lnTo>
                      <a:pt x="164" y="131"/>
                    </a:lnTo>
                    <a:lnTo>
                      <a:pt x="155" y="136"/>
                    </a:lnTo>
                    <a:lnTo>
                      <a:pt x="155" y="136"/>
                    </a:lnTo>
                    <a:lnTo>
                      <a:pt x="146" y="133"/>
                    </a:lnTo>
                    <a:lnTo>
                      <a:pt x="139" y="130"/>
                    </a:lnTo>
                    <a:lnTo>
                      <a:pt x="130" y="127"/>
                    </a:lnTo>
                    <a:lnTo>
                      <a:pt x="123" y="125"/>
                    </a:lnTo>
                    <a:lnTo>
                      <a:pt x="116" y="125"/>
                    </a:lnTo>
                    <a:lnTo>
                      <a:pt x="112" y="125"/>
                    </a:lnTo>
                    <a:lnTo>
                      <a:pt x="112" y="125"/>
                    </a:lnTo>
                    <a:lnTo>
                      <a:pt x="112" y="131"/>
                    </a:lnTo>
                    <a:lnTo>
                      <a:pt x="107" y="137"/>
                    </a:lnTo>
                    <a:lnTo>
                      <a:pt x="103" y="142"/>
                    </a:lnTo>
                    <a:lnTo>
                      <a:pt x="94" y="146"/>
                    </a:lnTo>
                    <a:lnTo>
                      <a:pt x="73" y="154"/>
                    </a:lnTo>
                    <a:lnTo>
                      <a:pt x="55" y="160"/>
                    </a:lnTo>
                    <a:lnTo>
                      <a:pt x="55" y="160"/>
                    </a:lnTo>
                    <a:lnTo>
                      <a:pt x="53" y="173"/>
                    </a:lnTo>
                    <a:lnTo>
                      <a:pt x="53" y="173"/>
                    </a:lnTo>
                    <a:lnTo>
                      <a:pt x="60" y="182"/>
                    </a:lnTo>
                    <a:lnTo>
                      <a:pt x="78" y="186"/>
                    </a:lnTo>
                    <a:lnTo>
                      <a:pt x="78" y="186"/>
                    </a:lnTo>
                    <a:lnTo>
                      <a:pt x="80" y="183"/>
                    </a:lnTo>
                    <a:lnTo>
                      <a:pt x="87" y="179"/>
                    </a:lnTo>
                    <a:lnTo>
                      <a:pt x="91" y="176"/>
                    </a:lnTo>
                    <a:lnTo>
                      <a:pt x="96" y="172"/>
                    </a:lnTo>
                    <a:lnTo>
                      <a:pt x="103" y="172"/>
                    </a:lnTo>
                    <a:lnTo>
                      <a:pt x="103" y="172"/>
                    </a:lnTo>
                    <a:lnTo>
                      <a:pt x="103" y="176"/>
                    </a:lnTo>
                    <a:lnTo>
                      <a:pt x="100" y="179"/>
                    </a:lnTo>
                    <a:lnTo>
                      <a:pt x="100" y="179"/>
                    </a:lnTo>
                    <a:lnTo>
                      <a:pt x="78" y="188"/>
                    </a:lnTo>
                    <a:lnTo>
                      <a:pt x="64" y="192"/>
                    </a:lnTo>
                    <a:lnTo>
                      <a:pt x="53" y="194"/>
                    </a:lnTo>
                    <a:lnTo>
                      <a:pt x="41" y="194"/>
                    </a:lnTo>
                    <a:lnTo>
                      <a:pt x="50" y="188"/>
                    </a:lnTo>
                    <a:lnTo>
                      <a:pt x="50" y="188"/>
                    </a:lnTo>
                    <a:lnTo>
                      <a:pt x="41" y="182"/>
                    </a:lnTo>
                    <a:lnTo>
                      <a:pt x="34" y="176"/>
                    </a:lnTo>
                    <a:lnTo>
                      <a:pt x="28" y="169"/>
                    </a:lnTo>
                    <a:lnTo>
                      <a:pt x="19" y="163"/>
                    </a:lnTo>
                    <a:lnTo>
                      <a:pt x="19" y="160"/>
                    </a:lnTo>
                    <a:lnTo>
                      <a:pt x="21" y="158"/>
                    </a:lnTo>
                    <a:lnTo>
                      <a:pt x="21" y="158"/>
                    </a:lnTo>
                    <a:lnTo>
                      <a:pt x="30" y="158"/>
                    </a:lnTo>
                    <a:lnTo>
                      <a:pt x="39" y="157"/>
                    </a:lnTo>
                    <a:lnTo>
                      <a:pt x="39" y="155"/>
                    </a:lnTo>
                    <a:lnTo>
                      <a:pt x="39" y="155"/>
                    </a:lnTo>
                    <a:lnTo>
                      <a:pt x="19" y="148"/>
                    </a:lnTo>
                    <a:lnTo>
                      <a:pt x="0" y="141"/>
                    </a:lnTo>
                    <a:lnTo>
                      <a:pt x="0" y="141"/>
                    </a:lnTo>
                    <a:lnTo>
                      <a:pt x="7" y="139"/>
                    </a:lnTo>
                    <a:lnTo>
                      <a:pt x="14" y="136"/>
                    </a:lnTo>
                    <a:lnTo>
                      <a:pt x="14" y="134"/>
                    </a:lnTo>
                    <a:lnTo>
                      <a:pt x="14" y="134"/>
                    </a:lnTo>
                    <a:lnTo>
                      <a:pt x="19" y="131"/>
                    </a:lnTo>
                    <a:lnTo>
                      <a:pt x="23" y="129"/>
                    </a:lnTo>
                    <a:lnTo>
                      <a:pt x="28" y="129"/>
                    </a:lnTo>
                    <a:lnTo>
                      <a:pt x="32" y="118"/>
                    </a:lnTo>
                    <a:lnTo>
                      <a:pt x="46" y="116"/>
                    </a:lnTo>
                    <a:lnTo>
                      <a:pt x="48" y="114"/>
                    </a:lnTo>
                    <a:lnTo>
                      <a:pt x="60" y="110"/>
                    </a:lnTo>
                    <a:lnTo>
                      <a:pt x="60" y="110"/>
                    </a:lnTo>
                    <a:lnTo>
                      <a:pt x="46" y="75"/>
                    </a:lnTo>
                    <a:lnTo>
                      <a:pt x="28" y="41"/>
                    </a:lnTo>
                    <a:lnTo>
                      <a:pt x="23" y="39"/>
                    </a:lnTo>
                    <a:lnTo>
                      <a:pt x="21" y="38"/>
                    </a:lnTo>
                    <a:lnTo>
                      <a:pt x="28" y="36"/>
                    </a:lnTo>
                    <a:lnTo>
                      <a:pt x="12" y="2"/>
                    </a:lnTo>
                    <a:lnTo>
                      <a:pt x="16" y="0"/>
                    </a:lnTo>
                    <a:lnTo>
                      <a:pt x="112" y="0"/>
                    </a:lnTo>
                    <a:close/>
                  </a:path>
                </a:pathLst>
              </a:custGeom>
              <a:gradFill flip="none" rotWithShape="1">
                <a:gsLst>
                  <a:gs pos="0">
                    <a:srgbClr val="660066"/>
                  </a:gs>
                  <a:gs pos="100000">
                    <a:schemeClr val="tx1"/>
                  </a:gs>
                  <a:gs pos="81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Freeform 82"/>
              <p:cNvSpPr>
                <a:spLocks/>
              </p:cNvSpPr>
              <p:nvPr/>
            </p:nvSpPr>
            <p:spPr bwMode="auto">
              <a:xfrm rot="16200000">
                <a:off x="7908825" y="969487"/>
                <a:ext cx="540524" cy="248202"/>
              </a:xfrm>
              <a:custGeom>
                <a:avLst/>
                <a:gdLst>
                  <a:gd name="T0" fmla="*/ 62 w 385"/>
                  <a:gd name="T1" fmla="*/ 88 h 94"/>
                  <a:gd name="T2" fmla="*/ 46 w 385"/>
                  <a:gd name="T3" fmla="*/ 81 h 94"/>
                  <a:gd name="T4" fmla="*/ 32 w 385"/>
                  <a:gd name="T5" fmla="*/ 77 h 94"/>
                  <a:gd name="T6" fmla="*/ 32 w 385"/>
                  <a:gd name="T7" fmla="*/ 74 h 94"/>
                  <a:gd name="T8" fmla="*/ 27 w 385"/>
                  <a:gd name="T9" fmla="*/ 72 h 94"/>
                  <a:gd name="T10" fmla="*/ 0 w 385"/>
                  <a:gd name="T11" fmla="*/ 8 h 94"/>
                  <a:gd name="T12" fmla="*/ 7 w 385"/>
                  <a:gd name="T13" fmla="*/ 6 h 94"/>
                  <a:gd name="T14" fmla="*/ 14 w 385"/>
                  <a:gd name="T15" fmla="*/ 2 h 94"/>
                  <a:gd name="T16" fmla="*/ 30 w 385"/>
                  <a:gd name="T17" fmla="*/ 4 h 94"/>
                  <a:gd name="T18" fmla="*/ 34 w 385"/>
                  <a:gd name="T19" fmla="*/ 6 h 94"/>
                  <a:gd name="T20" fmla="*/ 75 w 385"/>
                  <a:gd name="T21" fmla="*/ 1 h 94"/>
                  <a:gd name="T22" fmla="*/ 123 w 385"/>
                  <a:gd name="T23" fmla="*/ 0 h 94"/>
                  <a:gd name="T24" fmla="*/ 157 w 385"/>
                  <a:gd name="T25" fmla="*/ 4 h 94"/>
                  <a:gd name="T26" fmla="*/ 194 w 385"/>
                  <a:gd name="T27" fmla="*/ 7 h 94"/>
                  <a:gd name="T28" fmla="*/ 198 w 385"/>
                  <a:gd name="T29" fmla="*/ 6 h 94"/>
                  <a:gd name="T30" fmla="*/ 219 w 385"/>
                  <a:gd name="T31" fmla="*/ 5 h 94"/>
                  <a:gd name="T32" fmla="*/ 223 w 385"/>
                  <a:gd name="T33" fmla="*/ 6 h 94"/>
                  <a:gd name="T34" fmla="*/ 244 w 385"/>
                  <a:gd name="T35" fmla="*/ 18 h 94"/>
                  <a:gd name="T36" fmla="*/ 275 w 385"/>
                  <a:gd name="T37" fmla="*/ 25 h 94"/>
                  <a:gd name="T38" fmla="*/ 294 w 385"/>
                  <a:gd name="T39" fmla="*/ 18 h 94"/>
                  <a:gd name="T40" fmla="*/ 307 w 385"/>
                  <a:gd name="T41" fmla="*/ 19 h 94"/>
                  <a:gd name="T42" fmla="*/ 314 w 385"/>
                  <a:gd name="T43" fmla="*/ 19 h 94"/>
                  <a:gd name="T44" fmla="*/ 328 w 385"/>
                  <a:gd name="T45" fmla="*/ 17 h 94"/>
                  <a:gd name="T46" fmla="*/ 332 w 385"/>
                  <a:gd name="T47" fmla="*/ 16 h 94"/>
                  <a:gd name="T48" fmla="*/ 367 w 385"/>
                  <a:gd name="T49" fmla="*/ 16 h 94"/>
                  <a:gd name="T50" fmla="*/ 371 w 385"/>
                  <a:gd name="T51" fmla="*/ 20 h 94"/>
                  <a:gd name="T52" fmla="*/ 378 w 385"/>
                  <a:gd name="T53" fmla="*/ 26 h 94"/>
                  <a:gd name="T54" fmla="*/ 385 w 385"/>
                  <a:gd name="T55" fmla="*/ 32 h 94"/>
                  <a:gd name="T56" fmla="*/ 257 w 385"/>
                  <a:gd name="T57" fmla="*/ 57 h 94"/>
                  <a:gd name="T58" fmla="*/ 187 w 385"/>
                  <a:gd name="T59" fmla="*/ 69 h 94"/>
                  <a:gd name="T60" fmla="*/ 132 w 385"/>
                  <a:gd name="T61" fmla="*/ 74 h 94"/>
                  <a:gd name="T62" fmla="*/ 130 w 385"/>
                  <a:gd name="T63" fmla="*/ 74 h 94"/>
                  <a:gd name="T64" fmla="*/ 114 w 385"/>
                  <a:gd name="T65" fmla="*/ 85 h 94"/>
                  <a:gd name="T66" fmla="*/ 112 w 385"/>
                  <a:gd name="T67" fmla="*/ 87 h 94"/>
                  <a:gd name="T68" fmla="*/ 100 w 385"/>
                  <a:gd name="T69" fmla="*/ 88 h 94"/>
                  <a:gd name="T70" fmla="*/ 80 w 385"/>
                  <a:gd name="T71" fmla="*/ 94 h 94"/>
                  <a:gd name="T72" fmla="*/ 71 w 385"/>
                  <a:gd name="T73" fmla="*/ 92 h 94"/>
                  <a:gd name="T74" fmla="*/ 59 w 385"/>
                  <a:gd name="T75"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5" h="94">
                    <a:moveTo>
                      <a:pt x="59" y="93"/>
                    </a:moveTo>
                    <a:lnTo>
                      <a:pt x="62" y="88"/>
                    </a:lnTo>
                    <a:lnTo>
                      <a:pt x="59" y="85"/>
                    </a:lnTo>
                    <a:lnTo>
                      <a:pt x="46" y="81"/>
                    </a:lnTo>
                    <a:lnTo>
                      <a:pt x="41" y="75"/>
                    </a:lnTo>
                    <a:lnTo>
                      <a:pt x="32" y="77"/>
                    </a:lnTo>
                    <a:lnTo>
                      <a:pt x="30" y="75"/>
                    </a:lnTo>
                    <a:lnTo>
                      <a:pt x="32" y="74"/>
                    </a:lnTo>
                    <a:lnTo>
                      <a:pt x="30" y="72"/>
                    </a:lnTo>
                    <a:lnTo>
                      <a:pt x="27" y="72"/>
                    </a:lnTo>
                    <a:lnTo>
                      <a:pt x="0" y="8"/>
                    </a:lnTo>
                    <a:lnTo>
                      <a:pt x="0" y="8"/>
                    </a:lnTo>
                    <a:lnTo>
                      <a:pt x="5" y="8"/>
                    </a:lnTo>
                    <a:lnTo>
                      <a:pt x="7" y="6"/>
                    </a:lnTo>
                    <a:lnTo>
                      <a:pt x="14" y="2"/>
                    </a:lnTo>
                    <a:lnTo>
                      <a:pt x="14" y="2"/>
                    </a:lnTo>
                    <a:lnTo>
                      <a:pt x="25" y="4"/>
                    </a:lnTo>
                    <a:lnTo>
                      <a:pt x="30" y="4"/>
                    </a:lnTo>
                    <a:lnTo>
                      <a:pt x="34" y="6"/>
                    </a:lnTo>
                    <a:lnTo>
                      <a:pt x="34" y="6"/>
                    </a:lnTo>
                    <a:lnTo>
                      <a:pt x="50" y="4"/>
                    </a:lnTo>
                    <a:lnTo>
                      <a:pt x="75" y="1"/>
                    </a:lnTo>
                    <a:lnTo>
                      <a:pt x="123" y="0"/>
                    </a:lnTo>
                    <a:lnTo>
                      <a:pt x="123" y="0"/>
                    </a:lnTo>
                    <a:lnTo>
                      <a:pt x="139" y="1"/>
                    </a:lnTo>
                    <a:lnTo>
                      <a:pt x="157" y="4"/>
                    </a:lnTo>
                    <a:lnTo>
                      <a:pt x="175" y="6"/>
                    </a:lnTo>
                    <a:lnTo>
                      <a:pt x="194" y="7"/>
                    </a:lnTo>
                    <a:lnTo>
                      <a:pt x="194" y="7"/>
                    </a:lnTo>
                    <a:lnTo>
                      <a:pt x="198" y="6"/>
                    </a:lnTo>
                    <a:lnTo>
                      <a:pt x="205" y="5"/>
                    </a:lnTo>
                    <a:lnTo>
                      <a:pt x="219" y="5"/>
                    </a:lnTo>
                    <a:lnTo>
                      <a:pt x="219" y="5"/>
                    </a:lnTo>
                    <a:lnTo>
                      <a:pt x="223" y="6"/>
                    </a:lnTo>
                    <a:lnTo>
                      <a:pt x="232" y="11"/>
                    </a:lnTo>
                    <a:lnTo>
                      <a:pt x="244" y="18"/>
                    </a:lnTo>
                    <a:lnTo>
                      <a:pt x="275" y="25"/>
                    </a:lnTo>
                    <a:lnTo>
                      <a:pt x="275" y="25"/>
                    </a:lnTo>
                    <a:lnTo>
                      <a:pt x="287" y="20"/>
                    </a:lnTo>
                    <a:lnTo>
                      <a:pt x="294" y="18"/>
                    </a:lnTo>
                    <a:lnTo>
                      <a:pt x="301" y="18"/>
                    </a:lnTo>
                    <a:lnTo>
                      <a:pt x="307" y="19"/>
                    </a:lnTo>
                    <a:lnTo>
                      <a:pt x="307" y="19"/>
                    </a:lnTo>
                    <a:lnTo>
                      <a:pt x="314" y="19"/>
                    </a:lnTo>
                    <a:lnTo>
                      <a:pt x="321" y="18"/>
                    </a:lnTo>
                    <a:lnTo>
                      <a:pt x="328" y="17"/>
                    </a:lnTo>
                    <a:lnTo>
                      <a:pt x="332" y="16"/>
                    </a:lnTo>
                    <a:lnTo>
                      <a:pt x="332" y="16"/>
                    </a:lnTo>
                    <a:lnTo>
                      <a:pt x="360" y="19"/>
                    </a:lnTo>
                    <a:lnTo>
                      <a:pt x="367" y="16"/>
                    </a:lnTo>
                    <a:lnTo>
                      <a:pt x="371" y="17"/>
                    </a:lnTo>
                    <a:lnTo>
                      <a:pt x="371" y="20"/>
                    </a:lnTo>
                    <a:lnTo>
                      <a:pt x="380" y="23"/>
                    </a:lnTo>
                    <a:lnTo>
                      <a:pt x="378" y="26"/>
                    </a:lnTo>
                    <a:lnTo>
                      <a:pt x="378" y="30"/>
                    </a:lnTo>
                    <a:lnTo>
                      <a:pt x="385" y="32"/>
                    </a:lnTo>
                    <a:lnTo>
                      <a:pt x="385" y="32"/>
                    </a:lnTo>
                    <a:lnTo>
                      <a:pt x="257" y="57"/>
                    </a:lnTo>
                    <a:lnTo>
                      <a:pt x="221" y="63"/>
                    </a:lnTo>
                    <a:lnTo>
                      <a:pt x="187" y="69"/>
                    </a:lnTo>
                    <a:lnTo>
                      <a:pt x="155" y="73"/>
                    </a:lnTo>
                    <a:lnTo>
                      <a:pt x="132" y="74"/>
                    </a:lnTo>
                    <a:lnTo>
                      <a:pt x="130" y="74"/>
                    </a:lnTo>
                    <a:lnTo>
                      <a:pt x="130" y="74"/>
                    </a:lnTo>
                    <a:lnTo>
                      <a:pt x="118" y="81"/>
                    </a:lnTo>
                    <a:lnTo>
                      <a:pt x="114" y="85"/>
                    </a:lnTo>
                    <a:lnTo>
                      <a:pt x="112" y="87"/>
                    </a:lnTo>
                    <a:lnTo>
                      <a:pt x="112" y="87"/>
                    </a:lnTo>
                    <a:lnTo>
                      <a:pt x="107" y="88"/>
                    </a:lnTo>
                    <a:lnTo>
                      <a:pt x="100" y="88"/>
                    </a:lnTo>
                    <a:lnTo>
                      <a:pt x="80" y="94"/>
                    </a:lnTo>
                    <a:lnTo>
                      <a:pt x="80" y="94"/>
                    </a:lnTo>
                    <a:lnTo>
                      <a:pt x="75" y="93"/>
                    </a:lnTo>
                    <a:lnTo>
                      <a:pt x="71" y="92"/>
                    </a:lnTo>
                    <a:lnTo>
                      <a:pt x="59" y="93"/>
                    </a:lnTo>
                    <a:lnTo>
                      <a:pt x="59" y="93"/>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83"/>
              <p:cNvSpPr>
                <a:spLocks/>
              </p:cNvSpPr>
              <p:nvPr/>
            </p:nvSpPr>
            <p:spPr bwMode="auto">
              <a:xfrm rot="16200000">
                <a:off x="7962212" y="509209"/>
                <a:ext cx="919593" cy="565057"/>
              </a:xfrm>
              <a:custGeom>
                <a:avLst/>
                <a:gdLst>
                  <a:gd name="T0" fmla="*/ 177 w 655"/>
                  <a:gd name="T1" fmla="*/ 25 h 214"/>
                  <a:gd name="T2" fmla="*/ 75 w 655"/>
                  <a:gd name="T3" fmla="*/ 41 h 214"/>
                  <a:gd name="T4" fmla="*/ 50 w 655"/>
                  <a:gd name="T5" fmla="*/ 42 h 214"/>
                  <a:gd name="T6" fmla="*/ 32 w 655"/>
                  <a:gd name="T7" fmla="*/ 55 h 214"/>
                  <a:gd name="T8" fmla="*/ 20 w 655"/>
                  <a:gd name="T9" fmla="*/ 56 h 214"/>
                  <a:gd name="T10" fmla="*/ 9 w 655"/>
                  <a:gd name="T11" fmla="*/ 65 h 214"/>
                  <a:gd name="T12" fmla="*/ 61 w 655"/>
                  <a:gd name="T13" fmla="*/ 70 h 214"/>
                  <a:gd name="T14" fmla="*/ 91 w 655"/>
                  <a:gd name="T15" fmla="*/ 79 h 214"/>
                  <a:gd name="T16" fmla="*/ 114 w 655"/>
                  <a:gd name="T17" fmla="*/ 74 h 214"/>
                  <a:gd name="T18" fmla="*/ 123 w 655"/>
                  <a:gd name="T19" fmla="*/ 92 h 214"/>
                  <a:gd name="T20" fmla="*/ 125 w 655"/>
                  <a:gd name="T21" fmla="*/ 95 h 214"/>
                  <a:gd name="T22" fmla="*/ 143 w 655"/>
                  <a:gd name="T23" fmla="*/ 96 h 214"/>
                  <a:gd name="T24" fmla="*/ 155 w 655"/>
                  <a:gd name="T25" fmla="*/ 111 h 214"/>
                  <a:gd name="T26" fmla="*/ 168 w 655"/>
                  <a:gd name="T27" fmla="*/ 119 h 214"/>
                  <a:gd name="T28" fmla="*/ 177 w 655"/>
                  <a:gd name="T29" fmla="*/ 125 h 214"/>
                  <a:gd name="T30" fmla="*/ 200 w 655"/>
                  <a:gd name="T31" fmla="*/ 126 h 214"/>
                  <a:gd name="T32" fmla="*/ 230 w 655"/>
                  <a:gd name="T33" fmla="*/ 132 h 214"/>
                  <a:gd name="T34" fmla="*/ 227 w 655"/>
                  <a:gd name="T35" fmla="*/ 143 h 214"/>
                  <a:gd name="T36" fmla="*/ 232 w 655"/>
                  <a:gd name="T37" fmla="*/ 146 h 214"/>
                  <a:gd name="T38" fmla="*/ 255 w 655"/>
                  <a:gd name="T39" fmla="*/ 155 h 214"/>
                  <a:gd name="T40" fmla="*/ 257 w 655"/>
                  <a:gd name="T41" fmla="*/ 172 h 214"/>
                  <a:gd name="T42" fmla="*/ 275 w 655"/>
                  <a:gd name="T43" fmla="*/ 178 h 214"/>
                  <a:gd name="T44" fmla="*/ 323 w 655"/>
                  <a:gd name="T45" fmla="*/ 204 h 214"/>
                  <a:gd name="T46" fmla="*/ 328 w 655"/>
                  <a:gd name="T47" fmla="*/ 212 h 214"/>
                  <a:gd name="T48" fmla="*/ 348 w 655"/>
                  <a:gd name="T49" fmla="*/ 213 h 214"/>
                  <a:gd name="T50" fmla="*/ 364 w 655"/>
                  <a:gd name="T51" fmla="*/ 207 h 214"/>
                  <a:gd name="T52" fmla="*/ 371 w 655"/>
                  <a:gd name="T53" fmla="*/ 208 h 214"/>
                  <a:gd name="T54" fmla="*/ 391 w 655"/>
                  <a:gd name="T55" fmla="*/ 204 h 214"/>
                  <a:gd name="T56" fmla="*/ 394 w 655"/>
                  <a:gd name="T57" fmla="*/ 195 h 214"/>
                  <a:gd name="T58" fmla="*/ 389 w 655"/>
                  <a:gd name="T59" fmla="*/ 188 h 214"/>
                  <a:gd name="T60" fmla="*/ 428 w 655"/>
                  <a:gd name="T61" fmla="*/ 178 h 214"/>
                  <a:gd name="T62" fmla="*/ 441 w 655"/>
                  <a:gd name="T63" fmla="*/ 178 h 214"/>
                  <a:gd name="T64" fmla="*/ 439 w 655"/>
                  <a:gd name="T65" fmla="*/ 172 h 214"/>
                  <a:gd name="T66" fmla="*/ 444 w 655"/>
                  <a:gd name="T67" fmla="*/ 159 h 214"/>
                  <a:gd name="T68" fmla="*/ 491 w 655"/>
                  <a:gd name="T69" fmla="*/ 149 h 214"/>
                  <a:gd name="T70" fmla="*/ 628 w 655"/>
                  <a:gd name="T71" fmla="*/ 128 h 214"/>
                  <a:gd name="T72" fmla="*/ 655 w 655"/>
                  <a:gd name="T73" fmla="*/ 103 h 214"/>
                  <a:gd name="T74" fmla="*/ 642 w 655"/>
                  <a:gd name="T75" fmla="*/ 91 h 214"/>
                  <a:gd name="T76" fmla="*/ 637 w 655"/>
                  <a:gd name="T77" fmla="*/ 84 h 214"/>
                  <a:gd name="T78" fmla="*/ 614 w 655"/>
                  <a:gd name="T79" fmla="*/ 67 h 214"/>
                  <a:gd name="T80" fmla="*/ 639 w 655"/>
                  <a:gd name="T81" fmla="*/ 61 h 214"/>
                  <a:gd name="T82" fmla="*/ 646 w 655"/>
                  <a:gd name="T83" fmla="*/ 55 h 214"/>
                  <a:gd name="T84" fmla="*/ 639 w 655"/>
                  <a:gd name="T85" fmla="*/ 47 h 214"/>
                  <a:gd name="T86" fmla="*/ 512 w 655"/>
                  <a:gd name="T87" fmla="*/ 28 h 214"/>
                  <a:gd name="T88" fmla="*/ 480 w 655"/>
                  <a:gd name="T89" fmla="*/ 31 h 214"/>
                  <a:gd name="T90" fmla="*/ 457 w 655"/>
                  <a:gd name="T91" fmla="*/ 23 h 214"/>
                  <a:gd name="T92" fmla="*/ 394 w 655"/>
                  <a:gd name="T93" fmla="*/ 28 h 214"/>
                  <a:gd name="T94" fmla="*/ 378 w 655"/>
                  <a:gd name="T95" fmla="*/ 27 h 214"/>
                  <a:gd name="T96" fmla="*/ 346 w 655"/>
                  <a:gd name="T97" fmla="*/ 16 h 214"/>
                  <a:gd name="T98" fmla="*/ 330 w 655"/>
                  <a:gd name="T99" fmla="*/ 13 h 214"/>
                  <a:gd name="T100" fmla="*/ 309 w 655"/>
                  <a:gd name="T101" fmla="*/ 13 h 214"/>
                  <a:gd name="T102" fmla="*/ 305 w 655"/>
                  <a:gd name="T103"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5" h="214">
                    <a:moveTo>
                      <a:pt x="305" y="0"/>
                    </a:moveTo>
                    <a:lnTo>
                      <a:pt x="305" y="0"/>
                    </a:lnTo>
                    <a:lnTo>
                      <a:pt x="177" y="25"/>
                    </a:lnTo>
                    <a:lnTo>
                      <a:pt x="141" y="31"/>
                    </a:lnTo>
                    <a:lnTo>
                      <a:pt x="107" y="37"/>
                    </a:lnTo>
                    <a:lnTo>
                      <a:pt x="75" y="41"/>
                    </a:lnTo>
                    <a:lnTo>
                      <a:pt x="52" y="42"/>
                    </a:lnTo>
                    <a:lnTo>
                      <a:pt x="50" y="42"/>
                    </a:lnTo>
                    <a:lnTo>
                      <a:pt x="50" y="42"/>
                    </a:lnTo>
                    <a:lnTo>
                      <a:pt x="38" y="48"/>
                    </a:lnTo>
                    <a:lnTo>
                      <a:pt x="34" y="53"/>
                    </a:lnTo>
                    <a:lnTo>
                      <a:pt x="32" y="55"/>
                    </a:lnTo>
                    <a:lnTo>
                      <a:pt x="32" y="55"/>
                    </a:lnTo>
                    <a:lnTo>
                      <a:pt x="27" y="56"/>
                    </a:lnTo>
                    <a:lnTo>
                      <a:pt x="20" y="56"/>
                    </a:lnTo>
                    <a:lnTo>
                      <a:pt x="0" y="62"/>
                    </a:lnTo>
                    <a:lnTo>
                      <a:pt x="0" y="62"/>
                    </a:lnTo>
                    <a:lnTo>
                      <a:pt x="9" y="65"/>
                    </a:lnTo>
                    <a:lnTo>
                      <a:pt x="20" y="66"/>
                    </a:lnTo>
                    <a:lnTo>
                      <a:pt x="48" y="68"/>
                    </a:lnTo>
                    <a:lnTo>
                      <a:pt x="61" y="70"/>
                    </a:lnTo>
                    <a:lnTo>
                      <a:pt x="75" y="72"/>
                    </a:lnTo>
                    <a:lnTo>
                      <a:pt x="84" y="74"/>
                    </a:lnTo>
                    <a:lnTo>
                      <a:pt x="91" y="79"/>
                    </a:lnTo>
                    <a:lnTo>
                      <a:pt x="95" y="79"/>
                    </a:lnTo>
                    <a:lnTo>
                      <a:pt x="100" y="76"/>
                    </a:lnTo>
                    <a:lnTo>
                      <a:pt x="114" y="74"/>
                    </a:lnTo>
                    <a:lnTo>
                      <a:pt x="139" y="88"/>
                    </a:lnTo>
                    <a:lnTo>
                      <a:pt x="136" y="90"/>
                    </a:lnTo>
                    <a:lnTo>
                      <a:pt x="123" y="92"/>
                    </a:lnTo>
                    <a:lnTo>
                      <a:pt x="120" y="95"/>
                    </a:lnTo>
                    <a:lnTo>
                      <a:pt x="125" y="95"/>
                    </a:lnTo>
                    <a:lnTo>
                      <a:pt x="125" y="95"/>
                    </a:lnTo>
                    <a:lnTo>
                      <a:pt x="134" y="95"/>
                    </a:lnTo>
                    <a:lnTo>
                      <a:pt x="139" y="96"/>
                    </a:lnTo>
                    <a:lnTo>
                      <a:pt x="143" y="96"/>
                    </a:lnTo>
                    <a:lnTo>
                      <a:pt x="148" y="107"/>
                    </a:lnTo>
                    <a:lnTo>
                      <a:pt x="155" y="111"/>
                    </a:lnTo>
                    <a:lnTo>
                      <a:pt x="155" y="111"/>
                    </a:lnTo>
                    <a:lnTo>
                      <a:pt x="161" y="111"/>
                    </a:lnTo>
                    <a:lnTo>
                      <a:pt x="168" y="113"/>
                    </a:lnTo>
                    <a:lnTo>
                      <a:pt x="168" y="119"/>
                    </a:lnTo>
                    <a:lnTo>
                      <a:pt x="168" y="119"/>
                    </a:lnTo>
                    <a:lnTo>
                      <a:pt x="173" y="121"/>
                    </a:lnTo>
                    <a:lnTo>
                      <a:pt x="177" y="125"/>
                    </a:lnTo>
                    <a:lnTo>
                      <a:pt x="177" y="125"/>
                    </a:lnTo>
                    <a:lnTo>
                      <a:pt x="191" y="126"/>
                    </a:lnTo>
                    <a:lnTo>
                      <a:pt x="200" y="126"/>
                    </a:lnTo>
                    <a:lnTo>
                      <a:pt x="207" y="126"/>
                    </a:lnTo>
                    <a:lnTo>
                      <a:pt x="223" y="132"/>
                    </a:lnTo>
                    <a:lnTo>
                      <a:pt x="230" y="132"/>
                    </a:lnTo>
                    <a:lnTo>
                      <a:pt x="230" y="132"/>
                    </a:lnTo>
                    <a:lnTo>
                      <a:pt x="230" y="138"/>
                    </a:lnTo>
                    <a:lnTo>
                      <a:pt x="227" y="143"/>
                    </a:lnTo>
                    <a:lnTo>
                      <a:pt x="227" y="143"/>
                    </a:lnTo>
                    <a:lnTo>
                      <a:pt x="232" y="146"/>
                    </a:lnTo>
                    <a:lnTo>
                      <a:pt x="232" y="146"/>
                    </a:lnTo>
                    <a:lnTo>
                      <a:pt x="241" y="150"/>
                    </a:lnTo>
                    <a:lnTo>
                      <a:pt x="252" y="151"/>
                    </a:lnTo>
                    <a:lnTo>
                      <a:pt x="255" y="155"/>
                    </a:lnTo>
                    <a:lnTo>
                      <a:pt x="268" y="159"/>
                    </a:lnTo>
                    <a:lnTo>
                      <a:pt x="266" y="168"/>
                    </a:lnTo>
                    <a:lnTo>
                      <a:pt x="257" y="172"/>
                    </a:lnTo>
                    <a:lnTo>
                      <a:pt x="257" y="172"/>
                    </a:lnTo>
                    <a:lnTo>
                      <a:pt x="266" y="175"/>
                    </a:lnTo>
                    <a:lnTo>
                      <a:pt x="275" y="178"/>
                    </a:lnTo>
                    <a:lnTo>
                      <a:pt x="291" y="187"/>
                    </a:lnTo>
                    <a:lnTo>
                      <a:pt x="307" y="195"/>
                    </a:lnTo>
                    <a:lnTo>
                      <a:pt x="323" y="204"/>
                    </a:lnTo>
                    <a:lnTo>
                      <a:pt x="321" y="206"/>
                    </a:lnTo>
                    <a:lnTo>
                      <a:pt x="328" y="212"/>
                    </a:lnTo>
                    <a:lnTo>
                      <a:pt x="328" y="212"/>
                    </a:lnTo>
                    <a:lnTo>
                      <a:pt x="332" y="213"/>
                    </a:lnTo>
                    <a:lnTo>
                      <a:pt x="339" y="214"/>
                    </a:lnTo>
                    <a:lnTo>
                      <a:pt x="348" y="213"/>
                    </a:lnTo>
                    <a:lnTo>
                      <a:pt x="353" y="208"/>
                    </a:lnTo>
                    <a:lnTo>
                      <a:pt x="355" y="206"/>
                    </a:lnTo>
                    <a:lnTo>
                      <a:pt x="364" y="207"/>
                    </a:lnTo>
                    <a:lnTo>
                      <a:pt x="364" y="208"/>
                    </a:lnTo>
                    <a:lnTo>
                      <a:pt x="364" y="208"/>
                    </a:lnTo>
                    <a:lnTo>
                      <a:pt x="371" y="208"/>
                    </a:lnTo>
                    <a:lnTo>
                      <a:pt x="378" y="207"/>
                    </a:lnTo>
                    <a:lnTo>
                      <a:pt x="391" y="204"/>
                    </a:lnTo>
                    <a:lnTo>
                      <a:pt x="391" y="204"/>
                    </a:lnTo>
                    <a:lnTo>
                      <a:pt x="394" y="200"/>
                    </a:lnTo>
                    <a:lnTo>
                      <a:pt x="396" y="196"/>
                    </a:lnTo>
                    <a:lnTo>
                      <a:pt x="394" y="195"/>
                    </a:lnTo>
                    <a:lnTo>
                      <a:pt x="391" y="193"/>
                    </a:lnTo>
                    <a:lnTo>
                      <a:pt x="389" y="188"/>
                    </a:lnTo>
                    <a:lnTo>
                      <a:pt x="389" y="188"/>
                    </a:lnTo>
                    <a:lnTo>
                      <a:pt x="391" y="186"/>
                    </a:lnTo>
                    <a:lnTo>
                      <a:pt x="394" y="183"/>
                    </a:lnTo>
                    <a:lnTo>
                      <a:pt x="428" y="178"/>
                    </a:lnTo>
                    <a:lnTo>
                      <a:pt x="432" y="180"/>
                    </a:lnTo>
                    <a:lnTo>
                      <a:pt x="439" y="180"/>
                    </a:lnTo>
                    <a:lnTo>
                      <a:pt x="441" y="178"/>
                    </a:lnTo>
                    <a:lnTo>
                      <a:pt x="441" y="174"/>
                    </a:lnTo>
                    <a:lnTo>
                      <a:pt x="439" y="172"/>
                    </a:lnTo>
                    <a:lnTo>
                      <a:pt x="439" y="172"/>
                    </a:lnTo>
                    <a:lnTo>
                      <a:pt x="444" y="166"/>
                    </a:lnTo>
                    <a:lnTo>
                      <a:pt x="444" y="163"/>
                    </a:lnTo>
                    <a:lnTo>
                      <a:pt x="444" y="159"/>
                    </a:lnTo>
                    <a:lnTo>
                      <a:pt x="448" y="157"/>
                    </a:lnTo>
                    <a:lnTo>
                      <a:pt x="448" y="157"/>
                    </a:lnTo>
                    <a:lnTo>
                      <a:pt x="491" y="149"/>
                    </a:lnTo>
                    <a:lnTo>
                      <a:pt x="537" y="141"/>
                    </a:lnTo>
                    <a:lnTo>
                      <a:pt x="628" y="128"/>
                    </a:lnTo>
                    <a:lnTo>
                      <a:pt x="628" y="128"/>
                    </a:lnTo>
                    <a:lnTo>
                      <a:pt x="644" y="114"/>
                    </a:lnTo>
                    <a:lnTo>
                      <a:pt x="653" y="107"/>
                    </a:lnTo>
                    <a:lnTo>
                      <a:pt x="655" y="103"/>
                    </a:lnTo>
                    <a:lnTo>
                      <a:pt x="655" y="100"/>
                    </a:lnTo>
                    <a:lnTo>
                      <a:pt x="655" y="95"/>
                    </a:lnTo>
                    <a:lnTo>
                      <a:pt x="642" y="91"/>
                    </a:lnTo>
                    <a:lnTo>
                      <a:pt x="642" y="91"/>
                    </a:lnTo>
                    <a:lnTo>
                      <a:pt x="642" y="88"/>
                    </a:lnTo>
                    <a:lnTo>
                      <a:pt x="637" y="84"/>
                    </a:lnTo>
                    <a:lnTo>
                      <a:pt x="628" y="77"/>
                    </a:lnTo>
                    <a:lnTo>
                      <a:pt x="617" y="70"/>
                    </a:lnTo>
                    <a:lnTo>
                      <a:pt x="614" y="67"/>
                    </a:lnTo>
                    <a:lnTo>
                      <a:pt x="612" y="65"/>
                    </a:lnTo>
                    <a:lnTo>
                      <a:pt x="623" y="60"/>
                    </a:lnTo>
                    <a:lnTo>
                      <a:pt x="639" y="61"/>
                    </a:lnTo>
                    <a:lnTo>
                      <a:pt x="646" y="59"/>
                    </a:lnTo>
                    <a:lnTo>
                      <a:pt x="646" y="55"/>
                    </a:lnTo>
                    <a:lnTo>
                      <a:pt x="646" y="55"/>
                    </a:lnTo>
                    <a:lnTo>
                      <a:pt x="644" y="52"/>
                    </a:lnTo>
                    <a:lnTo>
                      <a:pt x="639" y="47"/>
                    </a:lnTo>
                    <a:lnTo>
                      <a:pt x="639" y="47"/>
                    </a:lnTo>
                    <a:lnTo>
                      <a:pt x="569" y="35"/>
                    </a:lnTo>
                    <a:lnTo>
                      <a:pt x="528" y="29"/>
                    </a:lnTo>
                    <a:lnTo>
                      <a:pt x="512" y="28"/>
                    </a:lnTo>
                    <a:lnTo>
                      <a:pt x="503" y="27"/>
                    </a:lnTo>
                    <a:lnTo>
                      <a:pt x="494" y="31"/>
                    </a:lnTo>
                    <a:lnTo>
                      <a:pt x="480" y="31"/>
                    </a:lnTo>
                    <a:lnTo>
                      <a:pt x="480" y="31"/>
                    </a:lnTo>
                    <a:lnTo>
                      <a:pt x="469" y="28"/>
                    </a:lnTo>
                    <a:lnTo>
                      <a:pt x="457" y="23"/>
                    </a:lnTo>
                    <a:lnTo>
                      <a:pt x="407" y="30"/>
                    </a:lnTo>
                    <a:lnTo>
                      <a:pt x="407" y="30"/>
                    </a:lnTo>
                    <a:lnTo>
                      <a:pt x="394" y="28"/>
                    </a:lnTo>
                    <a:lnTo>
                      <a:pt x="384" y="27"/>
                    </a:lnTo>
                    <a:lnTo>
                      <a:pt x="378" y="27"/>
                    </a:lnTo>
                    <a:lnTo>
                      <a:pt x="378" y="27"/>
                    </a:lnTo>
                    <a:lnTo>
                      <a:pt x="364" y="21"/>
                    </a:lnTo>
                    <a:lnTo>
                      <a:pt x="355" y="18"/>
                    </a:lnTo>
                    <a:lnTo>
                      <a:pt x="346" y="16"/>
                    </a:lnTo>
                    <a:lnTo>
                      <a:pt x="332" y="19"/>
                    </a:lnTo>
                    <a:lnTo>
                      <a:pt x="330" y="19"/>
                    </a:lnTo>
                    <a:lnTo>
                      <a:pt x="330" y="13"/>
                    </a:lnTo>
                    <a:lnTo>
                      <a:pt x="316" y="15"/>
                    </a:lnTo>
                    <a:lnTo>
                      <a:pt x="309" y="13"/>
                    </a:lnTo>
                    <a:lnTo>
                      <a:pt x="309" y="13"/>
                    </a:lnTo>
                    <a:lnTo>
                      <a:pt x="309" y="10"/>
                    </a:lnTo>
                    <a:lnTo>
                      <a:pt x="312" y="6"/>
                    </a:lnTo>
                    <a:lnTo>
                      <a:pt x="305" y="0"/>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85"/>
              <p:cNvSpPr>
                <a:spLocks/>
              </p:cNvSpPr>
              <p:nvPr/>
            </p:nvSpPr>
            <p:spPr bwMode="auto">
              <a:xfrm rot="16200000">
                <a:off x="7741962" y="1010086"/>
                <a:ext cx="491385" cy="266686"/>
              </a:xfrm>
              <a:custGeom>
                <a:avLst/>
                <a:gdLst>
                  <a:gd name="T0" fmla="*/ 307 w 350"/>
                  <a:gd name="T1" fmla="*/ 0 h 101"/>
                  <a:gd name="T2" fmla="*/ 293 w 350"/>
                  <a:gd name="T3" fmla="*/ 3 h 101"/>
                  <a:gd name="T4" fmla="*/ 284 w 350"/>
                  <a:gd name="T5" fmla="*/ 2 h 101"/>
                  <a:gd name="T6" fmla="*/ 280 w 350"/>
                  <a:gd name="T7" fmla="*/ 4 h 101"/>
                  <a:gd name="T8" fmla="*/ 280 w 350"/>
                  <a:gd name="T9" fmla="*/ 4 h 101"/>
                  <a:gd name="T10" fmla="*/ 268 w 350"/>
                  <a:gd name="T11" fmla="*/ 5 h 101"/>
                  <a:gd name="T12" fmla="*/ 246 w 350"/>
                  <a:gd name="T13" fmla="*/ 9 h 101"/>
                  <a:gd name="T14" fmla="*/ 223 w 350"/>
                  <a:gd name="T15" fmla="*/ 14 h 101"/>
                  <a:gd name="T16" fmla="*/ 205 w 350"/>
                  <a:gd name="T17" fmla="*/ 16 h 101"/>
                  <a:gd name="T18" fmla="*/ 191 w 350"/>
                  <a:gd name="T19" fmla="*/ 11 h 101"/>
                  <a:gd name="T20" fmla="*/ 191 w 350"/>
                  <a:gd name="T21" fmla="*/ 11 h 101"/>
                  <a:gd name="T22" fmla="*/ 180 w 350"/>
                  <a:gd name="T23" fmla="*/ 13 h 101"/>
                  <a:gd name="T24" fmla="*/ 164 w 350"/>
                  <a:gd name="T25" fmla="*/ 15 h 101"/>
                  <a:gd name="T26" fmla="*/ 136 w 350"/>
                  <a:gd name="T27" fmla="*/ 21 h 101"/>
                  <a:gd name="T28" fmla="*/ 118 w 350"/>
                  <a:gd name="T29" fmla="*/ 20 h 101"/>
                  <a:gd name="T30" fmla="*/ 111 w 350"/>
                  <a:gd name="T31" fmla="*/ 22 h 101"/>
                  <a:gd name="T32" fmla="*/ 111 w 350"/>
                  <a:gd name="T33" fmla="*/ 23 h 101"/>
                  <a:gd name="T34" fmla="*/ 116 w 350"/>
                  <a:gd name="T35" fmla="*/ 23 h 101"/>
                  <a:gd name="T36" fmla="*/ 118 w 350"/>
                  <a:gd name="T37" fmla="*/ 27 h 101"/>
                  <a:gd name="T38" fmla="*/ 118 w 350"/>
                  <a:gd name="T39" fmla="*/ 27 h 101"/>
                  <a:gd name="T40" fmla="*/ 109 w 350"/>
                  <a:gd name="T41" fmla="*/ 29 h 101"/>
                  <a:gd name="T42" fmla="*/ 98 w 350"/>
                  <a:gd name="T43" fmla="*/ 32 h 101"/>
                  <a:gd name="T44" fmla="*/ 68 w 350"/>
                  <a:gd name="T45" fmla="*/ 35 h 101"/>
                  <a:gd name="T46" fmla="*/ 32 w 350"/>
                  <a:gd name="T47" fmla="*/ 39 h 101"/>
                  <a:gd name="T48" fmla="*/ 16 w 350"/>
                  <a:gd name="T49" fmla="*/ 41 h 101"/>
                  <a:gd name="T50" fmla="*/ 0 w 350"/>
                  <a:gd name="T51" fmla="*/ 45 h 101"/>
                  <a:gd name="T52" fmla="*/ 18 w 350"/>
                  <a:gd name="T53" fmla="*/ 84 h 101"/>
                  <a:gd name="T54" fmla="*/ 18 w 350"/>
                  <a:gd name="T55" fmla="*/ 84 h 101"/>
                  <a:gd name="T56" fmla="*/ 23 w 350"/>
                  <a:gd name="T57" fmla="*/ 84 h 101"/>
                  <a:gd name="T58" fmla="*/ 25 w 350"/>
                  <a:gd name="T59" fmla="*/ 82 h 101"/>
                  <a:gd name="T60" fmla="*/ 32 w 350"/>
                  <a:gd name="T61" fmla="*/ 78 h 101"/>
                  <a:gd name="T62" fmla="*/ 32 w 350"/>
                  <a:gd name="T63" fmla="*/ 78 h 101"/>
                  <a:gd name="T64" fmla="*/ 43 w 350"/>
                  <a:gd name="T65" fmla="*/ 80 h 101"/>
                  <a:gd name="T66" fmla="*/ 48 w 350"/>
                  <a:gd name="T67" fmla="*/ 80 h 101"/>
                  <a:gd name="T68" fmla="*/ 52 w 350"/>
                  <a:gd name="T69" fmla="*/ 82 h 101"/>
                  <a:gd name="T70" fmla="*/ 52 w 350"/>
                  <a:gd name="T71" fmla="*/ 82 h 101"/>
                  <a:gd name="T72" fmla="*/ 68 w 350"/>
                  <a:gd name="T73" fmla="*/ 80 h 101"/>
                  <a:gd name="T74" fmla="*/ 93 w 350"/>
                  <a:gd name="T75" fmla="*/ 77 h 101"/>
                  <a:gd name="T76" fmla="*/ 141 w 350"/>
                  <a:gd name="T77" fmla="*/ 76 h 101"/>
                  <a:gd name="T78" fmla="*/ 141 w 350"/>
                  <a:gd name="T79" fmla="*/ 76 h 101"/>
                  <a:gd name="T80" fmla="*/ 157 w 350"/>
                  <a:gd name="T81" fmla="*/ 77 h 101"/>
                  <a:gd name="T82" fmla="*/ 175 w 350"/>
                  <a:gd name="T83" fmla="*/ 80 h 101"/>
                  <a:gd name="T84" fmla="*/ 193 w 350"/>
                  <a:gd name="T85" fmla="*/ 82 h 101"/>
                  <a:gd name="T86" fmla="*/ 212 w 350"/>
                  <a:gd name="T87" fmla="*/ 83 h 101"/>
                  <a:gd name="T88" fmla="*/ 212 w 350"/>
                  <a:gd name="T89" fmla="*/ 83 h 101"/>
                  <a:gd name="T90" fmla="*/ 216 w 350"/>
                  <a:gd name="T91" fmla="*/ 82 h 101"/>
                  <a:gd name="T92" fmla="*/ 223 w 350"/>
                  <a:gd name="T93" fmla="*/ 81 h 101"/>
                  <a:gd name="T94" fmla="*/ 237 w 350"/>
                  <a:gd name="T95" fmla="*/ 81 h 101"/>
                  <a:gd name="T96" fmla="*/ 237 w 350"/>
                  <a:gd name="T97" fmla="*/ 81 h 101"/>
                  <a:gd name="T98" fmla="*/ 241 w 350"/>
                  <a:gd name="T99" fmla="*/ 82 h 101"/>
                  <a:gd name="T100" fmla="*/ 250 w 350"/>
                  <a:gd name="T101" fmla="*/ 87 h 101"/>
                  <a:gd name="T102" fmla="*/ 262 w 350"/>
                  <a:gd name="T103" fmla="*/ 94 h 101"/>
                  <a:gd name="T104" fmla="*/ 293 w 350"/>
                  <a:gd name="T105" fmla="*/ 101 h 101"/>
                  <a:gd name="T106" fmla="*/ 293 w 350"/>
                  <a:gd name="T107" fmla="*/ 101 h 101"/>
                  <a:gd name="T108" fmla="*/ 305 w 350"/>
                  <a:gd name="T109" fmla="*/ 96 h 101"/>
                  <a:gd name="T110" fmla="*/ 312 w 350"/>
                  <a:gd name="T111" fmla="*/ 94 h 101"/>
                  <a:gd name="T112" fmla="*/ 319 w 350"/>
                  <a:gd name="T113" fmla="*/ 94 h 101"/>
                  <a:gd name="T114" fmla="*/ 325 w 350"/>
                  <a:gd name="T115" fmla="*/ 95 h 101"/>
                  <a:gd name="T116" fmla="*/ 325 w 350"/>
                  <a:gd name="T117" fmla="*/ 95 h 101"/>
                  <a:gd name="T118" fmla="*/ 339 w 350"/>
                  <a:gd name="T119" fmla="*/ 94 h 101"/>
                  <a:gd name="T120" fmla="*/ 350 w 350"/>
                  <a:gd name="T121" fmla="*/ 92 h 101"/>
                  <a:gd name="T122" fmla="*/ 307 w 350"/>
                  <a:gd name="T1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0" h="101">
                    <a:moveTo>
                      <a:pt x="307" y="0"/>
                    </a:moveTo>
                    <a:lnTo>
                      <a:pt x="293" y="3"/>
                    </a:lnTo>
                    <a:lnTo>
                      <a:pt x="284" y="2"/>
                    </a:lnTo>
                    <a:lnTo>
                      <a:pt x="280" y="4"/>
                    </a:lnTo>
                    <a:lnTo>
                      <a:pt x="280" y="4"/>
                    </a:lnTo>
                    <a:lnTo>
                      <a:pt x="268" y="5"/>
                    </a:lnTo>
                    <a:lnTo>
                      <a:pt x="246" y="9"/>
                    </a:lnTo>
                    <a:lnTo>
                      <a:pt x="223" y="14"/>
                    </a:lnTo>
                    <a:lnTo>
                      <a:pt x="205" y="16"/>
                    </a:lnTo>
                    <a:lnTo>
                      <a:pt x="191" y="11"/>
                    </a:lnTo>
                    <a:lnTo>
                      <a:pt x="191" y="11"/>
                    </a:lnTo>
                    <a:lnTo>
                      <a:pt x="180" y="13"/>
                    </a:lnTo>
                    <a:lnTo>
                      <a:pt x="164" y="15"/>
                    </a:lnTo>
                    <a:lnTo>
                      <a:pt x="136" y="21"/>
                    </a:lnTo>
                    <a:lnTo>
                      <a:pt x="118" y="20"/>
                    </a:lnTo>
                    <a:lnTo>
                      <a:pt x="111" y="22"/>
                    </a:lnTo>
                    <a:lnTo>
                      <a:pt x="111" y="23"/>
                    </a:lnTo>
                    <a:lnTo>
                      <a:pt x="116" y="23"/>
                    </a:lnTo>
                    <a:lnTo>
                      <a:pt x="118" y="27"/>
                    </a:lnTo>
                    <a:lnTo>
                      <a:pt x="118" y="27"/>
                    </a:lnTo>
                    <a:lnTo>
                      <a:pt x="109" y="29"/>
                    </a:lnTo>
                    <a:lnTo>
                      <a:pt x="98" y="32"/>
                    </a:lnTo>
                    <a:lnTo>
                      <a:pt x="68" y="35"/>
                    </a:lnTo>
                    <a:lnTo>
                      <a:pt x="32" y="39"/>
                    </a:lnTo>
                    <a:lnTo>
                      <a:pt x="16" y="41"/>
                    </a:lnTo>
                    <a:lnTo>
                      <a:pt x="0" y="45"/>
                    </a:lnTo>
                    <a:lnTo>
                      <a:pt x="18" y="84"/>
                    </a:lnTo>
                    <a:lnTo>
                      <a:pt x="18" y="84"/>
                    </a:lnTo>
                    <a:lnTo>
                      <a:pt x="23" y="84"/>
                    </a:lnTo>
                    <a:lnTo>
                      <a:pt x="25" y="82"/>
                    </a:lnTo>
                    <a:lnTo>
                      <a:pt x="32" y="78"/>
                    </a:lnTo>
                    <a:lnTo>
                      <a:pt x="32" y="78"/>
                    </a:lnTo>
                    <a:lnTo>
                      <a:pt x="43" y="80"/>
                    </a:lnTo>
                    <a:lnTo>
                      <a:pt x="48" y="80"/>
                    </a:lnTo>
                    <a:lnTo>
                      <a:pt x="52" y="82"/>
                    </a:lnTo>
                    <a:lnTo>
                      <a:pt x="52" y="82"/>
                    </a:lnTo>
                    <a:lnTo>
                      <a:pt x="68" y="80"/>
                    </a:lnTo>
                    <a:lnTo>
                      <a:pt x="93" y="77"/>
                    </a:lnTo>
                    <a:lnTo>
                      <a:pt x="141" y="76"/>
                    </a:lnTo>
                    <a:lnTo>
                      <a:pt x="141" y="76"/>
                    </a:lnTo>
                    <a:lnTo>
                      <a:pt x="157" y="77"/>
                    </a:lnTo>
                    <a:lnTo>
                      <a:pt x="175" y="80"/>
                    </a:lnTo>
                    <a:lnTo>
                      <a:pt x="193" y="82"/>
                    </a:lnTo>
                    <a:lnTo>
                      <a:pt x="212" y="83"/>
                    </a:lnTo>
                    <a:lnTo>
                      <a:pt x="212" y="83"/>
                    </a:lnTo>
                    <a:lnTo>
                      <a:pt x="216" y="82"/>
                    </a:lnTo>
                    <a:lnTo>
                      <a:pt x="223" y="81"/>
                    </a:lnTo>
                    <a:lnTo>
                      <a:pt x="237" y="81"/>
                    </a:lnTo>
                    <a:lnTo>
                      <a:pt x="237" y="81"/>
                    </a:lnTo>
                    <a:lnTo>
                      <a:pt x="241" y="82"/>
                    </a:lnTo>
                    <a:lnTo>
                      <a:pt x="250" y="87"/>
                    </a:lnTo>
                    <a:lnTo>
                      <a:pt x="262" y="94"/>
                    </a:lnTo>
                    <a:lnTo>
                      <a:pt x="293" y="101"/>
                    </a:lnTo>
                    <a:lnTo>
                      <a:pt x="293" y="101"/>
                    </a:lnTo>
                    <a:lnTo>
                      <a:pt x="305" y="96"/>
                    </a:lnTo>
                    <a:lnTo>
                      <a:pt x="312" y="94"/>
                    </a:lnTo>
                    <a:lnTo>
                      <a:pt x="319" y="94"/>
                    </a:lnTo>
                    <a:lnTo>
                      <a:pt x="325" y="95"/>
                    </a:lnTo>
                    <a:lnTo>
                      <a:pt x="325" y="95"/>
                    </a:lnTo>
                    <a:lnTo>
                      <a:pt x="339" y="94"/>
                    </a:lnTo>
                    <a:lnTo>
                      <a:pt x="350" y="92"/>
                    </a:lnTo>
                    <a:lnTo>
                      <a:pt x="307" y="0"/>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pic>
        <p:nvPicPr>
          <p:cNvPr id="72" name="Content Placeholder 8" descr="UGA1124042_ALB.png"/>
          <p:cNvPicPr>
            <a:picLocks noChangeAspect="1"/>
          </p:cNvPicPr>
          <p:nvPr/>
        </p:nvPicPr>
        <p:blipFill>
          <a:blip r:embed="rId3">
            <a:alphaModFix amt="90000"/>
            <a:extLst>
              <a:ext uri="{28A0092B-C50C-407E-A947-70E740481C1C}">
                <a14:useLocalDpi xmlns:a14="http://schemas.microsoft.com/office/drawing/2010/main" val="0"/>
              </a:ext>
            </a:extLst>
          </a:blip>
          <a:srcRect l="-10865" r="-10865"/>
          <a:stretch>
            <a:fillRect/>
          </a:stretch>
        </p:blipFill>
        <p:spPr>
          <a:xfrm rot="1315376">
            <a:off x="6378145" y="1740543"/>
            <a:ext cx="1237573" cy="679917"/>
          </a:xfrm>
          <a:prstGeom prst="rect">
            <a:avLst/>
          </a:prstGeom>
        </p:spPr>
      </p:pic>
      <p:pic>
        <p:nvPicPr>
          <p:cNvPr id="77" name="Picture 76" descr="BFL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5051">
            <a:off x="7866151" y="3866440"/>
            <a:ext cx="1103063" cy="768426"/>
          </a:xfrm>
          <a:prstGeom prst="rect">
            <a:avLst/>
          </a:prstGeom>
          <a:ln w="28575">
            <a:solidFill>
              <a:schemeClr val="tx1"/>
            </a:solidFill>
          </a:ln>
        </p:spPr>
      </p:pic>
      <p:pic>
        <p:nvPicPr>
          <p:cNvPr id="79" name="Content Placeholder 2"/>
          <p:cNvPicPr>
            <a:picLocks noGrp="1" noChangeAspect="1"/>
          </p:cNvPicPr>
          <p:nvPr>
            <p:ph sz="half" idx="4294967295"/>
          </p:nvPr>
        </p:nvPicPr>
        <p:blipFill>
          <a:blip r:embed="rId5">
            <a:alphaModFix amt="90000"/>
            <a:extLst>
              <a:ext uri="{28A0092B-C50C-407E-A947-70E740481C1C}">
                <a14:useLocalDpi xmlns:a14="http://schemas.microsoft.com/office/drawing/2010/main" val="0"/>
              </a:ext>
            </a:extLst>
          </a:blip>
          <a:srcRect/>
          <a:stretch>
            <a:fillRect/>
          </a:stretch>
        </p:blipFill>
        <p:spPr>
          <a:xfrm rot="1548473">
            <a:off x="4764226" y="4331939"/>
            <a:ext cx="926672" cy="632225"/>
          </a:xfrm>
          <a:prstGeom prst="rect">
            <a:avLst/>
          </a:prstGeom>
          <a:ln w="28575">
            <a:solidFill>
              <a:schemeClr val="tx1"/>
            </a:solidFill>
            <a:miter lim="800000"/>
            <a:headEnd/>
            <a:tailEnd/>
          </a:ln>
        </p:spPr>
      </p:pic>
      <p:pic>
        <p:nvPicPr>
          <p:cNvPr id="149" name="Picture 2"/>
          <p:cNvPicPr>
            <a:picLocks noChangeAspect="1" noChangeArrowheads="1"/>
          </p:cNvPicPr>
          <p:nvPr/>
        </p:nvPicPr>
        <p:blipFill>
          <a:blip r:embed="rId6">
            <a:alphaModFix amt="90000"/>
            <a:extLst>
              <a:ext uri="{28A0092B-C50C-407E-A947-70E740481C1C}">
                <a14:useLocalDpi xmlns:a14="http://schemas.microsoft.com/office/drawing/2010/main" val="0"/>
              </a:ext>
            </a:extLst>
          </a:blip>
          <a:srcRect/>
          <a:stretch>
            <a:fillRect/>
          </a:stretch>
        </p:blipFill>
        <p:spPr bwMode="auto">
          <a:xfrm>
            <a:off x="767669" y="1009217"/>
            <a:ext cx="1144862" cy="858647"/>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0" name="Content Placeholder 2"/>
          <p:cNvPicPr>
            <a:picLocks noGrp="1" noChangeAspect="1"/>
          </p:cNvPicPr>
          <p:nvPr>
            <p:ph sz="half" idx="4294967295"/>
          </p:nvPr>
        </p:nvPicPr>
        <p:blipFill>
          <a:blip r:embed="rId7">
            <a:alphaModFix amt="90000"/>
            <a:extLst>
              <a:ext uri="{28A0092B-C50C-407E-A947-70E740481C1C}">
                <a14:useLocalDpi xmlns:a14="http://schemas.microsoft.com/office/drawing/2010/main" val="0"/>
              </a:ext>
            </a:extLst>
          </a:blip>
          <a:srcRect/>
          <a:stretch>
            <a:fillRect/>
          </a:stretch>
        </p:blipFill>
        <p:spPr>
          <a:xfrm rot="2042592">
            <a:off x="7226451" y="1869345"/>
            <a:ext cx="980389" cy="643251"/>
          </a:xfrm>
          <a:prstGeom prst="rect">
            <a:avLst/>
          </a:prstGeom>
          <a:ln w="28575">
            <a:solidFill>
              <a:schemeClr val="tx1"/>
            </a:solidFill>
            <a:miter lim="800000"/>
            <a:headEnd/>
            <a:tailEnd/>
          </a:ln>
        </p:spPr>
      </p:pic>
      <p:pic>
        <p:nvPicPr>
          <p:cNvPr id="78" name="Picture 77" descr="EAB_Adult_Wings.jpg"/>
          <p:cNvPicPr>
            <a:picLocks noChangeAspect="1"/>
          </p:cNvPicPr>
          <p:nvPr/>
        </p:nvPicPr>
        <p:blipFill>
          <a:blip r:embed="rId8">
            <a:alphaModFix amt="90000"/>
            <a:extLst>
              <a:ext uri="{28A0092B-C50C-407E-A947-70E740481C1C}">
                <a14:useLocalDpi xmlns:a14="http://schemas.microsoft.com/office/drawing/2010/main" val="0"/>
              </a:ext>
            </a:extLst>
          </a:blip>
          <a:stretch>
            <a:fillRect/>
          </a:stretch>
        </p:blipFill>
        <p:spPr>
          <a:xfrm rot="1465933">
            <a:off x="5605187" y="2408111"/>
            <a:ext cx="1112843" cy="679684"/>
          </a:xfrm>
          <a:prstGeom prst="rect">
            <a:avLst/>
          </a:prstGeom>
          <a:ln w="28575">
            <a:solidFill>
              <a:schemeClr val="tx1"/>
            </a:solidFill>
          </a:ln>
        </p:spPr>
      </p:pic>
      <p:pic>
        <p:nvPicPr>
          <p:cNvPr id="148" name="Content Placeholder 2"/>
          <p:cNvPicPr>
            <a:picLocks noChangeAspect="1"/>
          </p:cNvPicPr>
          <p:nvPr/>
        </p:nvPicPr>
        <p:blipFill>
          <a:blip r:embed="rId9">
            <a:alphaModFix amt="90000"/>
            <a:extLst>
              <a:ext uri="{28A0092B-C50C-407E-A947-70E740481C1C}">
                <a14:useLocalDpi xmlns:a14="http://schemas.microsoft.com/office/drawing/2010/main" val="0"/>
              </a:ext>
            </a:extLst>
          </a:blip>
          <a:srcRect/>
          <a:stretch>
            <a:fillRect/>
          </a:stretch>
        </p:blipFill>
        <p:spPr>
          <a:xfrm>
            <a:off x="6752933" y="2363754"/>
            <a:ext cx="674867" cy="899823"/>
          </a:xfrm>
          <a:prstGeom prst="rect">
            <a:avLst/>
          </a:prstGeom>
          <a:ln>
            <a:solidFill>
              <a:schemeClr val="tx1"/>
            </a:solidFill>
            <a:miter lim="800000"/>
            <a:headEnd/>
            <a:tailEnd/>
          </a:ln>
        </p:spPr>
      </p:pic>
      <p:pic>
        <p:nvPicPr>
          <p:cNvPr id="150" name="Picture 5"/>
          <p:cNvPicPr>
            <a:picLocks noChangeAspect="1" noChangeArrowheads="1"/>
          </p:cNvPicPr>
          <p:nvPr/>
        </p:nvPicPr>
        <p:blipFill>
          <a:blip r:embed="rId10">
            <a:alphaModFix amt="90000"/>
            <a:extLst>
              <a:ext uri="{28A0092B-C50C-407E-A947-70E740481C1C}">
                <a14:useLocalDpi xmlns:a14="http://schemas.microsoft.com/office/drawing/2010/main" val="0"/>
              </a:ext>
            </a:extLst>
          </a:blip>
          <a:srcRect/>
          <a:stretch>
            <a:fillRect/>
          </a:stretch>
        </p:blipFill>
        <p:spPr bwMode="auto">
          <a:xfrm>
            <a:off x="5746054" y="3867537"/>
            <a:ext cx="630822" cy="946233"/>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1" name="Picture 80"/>
          <p:cNvPicPr>
            <a:picLocks noChangeAspect="1" noChangeArrowheads="1"/>
          </p:cNvPicPr>
          <p:nvPr/>
        </p:nvPicPr>
        <p:blipFill>
          <a:blip r:embed="rId11">
            <a:alphaModFix amt="90000"/>
            <a:extLst>
              <a:ext uri="{28A0092B-C50C-407E-A947-70E740481C1C}">
                <a14:useLocalDpi xmlns:a14="http://schemas.microsoft.com/office/drawing/2010/main" val="0"/>
              </a:ext>
            </a:extLst>
          </a:blip>
          <a:srcRect/>
          <a:stretch>
            <a:fillRect/>
          </a:stretch>
        </p:blipFill>
        <p:spPr bwMode="auto">
          <a:xfrm>
            <a:off x="648184" y="2280356"/>
            <a:ext cx="787449" cy="1181174"/>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2" name="Picture 3"/>
          <p:cNvPicPr>
            <a:picLocks noChangeAspect="1" noChangeArrowheads="1"/>
          </p:cNvPicPr>
          <p:nvPr/>
        </p:nvPicPr>
        <p:blipFill>
          <a:blip r:embed="rId12">
            <a:alphaModFix amt="90000"/>
            <a:extLst>
              <a:ext uri="{28A0092B-C50C-407E-A947-70E740481C1C}">
                <a14:useLocalDpi xmlns:a14="http://schemas.microsoft.com/office/drawing/2010/main" val="0"/>
              </a:ext>
            </a:extLst>
          </a:blip>
          <a:srcRect l="8542"/>
          <a:stretch>
            <a:fillRect/>
          </a:stretch>
        </p:blipFill>
        <p:spPr bwMode="auto">
          <a:xfrm>
            <a:off x="6608234" y="4382777"/>
            <a:ext cx="904341" cy="741671"/>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3" name="Picture 82"/>
          <p:cNvPicPr>
            <a:picLocks noChangeAspect="1" noChangeArrowheads="1"/>
          </p:cNvPicPr>
          <p:nvPr/>
        </p:nvPicPr>
        <p:blipFill>
          <a:blip r:embed="rId13">
            <a:alphaModFix amt="90000"/>
            <a:extLst>
              <a:ext uri="{28A0092B-C50C-407E-A947-70E740481C1C}">
                <a14:useLocalDpi xmlns:a14="http://schemas.microsoft.com/office/drawing/2010/main" val="0"/>
              </a:ext>
            </a:extLst>
          </a:blip>
          <a:srcRect/>
          <a:stretch>
            <a:fillRect/>
          </a:stretch>
        </p:blipFill>
        <p:spPr bwMode="auto">
          <a:xfrm>
            <a:off x="6114794" y="5145246"/>
            <a:ext cx="934491" cy="700868"/>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4" name="Content Placeholder 2" descr="1265031.jpg"/>
          <p:cNvPicPr>
            <a:picLocks noGrp="1" noChangeAspect="1"/>
          </p:cNvPicPr>
          <p:nvPr/>
        </p:nvPicPr>
        <p:blipFill>
          <a:blip r:embed="rId14">
            <a:extLst>
              <a:ext uri="{28A0092B-C50C-407E-A947-70E740481C1C}">
                <a14:useLocalDpi xmlns:a14="http://schemas.microsoft.com/office/drawing/2010/main" val="0"/>
              </a:ext>
            </a:extLst>
          </a:blip>
          <a:srcRect t="9500" b="9500"/>
          <a:stretch>
            <a:fillRect/>
          </a:stretch>
        </p:blipFill>
        <p:spPr bwMode="auto">
          <a:xfrm>
            <a:off x="7224059" y="5161247"/>
            <a:ext cx="853953" cy="922269"/>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sp>
        <p:nvSpPr>
          <p:cNvPr id="4" name="TextBox 3"/>
          <p:cNvSpPr txBox="1"/>
          <p:nvPr/>
        </p:nvSpPr>
        <p:spPr>
          <a:xfrm>
            <a:off x="5238639" y="685609"/>
            <a:ext cx="3905361" cy="461665"/>
          </a:xfrm>
          <a:prstGeom prst="rect">
            <a:avLst/>
          </a:prstGeom>
          <a:noFill/>
        </p:spPr>
        <p:txBody>
          <a:bodyPr wrap="square" rtlCol="0">
            <a:spAutoFit/>
          </a:bodyPr>
          <a:lstStyle/>
          <a:p>
            <a:r>
              <a:rPr lang="en-US" sz="2400" i="1" dirty="0">
                <a:solidFill>
                  <a:srgbClr val="008000"/>
                </a:solidFill>
              </a:rPr>
              <a:t>Where Are They Now?</a:t>
            </a:r>
          </a:p>
        </p:txBody>
      </p:sp>
    </p:spTree>
    <p:extLst>
      <p:ext uri="{BB962C8B-B14F-4D97-AF65-F5344CB8AC3E}">
        <p14:creationId xmlns:p14="http://schemas.microsoft.com/office/powerpoint/2010/main" val="20140476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Hogweed</a:t>
            </a:r>
          </a:p>
          <a:p>
            <a:pPr algn="l"/>
            <a:r>
              <a:rPr lang="en-US" sz="3600" i="1" dirty="0">
                <a:solidFill>
                  <a:srgbClr val="008000"/>
                </a:solidFill>
                <a:ea typeface="MS PGothic" charset="0"/>
                <a:cs typeface="American Typewriter"/>
              </a:rPr>
              <a:t>Introduction &amp; Distribution</a:t>
            </a:r>
            <a:endParaRPr lang="en-US" sz="3600" dirty="0">
              <a:solidFill>
                <a:srgbClr val="008000"/>
              </a:solidFill>
              <a:cs typeface="American Typewriter"/>
            </a:endParaRPr>
          </a:p>
        </p:txBody>
      </p:sp>
      <p:sp>
        <p:nvSpPr>
          <p:cNvPr id="8" name="TextBox 7"/>
          <p:cNvSpPr txBox="1"/>
          <p:nvPr/>
        </p:nvSpPr>
        <p:spPr>
          <a:xfrm>
            <a:off x="-76200" y="1314271"/>
            <a:ext cx="9220200" cy="1477328"/>
          </a:xfrm>
          <a:prstGeom prst="rect">
            <a:avLst/>
          </a:prstGeom>
          <a:noFill/>
        </p:spPr>
        <p:txBody>
          <a:bodyPr wrap="square" rtlCol="0">
            <a:spAutoFit/>
          </a:bodyPr>
          <a:lstStyle/>
          <a:p>
            <a:r>
              <a:rPr lang="en-US" b="1" i="1" dirty="0"/>
              <a:t>Native Range</a:t>
            </a:r>
            <a:r>
              <a:rPr lang="en-US" b="1" dirty="0"/>
              <a:t>: </a:t>
            </a:r>
            <a:r>
              <a:rPr lang="en-US" dirty="0"/>
              <a:t>Caucasus region of Eurasia</a:t>
            </a:r>
          </a:p>
          <a:p>
            <a:r>
              <a:rPr lang="en-US" b="1" i="1" dirty="0"/>
              <a:t>U.S. Transmission</a:t>
            </a:r>
            <a:r>
              <a:rPr lang="en-US" i="1" dirty="0"/>
              <a:t>:</a:t>
            </a:r>
            <a:r>
              <a:rPr lang="en-US" dirty="0"/>
              <a:t> Unknown, either introduced purposefully as ornamental or accidental through spice trade (early as 1917) </a:t>
            </a:r>
          </a:p>
          <a:p>
            <a:r>
              <a:rPr lang="en-US" b="1" i="1" dirty="0"/>
              <a:t>U.S. Distribution:</a:t>
            </a:r>
          </a:p>
          <a:p>
            <a:r>
              <a:rPr lang="en-US" dirty="0">
                <a:solidFill>
                  <a:srgbClr val="FFFFFF"/>
                </a:solidFill>
              </a:rPr>
              <a:t> </a:t>
            </a:r>
          </a:p>
        </p:txBody>
      </p:sp>
      <p:sp>
        <p:nvSpPr>
          <p:cNvPr id="13" name="TextBox 12"/>
          <p:cNvSpPr txBox="1"/>
          <p:nvPr/>
        </p:nvSpPr>
        <p:spPr>
          <a:xfrm>
            <a:off x="5486400" y="2133600"/>
            <a:ext cx="3429000" cy="3139321"/>
          </a:xfrm>
          <a:prstGeom prst="rect">
            <a:avLst/>
          </a:prstGeom>
          <a:noFill/>
        </p:spPr>
        <p:txBody>
          <a:bodyPr wrap="square" rtlCol="0">
            <a:spAutoFit/>
          </a:bodyPr>
          <a:lstStyle/>
          <a:p>
            <a:r>
              <a:rPr lang="en-US" b="1" i="1" dirty="0">
                <a:solidFill>
                  <a:srgbClr val="000000"/>
                </a:solidFill>
              </a:rPr>
              <a:t>Current Infestations:</a:t>
            </a:r>
          </a:p>
          <a:p>
            <a:pPr marL="285750" indent="-285750">
              <a:buFont typeface="Arial"/>
              <a:buChar char="•"/>
            </a:pPr>
            <a:r>
              <a:rPr lang="en-US" dirty="0"/>
              <a:t>Western</a:t>
            </a:r>
          </a:p>
          <a:p>
            <a:pPr marL="742950" lvl="1" indent="-285750">
              <a:buFont typeface="Arial"/>
              <a:buChar char="•"/>
            </a:pPr>
            <a:r>
              <a:rPr lang="en-US" dirty="0"/>
              <a:t>British Columbia</a:t>
            </a:r>
          </a:p>
          <a:p>
            <a:pPr marL="742950" lvl="1" indent="-285750">
              <a:buFont typeface="Arial"/>
              <a:buChar char="•"/>
            </a:pPr>
            <a:r>
              <a:rPr lang="en-US" dirty="0"/>
              <a:t>Washington</a:t>
            </a:r>
          </a:p>
          <a:p>
            <a:pPr marL="742950" lvl="1" indent="-285750">
              <a:buFont typeface="Arial"/>
              <a:buChar char="•"/>
            </a:pPr>
            <a:r>
              <a:rPr lang="en-US" dirty="0"/>
              <a:t>Oregon</a:t>
            </a:r>
          </a:p>
          <a:p>
            <a:pPr marL="285750" indent="-285750">
              <a:buFont typeface="Arial"/>
              <a:buChar char="•"/>
            </a:pPr>
            <a:r>
              <a:rPr lang="en-US" dirty="0"/>
              <a:t>Eastern</a:t>
            </a:r>
          </a:p>
          <a:p>
            <a:pPr marL="742950" lvl="1" indent="-285750">
              <a:buFont typeface="Arial"/>
              <a:buChar char="•"/>
            </a:pPr>
            <a:r>
              <a:rPr lang="en-US" dirty="0"/>
              <a:t>Newfoundland and Nova Scotia west to Ontario and Wisconsin, south to Indiana, Maryland, and New Jersey</a:t>
            </a: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33" y="2514600"/>
            <a:ext cx="5136939" cy="42672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 name="TextBox 5"/>
          <p:cNvSpPr txBox="1">
            <a:spLocks noChangeArrowheads="1"/>
          </p:cNvSpPr>
          <p:nvPr/>
        </p:nvSpPr>
        <p:spPr bwMode="auto">
          <a:xfrm>
            <a:off x="329714" y="4038600"/>
            <a:ext cx="8894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dirty="0">
                <a:solidFill>
                  <a:srgbClr val="FF0000"/>
                </a:solidFill>
                <a:latin typeface="+mn-lt"/>
                <a:cs typeface="Arial" charset="0"/>
              </a:rPr>
              <a:t>1930s</a:t>
            </a:r>
          </a:p>
        </p:txBody>
      </p:sp>
      <p:cxnSp>
        <p:nvCxnSpPr>
          <p:cNvPr id="14" name="Straight Arrow Connector 7"/>
          <p:cNvCxnSpPr>
            <a:cxnSpLocks noChangeShapeType="1"/>
          </p:cNvCxnSpPr>
          <p:nvPr/>
        </p:nvCxnSpPr>
        <p:spPr bwMode="auto">
          <a:xfrm>
            <a:off x="1176338" y="4268788"/>
            <a:ext cx="500062" cy="0"/>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15" name="TextBox 1"/>
          <p:cNvSpPr txBox="1">
            <a:spLocks noChangeArrowheads="1"/>
          </p:cNvSpPr>
          <p:nvPr/>
        </p:nvSpPr>
        <p:spPr bwMode="auto">
          <a:xfrm>
            <a:off x="4572000" y="4953000"/>
            <a:ext cx="7374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dirty="0">
                <a:solidFill>
                  <a:srgbClr val="FF0000"/>
                </a:solidFill>
                <a:latin typeface="+mn-lt"/>
                <a:cs typeface="Arial" charset="0"/>
              </a:rPr>
              <a:t>1917</a:t>
            </a:r>
          </a:p>
        </p:txBody>
      </p:sp>
      <p:cxnSp>
        <p:nvCxnSpPr>
          <p:cNvPr id="16" name="Straight Arrow Connector 3"/>
          <p:cNvCxnSpPr>
            <a:cxnSpLocks noChangeShapeType="1"/>
            <a:stCxn id="15" idx="1"/>
          </p:cNvCxnSpPr>
          <p:nvPr/>
        </p:nvCxnSpPr>
        <p:spPr bwMode="auto">
          <a:xfrm flipH="1" flipV="1">
            <a:off x="4038600" y="5029200"/>
            <a:ext cx="533400" cy="154633"/>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1928218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Hogweed</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Whole Plant</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71600"/>
            <a:ext cx="3276600" cy="49149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 name="Content Placeholder 2"/>
          <p:cNvSpPr txBox="1">
            <a:spLocks/>
          </p:cNvSpPr>
          <p:nvPr/>
        </p:nvSpPr>
        <p:spPr>
          <a:xfrm>
            <a:off x="3810000" y="1380067"/>
            <a:ext cx="5334000" cy="41148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5"/>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6"/>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7"/>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7"/>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7"/>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7"/>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6"/>
              </a:buBlip>
              <a:defRPr lang="en-US" sz="1800" kern="1200" dirty="0">
                <a:solidFill>
                  <a:schemeClr val="tx1"/>
                </a:solidFill>
                <a:latin typeface="+mn-lt"/>
                <a:ea typeface="+mn-ea"/>
                <a:cs typeface="+mn-cs"/>
              </a:defRPr>
            </a:lvl9pPr>
          </a:lstStyle>
          <a:p>
            <a:pPr>
              <a:defRPr/>
            </a:pPr>
            <a:r>
              <a:rPr lang="en-US" dirty="0">
                <a:cs typeface="Arial" pitchFamily="34" charset="0"/>
              </a:rPr>
              <a:t>Biennial life cycle</a:t>
            </a:r>
          </a:p>
          <a:p>
            <a:pPr>
              <a:defRPr/>
            </a:pPr>
            <a:r>
              <a:rPr lang="en-US" dirty="0">
                <a:cs typeface="Arial" pitchFamily="34" charset="0"/>
              </a:rPr>
              <a:t>Height to 20 feet</a:t>
            </a:r>
          </a:p>
          <a:p>
            <a:pPr>
              <a:defRPr/>
            </a:pPr>
            <a:r>
              <a:rPr lang="en-US" dirty="0">
                <a:cs typeface="Arial" pitchFamily="34" charset="0"/>
              </a:rPr>
              <a:t>Sap causes </a:t>
            </a:r>
            <a:r>
              <a:rPr lang="en-US" dirty="0" err="1">
                <a:cs typeface="Arial" pitchFamily="34" charset="0"/>
              </a:rPr>
              <a:t>photodermatitis</a:t>
            </a:r>
            <a:endParaRPr lang="en-US" dirty="0">
              <a:cs typeface="Arial" pitchFamily="34" charset="0"/>
            </a:endParaRPr>
          </a:p>
          <a:p>
            <a:pPr lvl="1">
              <a:defRPr/>
            </a:pPr>
            <a:r>
              <a:rPr lang="en-US" dirty="0" err="1">
                <a:cs typeface="Arial" pitchFamily="34" charset="0"/>
              </a:rPr>
              <a:t>Furocoumarins</a:t>
            </a:r>
            <a:endParaRPr lang="en-US" dirty="0">
              <a:cs typeface="Arial" pitchFamily="34" charset="0"/>
            </a:endParaRPr>
          </a:p>
          <a:p>
            <a:pPr lvl="1">
              <a:defRPr/>
            </a:pPr>
            <a:r>
              <a:rPr lang="en-US" dirty="0">
                <a:cs typeface="Arial" pitchFamily="34" charset="0"/>
              </a:rPr>
              <a:t>Permanent scarring</a:t>
            </a:r>
          </a:p>
          <a:p>
            <a:pPr lvl="1">
              <a:defRPr/>
            </a:pPr>
            <a:r>
              <a:rPr lang="en-US" dirty="0">
                <a:cs typeface="Arial" pitchFamily="34" charset="0"/>
              </a:rPr>
              <a:t>Temporary blindness</a:t>
            </a:r>
          </a:p>
          <a:p>
            <a:pPr>
              <a:defRPr/>
            </a:pPr>
            <a:endParaRPr lang="en-US" dirty="0">
              <a:cs typeface="Arial" pitchFamily="34" charset="0"/>
            </a:endParaRPr>
          </a:p>
          <a:p>
            <a:pPr marL="0" indent="0">
              <a:buFontTx/>
              <a:buNone/>
              <a:defRPr/>
            </a:pPr>
            <a:endParaRPr lang="en-US" dirty="0">
              <a:cs typeface="Arial" pitchFamily="34" charset="0"/>
            </a:endParaRPr>
          </a:p>
          <a:p>
            <a:pPr>
              <a:defRPr/>
            </a:pPr>
            <a:endParaRPr lang="en-US" dirty="0">
              <a:cs typeface="Arial" pitchFamily="34" charset="0"/>
            </a:endParaRPr>
          </a:p>
        </p:txBody>
      </p:sp>
    </p:spTree>
    <p:extLst>
      <p:ext uri="{BB962C8B-B14F-4D97-AF65-F5344CB8AC3E}">
        <p14:creationId xmlns:p14="http://schemas.microsoft.com/office/powerpoint/2010/main" val="1867709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Hogweed</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Leaf Blade</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4" name="Content Placeholder 2"/>
          <p:cNvSpPr txBox="1">
            <a:spLocks/>
          </p:cNvSpPr>
          <p:nvPr/>
        </p:nvSpPr>
        <p:spPr>
          <a:xfrm>
            <a:off x="3810000" y="1380067"/>
            <a:ext cx="5334000" cy="41148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defRPr/>
            </a:pPr>
            <a:r>
              <a:rPr lang="en-US" dirty="0">
                <a:cs typeface="Arial" pitchFamily="34" charset="0"/>
              </a:rPr>
              <a:t>Compound alternate </a:t>
            </a:r>
          </a:p>
          <a:p>
            <a:pPr>
              <a:defRPr/>
            </a:pPr>
            <a:r>
              <a:rPr lang="en-US" dirty="0">
                <a:cs typeface="Arial" pitchFamily="34" charset="0"/>
              </a:rPr>
              <a:t>Shape varies with position</a:t>
            </a:r>
          </a:p>
          <a:p>
            <a:pPr lvl="1">
              <a:defRPr/>
            </a:pPr>
            <a:r>
              <a:rPr lang="en-US" dirty="0">
                <a:cs typeface="Arial" pitchFamily="34" charset="0"/>
              </a:rPr>
              <a:t>Basal leaves three-parted</a:t>
            </a:r>
          </a:p>
          <a:p>
            <a:pPr lvl="1">
              <a:defRPr/>
            </a:pPr>
            <a:r>
              <a:rPr lang="en-US" dirty="0" err="1">
                <a:cs typeface="Arial" pitchFamily="34" charset="0"/>
              </a:rPr>
              <a:t>Cauline</a:t>
            </a:r>
            <a:r>
              <a:rPr lang="en-US" dirty="0">
                <a:cs typeface="Arial" pitchFamily="34" charset="0"/>
              </a:rPr>
              <a:t> leaves incised</a:t>
            </a:r>
          </a:p>
          <a:p>
            <a:pPr>
              <a:defRPr/>
            </a:pPr>
            <a:r>
              <a:rPr lang="en-US" dirty="0">
                <a:cs typeface="Arial" pitchFamily="34" charset="0"/>
              </a:rPr>
              <a:t>Blade may expand to 5 feet in width</a:t>
            </a:r>
          </a:p>
          <a:p>
            <a:pPr marL="0" indent="0">
              <a:buNone/>
              <a:defRPr/>
            </a:pPr>
            <a:endParaRPr lang="en-US" dirty="0">
              <a:cs typeface="Arial" pitchFamily="34" charset="0"/>
            </a:endParaRPr>
          </a:p>
          <a:p>
            <a:pPr marL="0" indent="0">
              <a:buFontTx/>
              <a:buNone/>
              <a:defRPr/>
            </a:pPr>
            <a:endParaRPr lang="en-US" dirty="0">
              <a:cs typeface="Arial" pitchFamily="34" charset="0"/>
            </a:endParaRPr>
          </a:p>
          <a:p>
            <a:pPr marL="0" indent="0">
              <a:buNone/>
              <a:defRPr/>
            </a:pPr>
            <a:endParaRPr lang="en-US" dirty="0">
              <a:cs typeface="Arial" pitchFamily="34" charset="0"/>
            </a:endParaRPr>
          </a:p>
        </p:txBody>
      </p:sp>
      <p:pic>
        <p:nvPicPr>
          <p:cNvPr id="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397001"/>
            <a:ext cx="3450782" cy="49276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 name="Rectangle 5"/>
          <p:cNvSpPr/>
          <p:nvPr/>
        </p:nvSpPr>
        <p:spPr>
          <a:xfrm>
            <a:off x="0" y="6550223"/>
            <a:ext cx="4572000" cy="307777"/>
          </a:xfrm>
          <a:prstGeom prst="rect">
            <a:avLst/>
          </a:prstGeom>
        </p:spPr>
        <p:txBody>
          <a:bodyPr>
            <a:spAutoFit/>
          </a:bodyPr>
          <a:lstStyle/>
          <a:p>
            <a:r>
              <a:rPr lang="sv-SE" sz="1400" dirty="0">
                <a:solidFill>
                  <a:schemeClr val="bg1"/>
                </a:solidFill>
                <a:cs typeface="Arial" charset="0"/>
              </a:rPr>
              <a:t>Dr. </a:t>
            </a:r>
            <a:r>
              <a:rPr lang="sv-SE" sz="1400" dirty="0" err="1">
                <a:solidFill>
                  <a:schemeClr val="bg1"/>
                </a:solidFill>
                <a:cs typeface="Arial" charset="0"/>
              </a:rPr>
              <a:t>Jorg</a:t>
            </a:r>
            <a:r>
              <a:rPr lang="sv-SE" sz="1400" dirty="0">
                <a:solidFill>
                  <a:schemeClr val="bg1"/>
                </a:solidFill>
                <a:cs typeface="Arial" charset="0"/>
              </a:rPr>
              <a:t> </a:t>
            </a:r>
            <a:r>
              <a:rPr lang="sv-SE" sz="1400" dirty="0" err="1">
                <a:solidFill>
                  <a:schemeClr val="bg1"/>
                </a:solidFill>
                <a:cs typeface="Arial" charset="0"/>
              </a:rPr>
              <a:t>Ochsmann</a:t>
            </a:r>
            <a:r>
              <a:rPr lang="sv-SE" sz="1400" dirty="0">
                <a:solidFill>
                  <a:schemeClr val="bg1"/>
                </a:solidFill>
                <a:cs typeface="Arial" charset="0"/>
              </a:rPr>
              <a:t> </a:t>
            </a:r>
            <a:r>
              <a:rPr lang="sv-SE" sz="1400" dirty="0" err="1">
                <a:solidFill>
                  <a:schemeClr val="bg1"/>
                </a:solidFill>
                <a:cs typeface="Arial" charset="0"/>
              </a:rPr>
              <a:t>Germany</a:t>
            </a:r>
            <a:endParaRPr lang="en-US" sz="1400" dirty="0">
              <a:solidFill>
                <a:schemeClr val="bg1"/>
              </a:solidFill>
              <a:cs typeface="Arial" charset="0"/>
            </a:endParaRPr>
          </a:p>
        </p:txBody>
      </p:sp>
    </p:spTree>
    <p:extLst>
      <p:ext uri="{BB962C8B-B14F-4D97-AF65-F5344CB8AC3E}">
        <p14:creationId xmlns:p14="http://schemas.microsoft.com/office/powerpoint/2010/main" val="13686435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Hogweed</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Stem</a:t>
            </a:r>
            <a:endParaRPr lang="en-US" sz="3600" dirty="0">
              <a:solidFill>
                <a:srgbClr val="008000"/>
              </a:solidFill>
              <a:cs typeface="American Typewriter"/>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4" name="Content Placeholder 2"/>
          <p:cNvSpPr txBox="1">
            <a:spLocks/>
          </p:cNvSpPr>
          <p:nvPr/>
        </p:nvSpPr>
        <p:spPr>
          <a:xfrm>
            <a:off x="5715000" y="1143000"/>
            <a:ext cx="3581400" cy="4114800"/>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defRPr/>
            </a:pPr>
            <a:r>
              <a:rPr lang="en-US" dirty="0">
                <a:cs typeface="Arial" pitchFamily="34" charset="0"/>
              </a:rPr>
              <a:t>Single stem</a:t>
            </a:r>
          </a:p>
          <a:p>
            <a:pPr lvl="1">
              <a:defRPr/>
            </a:pPr>
            <a:r>
              <a:rPr lang="en-US" dirty="0">
                <a:cs typeface="Arial" pitchFamily="34" charset="0"/>
              </a:rPr>
              <a:t>Ridged</a:t>
            </a:r>
          </a:p>
          <a:p>
            <a:pPr lvl="1">
              <a:defRPr/>
            </a:pPr>
            <a:r>
              <a:rPr lang="en-US" dirty="0">
                <a:cs typeface="Arial" pitchFamily="34" charset="0"/>
              </a:rPr>
              <a:t>Hollow</a:t>
            </a:r>
          </a:p>
          <a:p>
            <a:pPr lvl="1">
              <a:defRPr/>
            </a:pPr>
            <a:r>
              <a:rPr lang="en-US" dirty="0">
                <a:cs typeface="Arial" pitchFamily="34" charset="0"/>
              </a:rPr>
              <a:t>Width to 6 inches</a:t>
            </a:r>
          </a:p>
          <a:p>
            <a:pPr>
              <a:defRPr/>
            </a:pPr>
            <a:r>
              <a:rPr lang="en-US" dirty="0">
                <a:cs typeface="Arial" pitchFamily="34" charset="0"/>
              </a:rPr>
              <a:t>Surface</a:t>
            </a:r>
          </a:p>
          <a:p>
            <a:pPr lvl="1">
              <a:defRPr/>
            </a:pPr>
            <a:r>
              <a:rPr lang="en-US" dirty="0">
                <a:cs typeface="Arial" pitchFamily="34" charset="0"/>
              </a:rPr>
              <a:t>Purple </a:t>
            </a:r>
            <a:r>
              <a:rPr lang="en-US" dirty="0" err="1">
                <a:cs typeface="Arial" pitchFamily="34" charset="0"/>
              </a:rPr>
              <a:t>bloches</a:t>
            </a:r>
            <a:endParaRPr lang="en-US" dirty="0">
              <a:cs typeface="Arial" pitchFamily="34" charset="0"/>
            </a:endParaRPr>
          </a:p>
          <a:p>
            <a:pPr lvl="1">
              <a:defRPr/>
            </a:pPr>
            <a:r>
              <a:rPr lang="en-US" dirty="0">
                <a:cs typeface="Arial" pitchFamily="34" charset="0"/>
              </a:rPr>
              <a:t>Protruding with hairs</a:t>
            </a:r>
          </a:p>
          <a:p>
            <a:pPr marL="0" indent="0">
              <a:buFontTx/>
              <a:buNone/>
              <a:defRPr/>
            </a:pPr>
            <a:endParaRPr lang="en-US" dirty="0">
              <a:cs typeface="Arial" pitchFamily="34" charset="0"/>
            </a:endParaRPr>
          </a:p>
          <a:p>
            <a:pPr marL="0" indent="0">
              <a:buNone/>
              <a:defRPr/>
            </a:pPr>
            <a:endParaRPr lang="en-US" dirty="0">
              <a:cs typeface="Arial" pitchFamily="34" charset="0"/>
            </a:endParaRPr>
          </a:p>
        </p:txBody>
      </p:sp>
      <p:sp>
        <p:nvSpPr>
          <p:cNvPr id="6" name="Rectangle 5"/>
          <p:cNvSpPr/>
          <p:nvPr/>
        </p:nvSpPr>
        <p:spPr>
          <a:xfrm>
            <a:off x="0" y="6550223"/>
            <a:ext cx="4572000" cy="307777"/>
          </a:xfrm>
          <a:prstGeom prst="rect">
            <a:avLst/>
          </a:prstGeom>
        </p:spPr>
        <p:txBody>
          <a:bodyPr>
            <a:spAutoFit/>
          </a:bodyPr>
          <a:lstStyle/>
          <a:p>
            <a:r>
              <a:rPr lang="en-US" sz="1400" dirty="0">
                <a:solidFill>
                  <a:schemeClr val="bg1"/>
                </a:solidFill>
                <a:cs typeface="Arial" charset="0"/>
              </a:rPr>
              <a:t>Leslie J. </a:t>
            </a:r>
            <a:r>
              <a:rPr lang="en-US" sz="1400" dirty="0" err="1">
                <a:solidFill>
                  <a:schemeClr val="bg1"/>
                </a:solidFill>
                <a:cs typeface="Arial" charset="0"/>
              </a:rPr>
              <a:t>Mehrhoff</a:t>
            </a:r>
            <a:r>
              <a:rPr lang="en-US" sz="1400" dirty="0">
                <a:solidFill>
                  <a:schemeClr val="bg1"/>
                </a:solidFill>
                <a:cs typeface="Arial" charset="0"/>
              </a:rPr>
              <a:t>, University of Connecticut</a:t>
            </a:r>
          </a:p>
        </p:txBody>
      </p:sp>
      <p:pic>
        <p:nvPicPr>
          <p:cNvPr id="1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599" y="1371600"/>
            <a:ext cx="5530915" cy="41148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813008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Content Placeholder 3"/>
          <p:cNvSpPr>
            <a:spLocks noGrp="1"/>
          </p:cNvSpPr>
          <p:nvPr>
            <p:ph sz="half" idx="2"/>
          </p:nvPr>
        </p:nvSpPr>
        <p:spPr>
          <a:xfrm>
            <a:off x="6096000" y="1371600"/>
            <a:ext cx="3581400" cy="2819400"/>
          </a:xfrm>
        </p:spPr>
        <p:txBody>
          <a:bodyPr/>
          <a:lstStyle/>
          <a:p>
            <a:r>
              <a:rPr lang="en-US" dirty="0">
                <a:latin typeface="Times" charset="0"/>
                <a:ea typeface="MS PGothic" charset="0"/>
              </a:rPr>
              <a:t>Compound </a:t>
            </a:r>
            <a:r>
              <a:rPr lang="en-US" dirty="0" err="1">
                <a:latin typeface="Times" charset="0"/>
                <a:ea typeface="MS PGothic" charset="0"/>
              </a:rPr>
              <a:t>umbles</a:t>
            </a:r>
            <a:endParaRPr lang="en-US" dirty="0">
              <a:latin typeface="Times" charset="0"/>
              <a:ea typeface="MS PGothic" charset="0"/>
            </a:endParaRPr>
          </a:p>
          <a:p>
            <a:r>
              <a:rPr lang="en-US" dirty="0">
                <a:latin typeface="Times" charset="0"/>
                <a:ea typeface="MS PGothic" charset="0"/>
              </a:rPr>
              <a:t>Diameter to 2.5 feet</a:t>
            </a:r>
          </a:p>
          <a:p>
            <a:r>
              <a:rPr lang="en-US" dirty="0">
                <a:latin typeface="Times" charset="0"/>
                <a:ea typeface="MS PGothic" charset="0"/>
              </a:rPr>
              <a:t>Pollinated by insects</a:t>
            </a:r>
          </a:p>
          <a:p>
            <a:r>
              <a:rPr lang="en-US" dirty="0">
                <a:latin typeface="Times" charset="0"/>
                <a:ea typeface="MS PGothic" charset="0"/>
              </a:rPr>
              <a:t>Blooms in June</a:t>
            </a:r>
          </a:p>
        </p:txBody>
      </p:sp>
      <p:pic>
        <p:nvPicPr>
          <p:cNvPr id="624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66" y="1396999"/>
            <a:ext cx="5782734" cy="4337051"/>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Hogweed</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Flowers/Seed Heads</a:t>
            </a:r>
            <a:endParaRPr lang="en-US" sz="3600" dirty="0">
              <a:solidFill>
                <a:srgbClr val="008000"/>
              </a:solidFill>
              <a:cs typeface="American Typewriter"/>
            </a:endParaRPr>
          </a:p>
        </p:txBody>
      </p:sp>
      <p:grpSp>
        <p:nvGrpSpPr>
          <p:cNvPr id="9" name="Group 8"/>
          <p:cNvGrpSpPr/>
          <p:nvPr/>
        </p:nvGrpSpPr>
        <p:grpSpPr>
          <a:xfrm>
            <a:off x="-3767"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Tree>
    <p:extLst>
      <p:ext uri="{BB962C8B-B14F-4D97-AF65-F5344CB8AC3E}">
        <p14:creationId xmlns:p14="http://schemas.microsoft.com/office/powerpoint/2010/main" val="25093237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Content Placeholder 3"/>
          <p:cNvSpPr>
            <a:spLocks noGrp="1"/>
          </p:cNvSpPr>
          <p:nvPr>
            <p:ph sz="half" idx="2"/>
          </p:nvPr>
        </p:nvSpPr>
        <p:spPr>
          <a:xfrm>
            <a:off x="6096000" y="1371600"/>
            <a:ext cx="3048000" cy="4114800"/>
          </a:xfrm>
        </p:spPr>
        <p:txBody>
          <a:bodyPr>
            <a:normAutofit fontScale="92500" lnSpcReduction="10000"/>
          </a:bodyPr>
          <a:lstStyle/>
          <a:p>
            <a:r>
              <a:rPr lang="en-US" dirty="0" err="1">
                <a:latin typeface="Times" charset="0"/>
                <a:ea typeface="MS PGothic" charset="0"/>
              </a:rPr>
              <a:t>Meticarp</a:t>
            </a:r>
            <a:endParaRPr lang="en-US" dirty="0">
              <a:latin typeface="Times" charset="0"/>
              <a:ea typeface="MS PGothic" charset="0"/>
            </a:endParaRPr>
          </a:p>
          <a:p>
            <a:pPr lvl="1"/>
            <a:r>
              <a:rPr lang="en-US" dirty="0">
                <a:latin typeface="Times" charset="0"/>
                <a:ea typeface="MS PGothic" charset="0"/>
              </a:rPr>
              <a:t>3/8 inch in length</a:t>
            </a:r>
          </a:p>
          <a:p>
            <a:pPr lvl="1"/>
            <a:r>
              <a:rPr lang="en-US" dirty="0">
                <a:latin typeface="Times" charset="0"/>
                <a:ea typeface="MS PGothic" charset="0"/>
              </a:rPr>
              <a:t>Winged margins</a:t>
            </a:r>
          </a:p>
          <a:p>
            <a:r>
              <a:rPr lang="en-US" dirty="0">
                <a:latin typeface="Times" charset="0"/>
                <a:ea typeface="MS PGothic" charset="0"/>
              </a:rPr>
              <a:t>Dispersal</a:t>
            </a:r>
          </a:p>
          <a:p>
            <a:pPr lvl="1"/>
            <a:r>
              <a:rPr lang="en-US" dirty="0">
                <a:latin typeface="Times" charset="0"/>
                <a:ea typeface="MS PGothic" charset="0"/>
              </a:rPr>
              <a:t>Mostly by wind and water</a:t>
            </a:r>
          </a:p>
          <a:p>
            <a:pPr lvl="1"/>
            <a:r>
              <a:rPr lang="en-US" dirty="0">
                <a:latin typeface="Times" charset="0"/>
                <a:ea typeface="MS PGothic" charset="0"/>
              </a:rPr>
              <a:t>Some animal dispersion</a:t>
            </a:r>
          </a:p>
          <a:p>
            <a:pPr lvl="1"/>
            <a:r>
              <a:rPr lang="en-US" dirty="0">
                <a:latin typeface="Times" charset="0"/>
                <a:ea typeface="MS PGothic" charset="0"/>
              </a:rPr>
              <a:t>Humans</a:t>
            </a:r>
          </a:p>
          <a:p>
            <a:pPr lvl="2"/>
            <a:r>
              <a:rPr lang="en-US" dirty="0">
                <a:latin typeface="Times" charset="0"/>
                <a:ea typeface="MS PGothic" charset="0"/>
              </a:rPr>
              <a:t>Gardens</a:t>
            </a:r>
          </a:p>
          <a:p>
            <a:pPr lvl="2"/>
            <a:r>
              <a:rPr lang="en-US" dirty="0">
                <a:latin typeface="Times" charset="0"/>
                <a:ea typeface="MS PGothic" charset="0"/>
              </a:rPr>
              <a:t>Flower arrangements</a:t>
            </a:r>
          </a:p>
        </p:txBody>
      </p:sp>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Hogweed</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Fruit</a:t>
            </a:r>
            <a:endParaRPr lang="en-US" sz="3600" dirty="0">
              <a:solidFill>
                <a:srgbClr val="008000"/>
              </a:solidFill>
              <a:cs typeface="American Typewriter"/>
            </a:endParaRPr>
          </a:p>
        </p:txBody>
      </p:sp>
      <p:grpSp>
        <p:nvGrpSpPr>
          <p:cNvPr id="9" name="Group 8"/>
          <p:cNvGrpSpPr/>
          <p:nvPr/>
        </p:nvGrpSpPr>
        <p:grpSpPr>
          <a:xfrm>
            <a:off x="-3767"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5943600" cy="44577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367246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Content Placeholder 3"/>
          <p:cNvSpPr>
            <a:spLocks noGrp="1"/>
          </p:cNvSpPr>
          <p:nvPr>
            <p:ph sz="half" idx="2"/>
          </p:nvPr>
        </p:nvSpPr>
        <p:spPr>
          <a:xfrm>
            <a:off x="6096000" y="1371600"/>
            <a:ext cx="3048000" cy="4114800"/>
          </a:xfrm>
        </p:spPr>
        <p:txBody>
          <a:bodyPr>
            <a:normAutofit/>
          </a:bodyPr>
          <a:lstStyle/>
          <a:p>
            <a:r>
              <a:rPr lang="en-US" dirty="0">
                <a:latin typeface="Times" charset="0"/>
                <a:ea typeface="MS PGothic" charset="0"/>
              </a:rPr>
              <a:t>1 seed/</a:t>
            </a:r>
            <a:r>
              <a:rPr lang="en-US" dirty="0" err="1">
                <a:latin typeface="Times" charset="0"/>
                <a:ea typeface="MS PGothic" charset="0"/>
              </a:rPr>
              <a:t>meticarp</a:t>
            </a:r>
            <a:endParaRPr lang="en-US" dirty="0">
              <a:latin typeface="Times" charset="0"/>
              <a:ea typeface="MS PGothic" charset="0"/>
            </a:endParaRPr>
          </a:p>
          <a:p>
            <a:r>
              <a:rPr lang="en-US" dirty="0">
                <a:latin typeface="Times" charset="0"/>
                <a:ea typeface="MS PGothic" charset="0"/>
              </a:rPr>
              <a:t>Up to 10,000 seeds/plant</a:t>
            </a:r>
          </a:p>
          <a:p>
            <a:r>
              <a:rPr lang="en-US" dirty="0">
                <a:latin typeface="Times" charset="0"/>
                <a:ea typeface="MS PGothic" charset="0"/>
              </a:rPr>
              <a:t>Viable for many years</a:t>
            </a:r>
          </a:p>
          <a:p>
            <a:r>
              <a:rPr lang="en-US" dirty="0">
                <a:latin typeface="Times" charset="0"/>
                <a:ea typeface="MS PGothic" charset="0"/>
              </a:rPr>
              <a:t>Germinate following cold, wet winters</a:t>
            </a:r>
          </a:p>
        </p:txBody>
      </p:sp>
      <p:sp>
        <p:nvSpPr>
          <p:cNvPr id="7"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Hogweed</a:t>
            </a:r>
            <a:br>
              <a:rPr lang="en-US" sz="3200" i="1" dirty="0">
                <a:solidFill>
                  <a:srgbClr val="000000"/>
                </a:solidFill>
                <a:ea typeface="MS PGothic" charset="0"/>
                <a:cs typeface="American Typewriter"/>
              </a:rPr>
            </a:br>
            <a:r>
              <a:rPr lang="en-US" sz="3600" b="1" i="1" dirty="0">
                <a:solidFill>
                  <a:srgbClr val="008000"/>
                </a:solidFill>
                <a:ea typeface="MS PGothic" charset="0"/>
                <a:cs typeface="American Typewriter"/>
              </a:rPr>
              <a:t>Identification: </a:t>
            </a:r>
            <a:r>
              <a:rPr lang="en-US" sz="3600" i="1" dirty="0">
                <a:solidFill>
                  <a:srgbClr val="008000"/>
                </a:solidFill>
                <a:ea typeface="MS PGothic" charset="0"/>
                <a:cs typeface="American Typewriter"/>
              </a:rPr>
              <a:t>Seed</a:t>
            </a:r>
            <a:endParaRPr lang="en-US" sz="3600" dirty="0">
              <a:solidFill>
                <a:srgbClr val="008000"/>
              </a:solidFill>
              <a:cs typeface="American Typewriter"/>
            </a:endParaRPr>
          </a:p>
        </p:txBody>
      </p:sp>
      <p:grpSp>
        <p:nvGrpSpPr>
          <p:cNvPr id="9" name="Group 8"/>
          <p:cNvGrpSpPr/>
          <p:nvPr/>
        </p:nvGrpSpPr>
        <p:grpSpPr>
          <a:xfrm>
            <a:off x="-3767" y="6019800"/>
            <a:ext cx="9144000" cy="838200"/>
            <a:chOff x="0" y="6019800"/>
            <a:chExt cx="9144000" cy="838200"/>
          </a:xfrm>
        </p:grpSpPr>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1424998"/>
            <a:ext cx="5537200" cy="4137602"/>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684165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a:solidFill>
                  <a:srgbClr val="000000"/>
                </a:solidFill>
                <a:ea typeface="MS PGothic" charset="0"/>
                <a:cs typeface="American Typewriter"/>
              </a:rPr>
              <a:t>Giant Hogweed</a:t>
            </a:r>
          </a:p>
          <a:p>
            <a:pPr algn="l"/>
            <a:r>
              <a:rPr lang="en-US" sz="3600" i="1" dirty="0">
                <a:solidFill>
                  <a:srgbClr val="008000"/>
                </a:solidFill>
                <a:ea typeface="MS PGothic" charset="0"/>
                <a:cs typeface="American Typewriter"/>
              </a:rPr>
              <a:t>Damages &amp; Control Efforts</a:t>
            </a:r>
            <a:endParaRPr lang="en-US" sz="3600" dirty="0">
              <a:solidFill>
                <a:srgbClr val="008000"/>
              </a:solidFill>
              <a:cs typeface="American Typewriter"/>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Content Placeholder 2"/>
          <p:cNvSpPr txBox="1">
            <a:spLocks/>
          </p:cNvSpPr>
          <p:nvPr/>
        </p:nvSpPr>
        <p:spPr>
          <a:xfrm>
            <a:off x="35437" y="1266894"/>
            <a:ext cx="3943282" cy="5210106"/>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marL="0" indent="0">
              <a:lnSpc>
                <a:spcPct val="150000"/>
              </a:lnSpc>
              <a:spcBef>
                <a:spcPts val="0"/>
              </a:spcBef>
              <a:buNone/>
            </a:pPr>
            <a:r>
              <a:rPr lang="en-US" sz="3000" i="1" dirty="0">
                <a:solidFill>
                  <a:srgbClr val="800000"/>
                </a:solidFill>
                <a:latin typeface="Goudy Old Style"/>
              </a:rPr>
              <a:t>DAMAGE:</a:t>
            </a:r>
          </a:p>
          <a:p>
            <a:pPr>
              <a:lnSpc>
                <a:spcPct val="150000"/>
              </a:lnSpc>
              <a:spcBef>
                <a:spcPts val="0"/>
              </a:spcBef>
            </a:pPr>
            <a:r>
              <a:rPr lang="en-US" dirty="0">
                <a:solidFill>
                  <a:srgbClr val="800000"/>
                </a:solidFill>
              </a:rPr>
              <a:t>Status:  </a:t>
            </a:r>
          </a:p>
          <a:p>
            <a:pPr lvl="1">
              <a:spcBef>
                <a:spcPts val="0"/>
              </a:spcBef>
            </a:pPr>
            <a:r>
              <a:rPr lang="en-US" dirty="0">
                <a:solidFill>
                  <a:srgbClr val="800000"/>
                </a:solidFill>
              </a:rPr>
              <a:t>Federally-listed noxious weed</a:t>
            </a:r>
          </a:p>
          <a:p>
            <a:pPr>
              <a:spcBef>
                <a:spcPts val="0"/>
              </a:spcBef>
            </a:pPr>
            <a:r>
              <a:rPr lang="en-US" dirty="0">
                <a:solidFill>
                  <a:srgbClr val="800000"/>
                </a:solidFill>
              </a:rPr>
              <a:t>Impacts: </a:t>
            </a:r>
          </a:p>
          <a:p>
            <a:pPr lvl="1">
              <a:spcBef>
                <a:spcPts val="0"/>
              </a:spcBef>
            </a:pPr>
            <a:r>
              <a:rPr lang="en-US" dirty="0">
                <a:solidFill>
                  <a:srgbClr val="800000"/>
                </a:solidFill>
              </a:rPr>
              <a:t>Increased soil erosion (due to winter dieback)</a:t>
            </a:r>
          </a:p>
          <a:p>
            <a:pPr lvl="1">
              <a:spcBef>
                <a:spcPts val="0"/>
              </a:spcBef>
            </a:pPr>
            <a:r>
              <a:rPr lang="en-US" dirty="0">
                <a:solidFill>
                  <a:srgbClr val="800000"/>
                </a:solidFill>
              </a:rPr>
              <a:t>Dense canopies outcompete and displace natives</a:t>
            </a:r>
          </a:p>
          <a:p>
            <a:pPr lvl="1">
              <a:spcBef>
                <a:spcPts val="0"/>
              </a:spcBef>
            </a:pPr>
            <a:r>
              <a:rPr lang="en-US" dirty="0">
                <a:solidFill>
                  <a:srgbClr val="800000"/>
                </a:solidFill>
              </a:rPr>
              <a:t>Public health hazard</a:t>
            </a:r>
          </a:p>
        </p:txBody>
      </p:sp>
      <p:sp>
        <p:nvSpPr>
          <p:cNvPr id="12" name="Content Placeholder 14"/>
          <p:cNvSpPr>
            <a:spLocks noGrp="1"/>
          </p:cNvSpPr>
          <p:nvPr>
            <p:ph idx="1"/>
          </p:nvPr>
        </p:nvSpPr>
        <p:spPr>
          <a:xfrm>
            <a:off x="3649697" y="1192312"/>
            <a:ext cx="5683164" cy="5188468"/>
          </a:xfrm>
        </p:spPr>
        <p:txBody>
          <a:bodyPr>
            <a:normAutofit/>
          </a:bodyPr>
          <a:lstStyle/>
          <a:p>
            <a:pPr marL="0" indent="0">
              <a:lnSpc>
                <a:spcPct val="150000"/>
              </a:lnSpc>
              <a:spcBef>
                <a:spcPts val="0"/>
              </a:spcBef>
              <a:buNone/>
            </a:pPr>
            <a:r>
              <a:rPr lang="en-US" sz="3000" b="1" i="1" dirty="0">
                <a:solidFill>
                  <a:schemeClr val="accent6">
                    <a:lumMod val="50000"/>
                  </a:schemeClr>
                </a:solidFill>
              </a:rPr>
              <a:t>CONTROL:</a:t>
            </a:r>
          </a:p>
          <a:p>
            <a:pPr>
              <a:spcBef>
                <a:spcPts val="0"/>
              </a:spcBef>
            </a:pPr>
            <a:r>
              <a:rPr lang="en-US" dirty="0">
                <a:solidFill>
                  <a:schemeClr val="accent6">
                    <a:lumMod val="50000"/>
                  </a:schemeClr>
                </a:solidFill>
              </a:rPr>
              <a:t>Prevention: </a:t>
            </a:r>
          </a:p>
          <a:p>
            <a:pPr lvl="1">
              <a:spcBef>
                <a:spcPts val="0"/>
              </a:spcBef>
            </a:pPr>
            <a:r>
              <a:rPr lang="en-US" dirty="0">
                <a:solidFill>
                  <a:schemeClr val="accent6">
                    <a:lumMod val="50000"/>
                  </a:schemeClr>
                </a:solidFill>
              </a:rPr>
              <a:t>EDRR</a:t>
            </a:r>
          </a:p>
          <a:p>
            <a:pPr>
              <a:spcBef>
                <a:spcPts val="0"/>
              </a:spcBef>
            </a:pPr>
            <a:r>
              <a:rPr lang="en-US" dirty="0">
                <a:solidFill>
                  <a:schemeClr val="accent6">
                    <a:lumMod val="50000"/>
                  </a:schemeClr>
                </a:solidFill>
              </a:rPr>
              <a:t>Control</a:t>
            </a:r>
            <a:r>
              <a:rPr lang="en-US" baseline="30000" dirty="0">
                <a:solidFill>
                  <a:schemeClr val="accent6">
                    <a:lumMod val="50000"/>
                  </a:schemeClr>
                </a:solidFill>
              </a:rPr>
              <a:t>1</a:t>
            </a:r>
          </a:p>
          <a:p>
            <a:pPr lvl="1">
              <a:spcBef>
                <a:spcPts val="0"/>
              </a:spcBef>
            </a:pPr>
            <a:r>
              <a:rPr lang="en-US" dirty="0">
                <a:solidFill>
                  <a:schemeClr val="accent6">
                    <a:lumMod val="50000"/>
                  </a:schemeClr>
                </a:solidFill>
              </a:rPr>
              <a:t>Manual: hand pulling with roots</a:t>
            </a:r>
          </a:p>
          <a:p>
            <a:pPr lvl="1">
              <a:spcBef>
                <a:spcPts val="0"/>
              </a:spcBef>
            </a:pPr>
            <a:r>
              <a:rPr lang="en-US" dirty="0">
                <a:solidFill>
                  <a:schemeClr val="accent6">
                    <a:lumMod val="50000"/>
                  </a:schemeClr>
                </a:solidFill>
              </a:rPr>
              <a:t>Mechanical: REPEATED mowing or cutting</a:t>
            </a:r>
          </a:p>
          <a:p>
            <a:pPr lvl="1">
              <a:spcBef>
                <a:spcPts val="0"/>
              </a:spcBef>
            </a:pPr>
            <a:r>
              <a:rPr lang="en-US" dirty="0" err="1">
                <a:solidFill>
                  <a:schemeClr val="accent6">
                    <a:lumMod val="50000"/>
                  </a:schemeClr>
                </a:solidFill>
              </a:rPr>
              <a:t>Biocontrol</a:t>
            </a:r>
            <a:r>
              <a:rPr lang="en-US" dirty="0">
                <a:solidFill>
                  <a:schemeClr val="accent6">
                    <a:lumMod val="50000"/>
                  </a:schemeClr>
                </a:solidFill>
              </a:rPr>
              <a:t>: cattle and pigs </a:t>
            </a:r>
          </a:p>
          <a:p>
            <a:pPr lvl="1">
              <a:spcBef>
                <a:spcPts val="0"/>
              </a:spcBef>
            </a:pPr>
            <a:r>
              <a:rPr lang="en-US" dirty="0">
                <a:solidFill>
                  <a:schemeClr val="accent6">
                    <a:lumMod val="50000"/>
                  </a:schemeClr>
                </a:solidFill>
              </a:rPr>
              <a:t>Chemical </a:t>
            </a:r>
          </a:p>
          <a:p>
            <a:pPr lvl="2">
              <a:spcBef>
                <a:spcPts val="0"/>
              </a:spcBef>
            </a:pPr>
            <a:r>
              <a:rPr lang="en-US" dirty="0" err="1">
                <a:solidFill>
                  <a:schemeClr val="accent6">
                    <a:lumMod val="50000"/>
                  </a:schemeClr>
                </a:solidFill>
              </a:rPr>
              <a:t>Gylphosate</a:t>
            </a:r>
            <a:r>
              <a:rPr lang="en-US" dirty="0">
                <a:solidFill>
                  <a:schemeClr val="accent6">
                    <a:lumMod val="50000"/>
                  </a:schemeClr>
                </a:solidFill>
              </a:rPr>
              <a:t> (Roundup)</a:t>
            </a:r>
          </a:p>
          <a:p>
            <a:pPr lvl="2">
              <a:spcBef>
                <a:spcPts val="0"/>
              </a:spcBef>
            </a:pPr>
            <a:r>
              <a:rPr lang="en-US" dirty="0">
                <a:solidFill>
                  <a:schemeClr val="accent6">
                    <a:lumMod val="50000"/>
                  </a:schemeClr>
                </a:solidFill>
              </a:rPr>
              <a:t>Early in the season (leaves &lt; 2 feet wide and before flowering)</a:t>
            </a:r>
          </a:p>
        </p:txBody>
      </p:sp>
      <p:pic>
        <p:nvPicPr>
          <p:cNvPr id="13" name="Picture 12"/>
          <p:cNvPicPr>
            <a:picLocks noChangeAspect="1"/>
          </p:cNvPicPr>
          <p:nvPr/>
        </p:nvPicPr>
        <p:blipFill>
          <a:blip r:embed="rId7"/>
          <a:stretch>
            <a:fillRect/>
          </a:stretch>
        </p:blipFill>
        <p:spPr>
          <a:xfrm>
            <a:off x="3438057" y="4996568"/>
            <a:ext cx="3111648" cy="1854023"/>
          </a:xfrm>
          <a:prstGeom prst="rect">
            <a:avLst/>
          </a:prstGeom>
          <a:ln w="15875">
            <a:solidFill>
              <a:schemeClr val="tx1"/>
            </a:solidFill>
          </a:ln>
        </p:spPr>
      </p:pic>
      <p:sp>
        <p:nvSpPr>
          <p:cNvPr id="14" name="TextBox 13"/>
          <p:cNvSpPr txBox="1"/>
          <p:nvPr/>
        </p:nvSpPr>
        <p:spPr>
          <a:xfrm>
            <a:off x="5202876" y="6637391"/>
            <a:ext cx="1404549" cy="276999"/>
          </a:xfrm>
          <a:prstGeom prst="rect">
            <a:avLst/>
          </a:prstGeom>
          <a:noFill/>
        </p:spPr>
        <p:txBody>
          <a:bodyPr wrap="square" rtlCol="0">
            <a:spAutoFit/>
          </a:bodyPr>
          <a:lstStyle/>
          <a:p>
            <a:r>
              <a:rPr lang="en-US" sz="1200" dirty="0">
                <a:solidFill>
                  <a:schemeClr val="bg1"/>
                </a:solidFill>
              </a:rPr>
              <a:t>USDA APHIS PPQ</a:t>
            </a:r>
          </a:p>
        </p:txBody>
      </p:sp>
      <p:sp>
        <p:nvSpPr>
          <p:cNvPr id="15" name="TextBox 14"/>
          <p:cNvSpPr txBox="1"/>
          <p:nvPr/>
        </p:nvSpPr>
        <p:spPr>
          <a:xfrm>
            <a:off x="35437" y="6567100"/>
            <a:ext cx="1404549" cy="276999"/>
          </a:xfrm>
          <a:prstGeom prst="rect">
            <a:avLst/>
          </a:prstGeom>
          <a:noFill/>
        </p:spPr>
        <p:txBody>
          <a:bodyPr wrap="square" rtlCol="0">
            <a:spAutoFit/>
          </a:bodyPr>
          <a:lstStyle/>
          <a:p>
            <a:r>
              <a:rPr lang="en-US" sz="1200" baseline="30000" dirty="0">
                <a:solidFill>
                  <a:schemeClr val="bg1"/>
                </a:solidFill>
              </a:rPr>
              <a:t>1</a:t>
            </a:r>
            <a:r>
              <a:rPr lang="en-US" sz="1200" dirty="0">
                <a:solidFill>
                  <a:schemeClr val="bg1"/>
                </a:solidFill>
              </a:rPr>
              <a:t>O’Neill, 2007</a:t>
            </a:r>
          </a:p>
        </p:txBody>
      </p:sp>
    </p:spTree>
    <p:extLst>
      <p:ext uri="{BB962C8B-B14F-4D97-AF65-F5344CB8AC3E}">
        <p14:creationId xmlns:p14="http://schemas.microsoft.com/office/powerpoint/2010/main" val="113290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92964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Onionweed</a:t>
            </a:r>
            <a:endParaRPr lang="en-US" sz="4000" b="1" dirty="0">
              <a:solidFill>
                <a:srgbClr val="000000"/>
              </a:solidFill>
              <a:ea typeface="MS PGothic" charset="0"/>
              <a:cs typeface="American Typewriter"/>
            </a:endParaRPr>
          </a:p>
          <a:p>
            <a:pPr algn="l"/>
            <a:r>
              <a:rPr lang="en-US" sz="3600" i="1" dirty="0" err="1">
                <a:solidFill>
                  <a:srgbClr val="408000"/>
                </a:solidFill>
                <a:latin typeface="+mn-lt"/>
                <a:ea typeface="MS PGothic" charset="0"/>
                <a:cs typeface="Arial" charset="0"/>
              </a:rPr>
              <a:t>Asphodelus</a:t>
            </a:r>
            <a:r>
              <a:rPr lang="en-US" sz="3600" i="1" dirty="0">
                <a:solidFill>
                  <a:srgbClr val="408000"/>
                </a:solidFill>
                <a:latin typeface="+mn-lt"/>
                <a:ea typeface="MS PGothic" charset="0"/>
                <a:cs typeface="Arial" charset="0"/>
              </a:rPr>
              <a:t> </a:t>
            </a:r>
            <a:r>
              <a:rPr lang="en-US" sz="3600" i="1" dirty="0" err="1">
                <a:solidFill>
                  <a:srgbClr val="408000"/>
                </a:solidFill>
                <a:latin typeface="+mn-lt"/>
                <a:ea typeface="MS PGothic" charset="0"/>
                <a:cs typeface="Arial" charset="0"/>
              </a:rPr>
              <a:t>fistulosus</a:t>
            </a:r>
            <a:r>
              <a:rPr lang="en-US" sz="3600" i="1" dirty="0">
                <a:solidFill>
                  <a:srgbClr val="408000"/>
                </a:solidFill>
                <a:latin typeface="+mn-lt"/>
                <a:ea typeface="MS PGothic" charset="0"/>
                <a:cs typeface="Arial" charset="0"/>
              </a:rPr>
              <a:t> </a:t>
            </a:r>
            <a:r>
              <a:rPr lang="en-US" sz="3600" dirty="0">
                <a:solidFill>
                  <a:srgbClr val="008000"/>
                </a:solidFill>
                <a:ea typeface="MS PGothic" charset="0"/>
                <a:cs typeface="American Typewriter"/>
              </a:rPr>
              <a:t>L.</a:t>
            </a:r>
            <a:endParaRPr lang="en-US" sz="3600" dirty="0">
              <a:solidFill>
                <a:srgbClr val="008000"/>
              </a:solidFill>
              <a:cs typeface="American Typewriter"/>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371600"/>
            <a:ext cx="6172200" cy="462915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 name="TextBox 10"/>
          <p:cNvSpPr txBox="1"/>
          <p:nvPr/>
        </p:nvSpPr>
        <p:spPr>
          <a:xfrm>
            <a:off x="1447800" y="5638800"/>
            <a:ext cx="4419600" cy="369332"/>
          </a:xfrm>
          <a:prstGeom prst="rect">
            <a:avLst/>
          </a:prstGeom>
          <a:noFill/>
        </p:spPr>
        <p:txBody>
          <a:bodyPr wrap="square" rtlCol="0">
            <a:spAutoFit/>
          </a:bodyPr>
          <a:lstStyle/>
          <a:p>
            <a:r>
              <a:rPr lang="en-US" b="1" dirty="0">
                <a:solidFill>
                  <a:srgbClr val="FFFFFF"/>
                </a:solidFill>
                <a:latin typeface="American Typewriter"/>
                <a:cs typeface="American Typewriter"/>
              </a:rPr>
              <a:t>Family:  </a:t>
            </a:r>
            <a:r>
              <a:rPr lang="en-US" dirty="0" err="1">
                <a:solidFill>
                  <a:srgbClr val="FFFFFF"/>
                </a:solidFill>
                <a:latin typeface="American Typewriter"/>
                <a:ea typeface="MS PGothic" charset="0"/>
                <a:cs typeface="American Typewriter"/>
              </a:rPr>
              <a:t>Liliaceae</a:t>
            </a:r>
            <a:r>
              <a:rPr lang="en-US" dirty="0">
                <a:solidFill>
                  <a:srgbClr val="FFFFFF"/>
                </a:solidFill>
                <a:latin typeface="American Typewriter"/>
                <a:ea typeface="MS PGothic" charset="0"/>
                <a:cs typeface="American Typewriter"/>
              </a:rPr>
              <a:t> (</a:t>
            </a:r>
            <a:r>
              <a:rPr lang="en-US" dirty="0" err="1">
                <a:solidFill>
                  <a:srgbClr val="FFFFFF"/>
                </a:solidFill>
                <a:latin typeface="American Typewriter"/>
                <a:ea typeface="MS PGothic" charset="0"/>
                <a:cs typeface="American Typewriter"/>
              </a:rPr>
              <a:t>lilly</a:t>
            </a:r>
            <a:r>
              <a:rPr lang="en-US" dirty="0">
                <a:solidFill>
                  <a:srgbClr val="FFFFFF"/>
                </a:solidFill>
                <a:latin typeface="American Typewriter"/>
                <a:ea typeface="MS PGothic" charset="0"/>
                <a:cs typeface="American Typewriter"/>
              </a:rPr>
              <a:t> family) </a:t>
            </a:r>
          </a:p>
        </p:txBody>
      </p:sp>
    </p:spTree>
    <p:extLst>
      <p:ext uri="{BB962C8B-B14F-4D97-AF65-F5344CB8AC3E}">
        <p14:creationId xmlns:p14="http://schemas.microsoft.com/office/powerpoint/2010/main" val="17399493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7"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0" y="0"/>
            <a:ext cx="761206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err="1">
                <a:solidFill>
                  <a:srgbClr val="000000"/>
                </a:solidFill>
                <a:ea typeface="MS PGothic" charset="0"/>
                <a:cs typeface="American Typewriter"/>
              </a:rPr>
              <a:t>Onionweed</a:t>
            </a:r>
            <a:endParaRPr lang="en-US" sz="4000" b="1" dirty="0">
              <a:solidFill>
                <a:srgbClr val="000000"/>
              </a:solidFill>
              <a:ea typeface="MS PGothic" charset="0"/>
              <a:cs typeface="American Typewriter"/>
            </a:endParaRPr>
          </a:p>
          <a:p>
            <a:pPr algn="l"/>
            <a:r>
              <a:rPr lang="en-US" sz="3600" i="1" dirty="0">
                <a:solidFill>
                  <a:srgbClr val="008000"/>
                </a:solidFill>
                <a:ea typeface="MS PGothic" charset="0"/>
                <a:cs typeface="American Typewriter"/>
              </a:rPr>
              <a:t>Introduction &amp; Distribution</a:t>
            </a:r>
            <a:endParaRPr lang="en-US" sz="3600" dirty="0">
              <a:solidFill>
                <a:srgbClr val="008000"/>
              </a:solidFill>
              <a:cs typeface="American Typewriter"/>
            </a:endParaRPr>
          </a:p>
        </p:txBody>
      </p:sp>
      <p:sp>
        <p:nvSpPr>
          <p:cNvPr id="8" name="TextBox 7"/>
          <p:cNvSpPr txBox="1"/>
          <p:nvPr/>
        </p:nvSpPr>
        <p:spPr>
          <a:xfrm>
            <a:off x="-76200" y="1295400"/>
            <a:ext cx="9525000" cy="1200329"/>
          </a:xfrm>
          <a:prstGeom prst="rect">
            <a:avLst/>
          </a:prstGeom>
          <a:noFill/>
        </p:spPr>
        <p:txBody>
          <a:bodyPr wrap="square" rtlCol="0">
            <a:spAutoFit/>
          </a:bodyPr>
          <a:lstStyle/>
          <a:p>
            <a:r>
              <a:rPr lang="en-US" b="1" i="1" dirty="0"/>
              <a:t>Native Range</a:t>
            </a:r>
            <a:r>
              <a:rPr lang="en-US" b="1" dirty="0"/>
              <a:t>: </a:t>
            </a:r>
            <a:r>
              <a:rPr lang="en-US" dirty="0"/>
              <a:t>Mediterranean</a:t>
            </a:r>
          </a:p>
          <a:p>
            <a:r>
              <a:rPr lang="en-US" b="1" i="1" dirty="0"/>
              <a:t>U.S. Transmission</a:t>
            </a:r>
            <a:r>
              <a:rPr lang="en-US" i="1" dirty="0"/>
              <a:t>:</a:t>
            </a:r>
            <a:r>
              <a:rPr lang="en-US" dirty="0"/>
              <a:t> Introduced as an ornamental (1980s) </a:t>
            </a:r>
          </a:p>
          <a:p>
            <a:r>
              <a:rPr lang="en-US" b="1" i="1" dirty="0"/>
              <a:t>U.S. Distribution:</a:t>
            </a:r>
          </a:p>
          <a:p>
            <a:r>
              <a:rPr lang="en-US" dirty="0">
                <a:solidFill>
                  <a:srgbClr val="FFFFFF"/>
                </a:solidFill>
              </a:rPr>
              <a:t> </a:t>
            </a:r>
          </a:p>
        </p:txBody>
      </p:sp>
      <p:sp>
        <p:nvSpPr>
          <p:cNvPr id="13" name="TextBox 12"/>
          <p:cNvSpPr txBox="1"/>
          <p:nvPr/>
        </p:nvSpPr>
        <p:spPr>
          <a:xfrm>
            <a:off x="5715000" y="2133600"/>
            <a:ext cx="3429000" cy="2862323"/>
          </a:xfrm>
          <a:prstGeom prst="rect">
            <a:avLst/>
          </a:prstGeom>
          <a:noFill/>
        </p:spPr>
        <p:txBody>
          <a:bodyPr wrap="square" rtlCol="0">
            <a:spAutoFit/>
          </a:bodyPr>
          <a:lstStyle/>
          <a:p>
            <a:r>
              <a:rPr lang="en-US" b="1" i="1" dirty="0">
                <a:solidFill>
                  <a:srgbClr val="000000"/>
                </a:solidFill>
              </a:rPr>
              <a:t>Current Infestations:</a:t>
            </a:r>
          </a:p>
          <a:p>
            <a:pPr marL="285750" indent="-285750">
              <a:buFont typeface="Arial"/>
              <a:buChar char="•"/>
            </a:pPr>
            <a:r>
              <a:rPr lang="en-US" dirty="0"/>
              <a:t>California</a:t>
            </a:r>
          </a:p>
          <a:p>
            <a:pPr marL="285750" indent="-285750">
              <a:buFont typeface="Arial"/>
              <a:buChar char="•"/>
            </a:pPr>
            <a:r>
              <a:rPr lang="en-US" dirty="0"/>
              <a:t>New Mexico</a:t>
            </a:r>
          </a:p>
          <a:p>
            <a:pPr marL="285750" indent="-285750">
              <a:buFont typeface="Arial"/>
              <a:buChar char="•"/>
            </a:pPr>
            <a:r>
              <a:rPr lang="en-US" dirty="0"/>
              <a:t>Texas</a:t>
            </a:r>
          </a:p>
          <a:p>
            <a:r>
              <a:rPr lang="en-US" b="1" i="1" dirty="0">
                <a:solidFill>
                  <a:srgbClr val="000000"/>
                </a:solidFill>
              </a:rPr>
              <a:t>U.S Spread: </a:t>
            </a:r>
          </a:p>
          <a:p>
            <a:pPr marL="285750" indent="-285750">
              <a:buFont typeface="Arial"/>
              <a:buChar char="•"/>
            </a:pPr>
            <a:r>
              <a:rPr lang="en-US" dirty="0"/>
              <a:t>Escaped horticultural plantings</a:t>
            </a:r>
          </a:p>
          <a:p>
            <a:pPr marL="285750" indent="-285750">
              <a:buFont typeface="Arial"/>
              <a:buChar char="•"/>
            </a:pPr>
            <a:r>
              <a:rPr lang="en-US" dirty="0"/>
              <a:t>Animals</a:t>
            </a:r>
          </a:p>
          <a:p>
            <a:pPr marL="285750" indent="-285750">
              <a:buFont typeface="Arial"/>
              <a:buChar char="•"/>
            </a:pPr>
            <a:r>
              <a:rPr lang="en-US" dirty="0">
                <a:solidFill>
                  <a:srgbClr val="000000"/>
                </a:solidFill>
              </a:rPr>
              <a:t>Vehicles and machinery</a:t>
            </a:r>
          </a:p>
          <a:p>
            <a:endParaRPr lang="en-US" dirty="0">
              <a:solidFill>
                <a:srgbClr val="000000"/>
              </a:solidFill>
            </a:endParaRPr>
          </a:p>
          <a:p>
            <a:endParaRPr lang="en-US" dirty="0"/>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38" y="2255838"/>
            <a:ext cx="5173662" cy="4297362"/>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81471509"/>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41684</TotalTime>
  <Words>21260</Words>
  <Application>Microsoft Macintosh PowerPoint</Application>
  <PresentationFormat>On-screen Show (4:3)</PresentationFormat>
  <Paragraphs>1682</Paragraphs>
  <Slides>129</Slides>
  <Notes>111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129</vt:i4>
      </vt:variant>
    </vt:vector>
  </HeadingPairs>
  <TitlesOfParts>
    <vt:vector size="144" baseType="lpstr">
      <vt:lpstr>ＭＳ Ｐゴシック</vt:lpstr>
      <vt:lpstr>ＭＳ Ｐゴシック</vt:lpstr>
      <vt:lpstr>American Typewriter</vt:lpstr>
      <vt:lpstr>Arial</vt:lpstr>
      <vt:lpstr>Big Caslon</vt:lpstr>
      <vt:lpstr>Calibri</vt:lpstr>
      <vt:lpstr>Goudy Old Style</vt:lpstr>
      <vt:lpstr>Impact</vt:lpstr>
      <vt:lpstr>Rockwell</vt:lpstr>
      <vt:lpstr>Times</vt:lpstr>
      <vt:lpstr>Times New Roman</vt:lpstr>
      <vt:lpstr>Wingdings</vt:lpstr>
      <vt:lpstr>Inkwell</vt:lpstr>
      <vt:lpstr>Bitmap Image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Asian Longhorned Beetle  Introduction &amp;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Spongy Moth Introduction &amp;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Sirex Woodwasp Introduction &amp;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Silver Bullet for Invasive Pests</vt:lpstr>
    </vt:vector>
  </TitlesOfParts>
  <Manager/>
  <Company>The University of Texas at Austin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Strickland, Jessica</dc:creator>
  <cp:keywords/>
  <dc:description/>
  <cp:lastModifiedBy>Kleiner, Kylee</cp:lastModifiedBy>
  <cp:revision>144</cp:revision>
  <dcterms:created xsi:type="dcterms:W3CDTF">2012-02-17T16:45:55Z</dcterms:created>
  <dcterms:modified xsi:type="dcterms:W3CDTF">2025-04-15T19:07:43Z</dcterms:modified>
  <cp:category/>
</cp:coreProperties>
</file>